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59" r:id="rId3"/>
    <p:sldId id="260" r:id="rId4"/>
    <p:sldId id="266" r:id="rId5"/>
    <p:sldId id="274" r:id="rId6"/>
    <p:sldId id="275" r:id="rId7"/>
    <p:sldId id="278" r:id="rId8"/>
    <p:sldId id="279" r:id="rId9"/>
    <p:sldId id="280" r:id="rId10"/>
    <p:sldId id="281" r:id="rId11"/>
    <p:sldId id="282" r:id="rId12"/>
    <p:sldId id="283" r:id="rId13"/>
    <p:sldId id="284"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Pack by Diakov" initials="RbD" lastIdx="1" clrIdx="0">
    <p:extLst>
      <p:ext uri="{19B8F6BF-5375-455C-9EA6-DF929625EA0E}">
        <p15:presenceInfo xmlns:p15="http://schemas.microsoft.com/office/powerpoint/2012/main" userId="ae49e02c8d6131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580" autoAdjust="0"/>
    <p:restoredTop sz="95332" autoAdjust="0"/>
  </p:normalViewPr>
  <p:slideViewPr>
    <p:cSldViewPr snapToGrid="0" snapToObjects="1" showGuides="1">
      <p:cViewPr varScale="1">
        <p:scale>
          <a:sx n="74" d="100"/>
          <a:sy n="74" d="100"/>
        </p:scale>
        <p:origin x="130" y="370"/>
      </p:cViewPr>
      <p:guideLst/>
    </p:cSldViewPr>
  </p:slideViewPr>
  <p:outlineViewPr>
    <p:cViewPr>
      <p:scale>
        <a:sx n="33" d="100"/>
        <a:sy n="33" d="100"/>
      </p:scale>
      <p:origin x="0" y="-80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5T19:12:37.621"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5/12/2024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1</a:t>
            </a:fld>
            <a:endParaRPr lang="en-US" dirty="0"/>
          </a:p>
        </p:txBody>
      </p:sp>
    </p:spTree>
    <p:extLst>
      <p:ext uri="{BB962C8B-B14F-4D97-AF65-F5344CB8AC3E}">
        <p14:creationId xmlns:p14="http://schemas.microsoft.com/office/powerpoint/2010/main" val="3171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3</a:t>
            </a:fld>
            <a:endParaRPr lang="en-US" dirty="0"/>
          </a:p>
        </p:txBody>
      </p:sp>
    </p:spTree>
    <p:extLst>
      <p:ext uri="{BB962C8B-B14F-4D97-AF65-F5344CB8AC3E}">
        <p14:creationId xmlns:p14="http://schemas.microsoft.com/office/powerpoint/2010/main" val="3882638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4</a:t>
            </a:fld>
            <a:endParaRPr lang="en-US" dirty="0"/>
          </a:p>
        </p:txBody>
      </p:sp>
    </p:spTree>
    <p:extLst>
      <p:ext uri="{BB962C8B-B14F-4D97-AF65-F5344CB8AC3E}">
        <p14:creationId xmlns:p14="http://schemas.microsoft.com/office/powerpoint/2010/main" val="102906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5</a:t>
            </a:fld>
            <a:endParaRPr lang="en-US" dirty="0"/>
          </a:p>
        </p:txBody>
      </p:sp>
    </p:spTree>
    <p:extLst>
      <p:ext uri="{BB962C8B-B14F-4D97-AF65-F5344CB8AC3E}">
        <p14:creationId xmlns:p14="http://schemas.microsoft.com/office/powerpoint/2010/main" val="41655119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drugwatch.com/health/cancer/lung-cancer/"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3.xml"/><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hyperlink" Target="https://www.kaggle.com/code/ryanholbrook/overfitting-and-underfitting" TargetMode="External"/><Relationship Id="rId4" Type="http://schemas.openxmlformats.org/officeDocument/2006/relationships/hyperlink" Target="https://www.researchgate.net/publication/348703101_Sentence-Level_Classification_Using_Parallel_Fuzzy_Deep_Learning_Classifi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lungcancerresearchfoundation.org/lung-cancer-facts/?gad_source=1&amp;gclid=CjwKCAjwoa2xBhACEiwA1sb1BO0cxknZFZX2ZqeNIeb8aK2WW2dfZXslJ5uLAjAQlcrtBtzzzVkfwxoCE7EQAvD_BwE" TargetMode="External"/><Relationship Id="rId2" Type="http://schemas.openxmlformats.org/officeDocument/2006/relationships/image" Target="../media/image7.JPG"/><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publication/378964630_Machine_Learning_Approaches_for_Early_Detection_of_Lung_Cancer"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8.JPG"/><Relationship Id="rId5" Type="http://schemas.openxmlformats.org/officeDocument/2006/relationships/hyperlink" Target="https://www.researchgate.net/publication/327629832_CT-Realistic_Lung_Nodule_Simulation_from_3D_Conditional_Generative_Adversarial_Networks_for_Robust_Lung_Segmentation_21st_International_Conference_Granada_Spain_September_16-20_2018_Proceedings_Part_I" TargetMode="External"/><Relationship Id="rId4" Type="http://schemas.openxmlformats.org/officeDocument/2006/relationships/hyperlink" Target="https://arxiv.org/abs/1710.09762"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publication/369960815_Using_VGG16_Algorithms_for_classification_of_lung_cancer_in_CT_scans_Image" TargetMode="External"/><Relationship Id="rId7"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hyperlink" Target="https://www.researchgate.net/publication/327629832_CT-Realistic_Lung_Nodule_Simulation_from_3D_Conditional_Generative_Adversarial_Networks_for_Robust_Lung_Segmentation_21st_International_Conference_Granada_Spain_September_16-20_2018_Proceedings_Part_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hyperlink" Target="https://arxiv.org/abs/1912.12142v1"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s://www.researchgate.net/publication/336805909_A_High-Accuracy_Model_Average_Ensemble_of_Convolutional_Neural_Networks_for_Classification_of_Cloud_Image_Patches_on_Small_Datasets/figures?lo=1"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138546"/>
            <a:ext cx="4450345" cy="3260637"/>
          </a:xfrm>
        </p:spPr>
        <p:txBody>
          <a:bodyPr/>
          <a:lstStyle/>
          <a:p>
            <a:r>
              <a:rPr lang="en-US" sz="3200" dirty="0">
                <a:latin typeface="Times New Roman" panose="02020603050405020304" pitchFamily="18" charset="0"/>
                <a:cs typeface="Times New Roman" panose="02020603050405020304" pitchFamily="18" charset="0"/>
              </a:rPr>
              <a:t>A DEEP </a:t>
            </a:r>
            <a:r>
              <a:rPr lang="en-US" sz="3200" dirty="0" smtClean="0">
                <a:latin typeface="Times New Roman" panose="02020603050405020304" pitchFamily="18" charset="0"/>
                <a:cs typeface="Times New Roman" panose="02020603050405020304" pitchFamily="18" charset="0"/>
              </a:rPr>
              <a:t>LEARNING APPROACH </a:t>
            </a:r>
            <a:r>
              <a:rPr lang="en-US" sz="3200" dirty="0">
                <a:latin typeface="Times New Roman" panose="02020603050405020304" pitchFamily="18" charset="0"/>
                <a:cs typeface="Times New Roman" panose="02020603050405020304" pitchFamily="18" charset="0"/>
              </a:rPr>
              <a:t>FOR LUNG CANCER DETECTION</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658368" y="3968496"/>
            <a:ext cx="6638544" cy="936013"/>
          </a:xfrm>
        </p:spPr>
        <p:txBody>
          <a:bodyPr/>
          <a:lstStyle/>
          <a:p>
            <a:r>
              <a:rPr lang="en-US" sz="2000" dirty="0" err="1" smtClean="0">
                <a:latin typeface="Times New Roman" panose="02020603050405020304" pitchFamily="18" charset="0"/>
                <a:cs typeface="Times New Roman" panose="02020603050405020304" pitchFamily="18" charset="0"/>
              </a:rPr>
              <a:t>Dhiraj</a:t>
            </a:r>
            <a:r>
              <a:rPr lang="en-US" sz="2000" dirty="0" smtClean="0">
                <a:latin typeface="Times New Roman" panose="02020603050405020304" pitchFamily="18" charset="0"/>
                <a:cs typeface="Times New Roman" panose="02020603050405020304" pitchFamily="18" charset="0"/>
              </a:rPr>
              <a:t> Sanjay </a:t>
            </a:r>
            <a:r>
              <a:rPr lang="en-US" sz="2000" dirty="0" err="1" smtClean="0">
                <a:latin typeface="Times New Roman" panose="02020603050405020304" pitchFamily="18" charset="0"/>
                <a:cs typeface="Times New Roman" panose="02020603050405020304" pitchFamily="18" charset="0"/>
              </a:rPr>
              <a:t>Landge</a:t>
            </a:r>
            <a:r>
              <a:rPr lang="en-US" sz="2000" dirty="0" smtClean="0">
                <a:latin typeface="Times New Roman" panose="02020603050405020304" pitchFamily="18" charset="0"/>
                <a:cs typeface="Times New Roman" panose="02020603050405020304" pitchFamily="18" charset="0"/>
              </a:rPr>
              <a:t>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50479342</a:t>
            </a:r>
            <a:endParaRPr 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ackgroundRemoval t="3830" b="96854" l="10000" r="90000"/>
                    </a14:imgEffect>
                  </a14:imgLayer>
                </a14:imgProps>
              </a:ext>
              <a:ext uri="{28A0092B-C50C-407E-A947-70E740481C1C}">
                <a14:useLocalDpi xmlns:a14="http://schemas.microsoft.com/office/drawing/2010/main" val="0"/>
              </a:ext>
            </a:extLst>
          </a:blip>
          <a:stretch>
            <a:fillRect/>
          </a:stretch>
        </p:blipFill>
        <p:spPr>
          <a:xfrm>
            <a:off x="3806687" y="836692"/>
            <a:ext cx="3012815" cy="2294133"/>
          </a:xfrm>
          <a:prstGeom prst="rect">
            <a:avLst/>
          </a:prstGeom>
        </p:spPr>
      </p:pic>
      <p:sp>
        <p:nvSpPr>
          <p:cNvPr id="3" name="TextBox 2">
            <a:hlinkClick r:id="rId5"/>
          </p:cNvPr>
          <p:cNvSpPr txBox="1"/>
          <p:nvPr/>
        </p:nvSpPr>
        <p:spPr>
          <a:xfrm>
            <a:off x="0" y="6581001"/>
            <a:ext cx="5108713" cy="261610"/>
          </a:xfrm>
          <a:prstGeom prst="rect">
            <a:avLst/>
          </a:prstGeom>
          <a:noFill/>
        </p:spPr>
        <p:txBody>
          <a:bodyPr wrap="square" rtlCol="0">
            <a:spAutoFit/>
          </a:bodyPr>
          <a:lstStyle/>
          <a:p>
            <a:r>
              <a:rPr lang="en-IN" sz="1050" dirty="0">
                <a:solidFill>
                  <a:schemeClr val="bg1"/>
                </a:solidFill>
                <a:latin typeface="Times New Roman" panose="02020603050405020304" pitchFamily="18" charset="0"/>
                <a:cs typeface="Times New Roman" panose="02020603050405020304" pitchFamily="18" charset="0"/>
              </a:rPr>
              <a:t>https://www.drugwatch.com/health/cancer/lung-cancer/</a:t>
            </a:r>
          </a:p>
        </p:txBody>
      </p:sp>
    </p:spTree>
    <p:extLst>
      <p:ext uri="{BB962C8B-B14F-4D97-AF65-F5344CB8AC3E}">
        <p14:creationId xmlns:p14="http://schemas.microsoft.com/office/powerpoint/2010/main" val="407818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33559"/>
            <a:ext cx="5148943" cy="3562241"/>
          </a:xfrm>
        </p:spPr>
        <p:txBody>
          <a:bodyPr/>
          <a:lstStyle/>
          <a:p>
            <a:r>
              <a:rPr lang="en-US" sz="1600" b="1" dirty="0">
                <a:latin typeface="Times New Roman" panose="02020603050405020304" pitchFamily="18" charset="0"/>
                <a:cs typeface="Times New Roman" panose="02020603050405020304" pitchFamily="18" charset="0"/>
              </a:rPr>
              <a:t>Test Set Evaluation:</a:t>
            </a:r>
            <a:endParaRPr lang="en-US" sz="1600" dirty="0">
              <a:latin typeface="Times New Roman" panose="02020603050405020304" pitchFamily="18" charset="0"/>
              <a:cs typeface="Times New Roman" panose="02020603050405020304" pitchFamily="18" charset="0"/>
            </a:endParaRPr>
          </a:p>
          <a:p>
            <a:pPr lvl="1"/>
            <a:r>
              <a:rPr lang="en-US" sz="1400" b="1" dirty="0">
                <a:latin typeface="Times New Roman" panose="02020603050405020304" pitchFamily="18" charset="0"/>
                <a:cs typeface="Times New Roman" panose="02020603050405020304" pitchFamily="18" charset="0"/>
              </a:rPr>
              <a:t>Test Accuracy: </a:t>
            </a:r>
            <a:r>
              <a:rPr lang="en-US" sz="1400" dirty="0">
                <a:latin typeface="Times New Roman" panose="02020603050405020304" pitchFamily="18" charset="0"/>
                <a:cs typeface="Times New Roman" panose="02020603050405020304" pitchFamily="18" charset="0"/>
              </a:rPr>
              <a:t>The model achieved a test accuracy of approximately 96.3%, showcasing its high predictive performance.</a:t>
            </a:r>
          </a:p>
          <a:p>
            <a:pPr lvl="1"/>
            <a:r>
              <a:rPr lang="en-US" sz="1400" b="1" dirty="0">
                <a:latin typeface="Times New Roman" panose="02020603050405020304" pitchFamily="18" charset="0"/>
                <a:cs typeface="Times New Roman" panose="02020603050405020304" pitchFamily="18" charset="0"/>
              </a:rPr>
              <a:t>Precision and Recall: </a:t>
            </a:r>
            <a:r>
              <a:rPr lang="en-US" sz="1400" dirty="0">
                <a:latin typeface="Times New Roman" panose="02020603050405020304" pitchFamily="18" charset="0"/>
                <a:cs typeface="Times New Roman" panose="02020603050405020304" pitchFamily="18" charset="0"/>
              </a:rPr>
              <a:t>Both precision and recall metrics are at 96.3%, indicating balanced classification capabilities for both identifying true positives and minimizing false negatives.</a:t>
            </a:r>
          </a:p>
          <a:p>
            <a:pPr lvl="1"/>
            <a:r>
              <a:rPr lang="en-US" sz="1400" b="1" dirty="0">
                <a:latin typeface="Times New Roman" panose="02020603050405020304" pitchFamily="18" charset="0"/>
                <a:cs typeface="Times New Roman" panose="02020603050405020304" pitchFamily="18" charset="0"/>
              </a:rPr>
              <a:t>F1 Score: </a:t>
            </a:r>
            <a:r>
              <a:rPr lang="en-US" sz="1400" dirty="0">
                <a:latin typeface="Times New Roman" panose="02020603050405020304" pitchFamily="18" charset="0"/>
                <a:cs typeface="Times New Roman" panose="02020603050405020304" pitchFamily="18" charset="0"/>
              </a:rPr>
              <a:t>The model scored an F1 score of approximately 96.3%, representing a harmonic balance between precision and recall.</a:t>
            </a:r>
          </a:p>
        </p:txBody>
      </p:sp>
      <p:sp>
        <p:nvSpPr>
          <p:cNvPr id="4" name="Footer Placeholder 3"/>
          <p:cNvSpPr>
            <a:spLocks noGrp="1"/>
          </p:cNvSpPr>
          <p:nvPr>
            <p:ph type="ftr" sz="quarter" idx="10"/>
          </p:nvPr>
        </p:nvSpPr>
        <p:spPr/>
        <p:txBody>
          <a:bodyPr/>
          <a:lstStyle/>
          <a:p>
            <a:fld id="{EB53C135-CEC6-A548-8917-8F7FEB82358B}"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62" y="5301342"/>
            <a:ext cx="5332367" cy="85997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5001" y="1158785"/>
            <a:ext cx="3177540" cy="123607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4106" y="3757240"/>
            <a:ext cx="2575560" cy="1200150"/>
          </a:xfrm>
          <a:prstGeom prst="rect">
            <a:avLst/>
          </a:prstGeom>
        </p:spPr>
      </p:pic>
      <p:sp>
        <p:nvSpPr>
          <p:cNvPr id="8" name="TextBox 7"/>
          <p:cNvSpPr txBox="1"/>
          <p:nvPr/>
        </p:nvSpPr>
        <p:spPr>
          <a:xfrm>
            <a:off x="380999" y="5923741"/>
            <a:ext cx="4767943" cy="344518"/>
          </a:xfrm>
          <a:prstGeom prst="rect">
            <a:avLst/>
          </a:prstGeom>
          <a:noFill/>
        </p:spPr>
        <p:txBody>
          <a:bodyPr wrap="square" rtlCol="0">
            <a:spAutoFit/>
          </a:bodyPr>
          <a:lstStyle/>
          <a:p>
            <a:pPr marL="502920" lvl="1" algn="ctr">
              <a:lnSpc>
                <a:spcPct val="130000"/>
              </a:lnSpc>
              <a:spcBef>
                <a:spcPts val="600"/>
              </a:spcBef>
              <a:buClr>
                <a:schemeClr val="tx2"/>
              </a:buClr>
              <a:buSzPct val="120000"/>
            </a:pPr>
            <a:r>
              <a:rPr lang="en-US" sz="1400" dirty="0" smtClean="0">
                <a:latin typeface="Times New Roman" panose="02020603050405020304" pitchFamily="18" charset="0"/>
                <a:cs typeface="Times New Roman" panose="02020603050405020304" pitchFamily="18" charset="0"/>
              </a:rPr>
              <a:t>After </a:t>
            </a:r>
            <a:r>
              <a:rPr lang="en-US" sz="1400" dirty="0">
                <a:latin typeface="Times New Roman" panose="02020603050405020304" pitchFamily="18" charset="0"/>
                <a:cs typeface="Times New Roman" panose="02020603050405020304" pitchFamily="18" charset="0"/>
              </a:rPr>
              <a:t>evaluating model on test set </a:t>
            </a:r>
            <a:endParaRPr lang="en-IN" sz="1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724106" y="2380198"/>
            <a:ext cx="3410494" cy="307777"/>
          </a:xfrm>
          <a:prstGeom prst="rect">
            <a:avLst/>
          </a:prstGeom>
          <a:noFill/>
        </p:spPr>
        <p:txBody>
          <a:bodyPr wrap="square" rtlCol="0">
            <a:spAutoFit/>
          </a:bodyPr>
          <a:lstStyle/>
          <a:p>
            <a:pPr algn="ctr"/>
            <a:r>
              <a:rPr lang="en-US" sz="1400" dirty="0" smtClean="0">
                <a:latin typeface="Times New Roman" panose="02020603050405020304" pitchFamily="18" charset="0"/>
                <a:cs typeface="Times New Roman" panose="02020603050405020304" pitchFamily="18" charset="0"/>
              </a:rPr>
              <a:t>Confusion Matrix</a:t>
            </a:r>
            <a:endParaRPr lang="en-IN" sz="1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815001" y="4844143"/>
            <a:ext cx="2405199" cy="523220"/>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Calculated from Confusion Matrix</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44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57942"/>
            <a:ext cx="12192000" cy="2645229"/>
          </a:xfrm>
        </p:spPr>
        <p:txBody>
          <a:bodyPr/>
          <a:lstStyle/>
          <a:p>
            <a:r>
              <a:rPr lang="en-US" sz="1600" b="1" dirty="0">
                <a:latin typeface="Times New Roman" panose="02020603050405020304" pitchFamily="18" charset="0"/>
                <a:cs typeface="Times New Roman" panose="02020603050405020304" pitchFamily="18" charset="0"/>
              </a:rPr>
              <a:t>ROC Curve Analysis:</a:t>
            </a:r>
          </a:p>
          <a:p>
            <a:pPr lvl="1"/>
            <a:r>
              <a:rPr lang="en-US" sz="1400" b="1" dirty="0">
                <a:latin typeface="Times New Roman" panose="02020603050405020304" pitchFamily="18" charset="0"/>
                <a:cs typeface="Times New Roman" panose="02020603050405020304" pitchFamily="18" charset="0"/>
              </a:rPr>
              <a:t>Class-specific AUC: </a:t>
            </a:r>
            <a:r>
              <a:rPr lang="en-US" sz="1400" dirty="0">
                <a:latin typeface="Times New Roman" panose="02020603050405020304" pitchFamily="18" charset="0"/>
                <a:cs typeface="Times New Roman" panose="02020603050405020304" pitchFamily="18" charset="0"/>
              </a:rPr>
              <a:t>The Receiver Operating Characteristic (ROC) curves for each class show an area under the curve (AUC) close to 0.99, implying excellent model discrimination between </a:t>
            </a:r>
            <a:r>
              <a:rPr lang="en-US" sz="1400" dirty="0" smtClean="0">
                <a:latin typeface="Times New Roman" panose="02020603050405020304" pitchFamily="18" charset="0"/>
                <a:cs typeface="Times New Roman" panose="02020603050405020304" pitchFamily="18" charset="0"/>
              </a:rPr>
              <a:t>Cancerous or not.</a:t>
            </a:r>
          </a:p>
          <a:p>
            <a:r>
              <a:rPr lang="en-US" sz="1600" b="1" dirty="0">
                <a:latin typeface="Times New Roman" panose="02020603050405020304" pitchFamily="18" charset="0"/>
                <a:cs typeface="Times New Roman" panose="02020603050405020304" pitchFamily="18" charset="0"/>
              </a:rPr>
              <a:t>Summary:</a:t>
            </a:r>
          </a:p>
          <a:p>
            <a:pPr lvl="1"/>
            <a:r>
              <a:rPr lang="en-US" sz="1400" b="1" dirty="0">
                <a:latin typeface="Times New Roman" panose="02020603050405020304" pitchFamily="18" charset="0"/>
                <a:cs typeface="Times New Roman" panose="02020603050405020304" pitchFamily="18" charset="0"/>
              </a:rPr>
              <a:t>Comprehensive Success: </a:t>
            </a:r>
            <a:r>
              <a:rPr lang="en-US" sz="1400" dirty="0">
                <a:latin typeface="Times New Roman" panose="02020603050405020304" pitchFamily="18" charset="0"/>
                <a:cs typeface="Times New Roman" panose="02020603050405020304" pitchFamily="18" charset="0"/>
              </a:rPr>
              <a:t>These results highlight the model’s robustness and accuracy in classifying lung cancer images into benign tissue, adenocarcinoma, and squamous cell carcinoma classes.</a:t>
            </a:r>
          </a:p>
          <a:p>
            <a:pPr lvl="1"/>
            <a:r>
              <a:rPr lang="en-US" sz="1400" b="1" dirty="0">
                <a:latin typeface="Times New Roman" panose="02020603050405020304" pitchFamily="18" charset="0"/>
                <a:cs typeface="Times New Roman" panose="02020603050405020304" pitchFamily="18" charset="0"/>
              </a:rPr>
              <a:t>Implications: </a:t>
            </a:r>
            <a:r>
              <a:rPr lang="en-US" sz="1400" dirty="0">
                <a:latin typeface="Times New Roman" panose="02020603050405020304" pitchFamily="18" charset="0"/>
                <a:cs typeface="Times New Roman" panose="02020603050405020304" pitchFamily="18" charset="0"/>
              </a:rPr>
              <a:t>The high level of accuracy across all metrics indicates the model's potential as a reliable tool for aiding in the early detection and diagnosis of lung cancer from imaging data.</a:t>
            </a:r>
          </a:p>
          <a:p>
            <a:pPr lvl="1"/>
            <a:endParaRPr 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0"/>
          </p:nvPr>
        </p:nvSpPr>
        <p:spPr/>
        <p:txBody>
          <a:bodyPr/>
          <a:lstStyle/>
          <a:p>
            <a:fld id="{EB53C135-CEC6-A548-8917-8F7FEB82358B}" type="slidenum">
              <a:rPr lang="en-US" smtClean="0"/>
              <a:pPr/>
              <a:t>11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514" y="3603171"/>
            <a:ext cx="7967698" cy="3254829"/>
          </a:xfrm>
          <a:prstGeom prst="rect">
            <a:avLst/>
          </a:prstGeom>
        </p:spPr>
      </p:pic>
    </p:spTree>
    <p:extLst>
      <p:ext uri="{BB962C8B-B14F-4D97-AF65-F5344CB8AC3E}">
        <p14:creationId xmlns:p14="http://schemas.microsoft.com/office/powerpoint/2010/main" val="2098289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685"/>
            <a:ext cx="10515600" cy="590931"/>
          </a:xfrm>
        </p:spPr>
        <p:txBody>
          <a:bodyPr/>
          <a:lstStyle/>
          <a:p>
            <a:r>
              <a:rPr lang="en-US" dirty="0" smtClean="0">
                <a:latin typeface="Times New Roman" panose="02020603050405020304" pitchFamily="18" charset="0"/>
                <a:cs typeface="Times New Roman" panose="02020603050405020304" pitchFamily="18" charset="0"/>
              </a:rPr>
              <a:t>Discussion</a:t>
            </a:r>
            <a:endParaRPr lang="en-IN"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0"/>
          </p:nvPr>
        </p:nvSpPr>
        <p:spPr/>
        <p:txBody>
          <a:bodyPr/>
          <a:lstStyle/>
          <a:p>
            <a:fld id="{EB53C135-CEC6-A548-8917-8F7FEB82358B}" type="slidenum">
              <a:rPr lang="en-US" smtClean="0"/>
              <a:pPr/>
              <a:t>12</a:t>
            </a:fld>
            <a:endParaRPr lang="en-US" dirty="0"/>
          </a:p>
        </p:txBody>
      </p:sp>
      <p:sp>
        <p:nvSpPr>
          <p:cNvPr id="5" name="TextBox 4"/>
          <p:cNvSpPr txBox="1"/>
          <p:nvPr/>
        </p:nvSpPr>
        <p:spPr>
          <a:xfrm>
            <a:off x="0" y="1499616"/>
            <a:ext cx="6324600" cy="5312223"/>
          </a:xfrm>
          <a:prstGeom prst="rect">
            <a:avLst/>
          </a:prstGeom>
          <a:noFill/>
        </p:spPr>
        <p:txBody>
          <a:bodyPr wrap="square" rtlCol="0">
            <a:spAutoFit/>
          </a:bodyPr>
          <a:lstStyle/>
          <a:p>
            <a:pPr marL="228600" indent="-228600">
              <a:lnSpc>
                <a:spcPct val="130000"/>
              </a:lnSpc>
              <a:spcBef>
                <a:spcPts val="600"/>
              </a:spcBef>
              <a:buClr>
                <a:schemeClr val="tx2"/>
              </a:buClr>
              <a:buSzPct val="1200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Conclusions:</a:t>
            </a:r>
          </a:p>
          <a:p>
            <a:pPr marL="685800" lvl="1" indent="-182880">
              <a:lnSpc>
                <a:spcPct val="130000"/>
              </a:lnSpc>
              <a:spcBef>
                <a:spcPts val="600"/>
              </a:spcBef>
              <a:buClr>
                <a:schemeClr val="tx2"/>
              </a:buClr>
              <a:buSzPct val="120000"/>
              <a:buFont typeface="System Font Regular"/>
              <a:buChar char="-"/>
            </a:pPr>
            <a:r>
              <a:rPr lang="en-US" sz="1400" b="1" dirty="0">
                <a:latin typeface="Times New Roman" panose="02020603050405020304" pitchFamily="18" charset="0"/>
                <a:cs typeface="Times New Roman" panose="02020603050405020304" pitchFamily="18" charset="0"/>
              </a:rPr>
              <a:t>High Predictive Accuracy: </a:t>
            </a:r>
            <a:r>
              <a:rPr lang="en-US" sz="1400" dirty="0">
                <a:latin typeface="Times New Roman" panose="02020603050405020304" pitchFamily="18" charset="0"/>
                <a:cs typeface="Times New Roman" panose="02020603050405020304" pitchFamily="18" charset="0"/>
              </a:rPr>
              <a:t>The model's high accuracy on both validation (96.1%) and test sets (96.3%) suggests that it is adept at classifying lung cancer images, demonstrating potential for aiding in clinical diagnoses.</a:t>
            </a:r>
          </a:p>
          <a:p>
            <a:pPr marL="685800" lvl="1" indent="-182880">
              <a:lnSpc>
                <a:spcPct val="130000"/>
              </a:lnSpc>
              <a:spcBef>
                <a:spcPts val="600"/>
              </a:spcBef>
              <a:buClr>
                <a:schemeClr val="tx2"/>
              </a:buClr>
              <a:buSzPct val="120000"/>
              <a:buFont typeface="System Font Regular"/>
              <a:buChar char="-"/>
            </a:pPr>
            <a:r>
              <a:rPr lang="en-US" sz="1400" b="1" dirty="0">
                <a:latin typeface="Times New Roman" panose="02020603050405020304" pitchFamily="18" charset="0"/>
                <a:cs typeface="Times New Roman" panose="02020603050405020304" pitchFamily="18" charset="0"/>
              </a:rPr>
              <a:t>Consistent Performance Metrics</a:t>
            </a:r>
            <a:r>
              <a:rPr lang="en-US" sz="1400" dirty="0">
                <a:latin typeface="Times New Roman" panose="02020603050405020304" pitchFamily="18" charset="0"/>
                <a:cs typeface="Times New Roman" panose="02020603050405020304" pitchFamily="18" charset="0"/>
              </a:rPr>
              <a:t>: The balance in precision, recall, and F1 scores indicates the model's robustness, emphasizing its utility in a clinical setting where false negatives and false positives hold significant implications.</a:t>
            </a:r>
          </a:p>
          <a:p>
            <a:pPr marL="228600" indent="-228600">
              <a:lnSpc>
                <a:spcPct val="130000"/>
              </a:lnSpc>
              <a:spcBef>
                <a:spcPts val="600"/>
              </a:spcBef>
              <a:buClr>
                <a:schemeClr val="tx2"/>
              </a:buClr>
              <a:buSzPct val="1200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Challenges Addressed:</a:t>
            </a:r>
          </a:p>
          <a:p>
            <a:pPr marL="685800" lvl="1" indent="-182880">
              <a:lnSpc>
                <a:spcPct val="130000"/>
              </a:lnSpc>
              <a:spcBef>
                <a:spcPts val="600"/>
              </a:spcBef>
              <a:buClr>
                <a:schemeClr val="tx2"/>
              </a:buClr>
              <a:buSzPct val="120000"/>
              <a:buFont typeface="System Font Regular"/>
              <a:buChar char="-"/>
            </a:pPr>
            <a:r>
              <a:rPr lang="en-US" sz="1400" b="1" dirty="0">
                <a:latin typeface="Times New Roman" panose="02020603050405020304" pitchFamily="18" charset="0"/>
                <a:cs typeface="Times New Roman" panose="02020603050405020304" pitchFamily="18" charset="0"/>
              </a:rPr>
              <a:t>Overfitting Risk: </a:t>
            </a:r>
            <a:r>
              <a:rPr lang="en-US" sz="1400" dirty="0">
                <a:latin typeface="Times New Roman" panose="02020603050405020304" pitchFamily="18" charset="0"/>
                <a:cs typeface="Times New Roman" panose="02020603050405020304" pitchFamily="18" charset="0"/>
              </a:rPr>
              <a:t>Initially, the model exhibited signs of overfitting; this was mitigated by implementing dropout and L2 regularization which enhanced the generalization capabilities of the model.</a:t>
            </a:r>
          </a:p>
          <a:p>
            <a:pPr marL="685800" lvl="1" indent="-182880">
              <a:lnSpc>
                <a:spcPct val="130000"/>
              </a:lnSpc>
              <a:spcBef>
                <a:spcPts val="600"/>
              </a:spcBef>
              <a:buClr>
                <a:schemeClr val="tx2"/>
              </a:buClr>
              <a:buSzPct val="120000"/>
              <a:buFont typeface="System Font Regular"/>
              <a:buChar char="-"/>
            </a:pPr>
            <a:r>
              <a:rPr lang="en-US" sz="1400" b="1" dirty="0">
                <a:latin typeface="Times New Roman" panose="02020603050405020304" pitchFamily="18" charset="0"/>
                <a:cs typeface="Times New Roman" panose="02020603050405020304" pitchFamily="18" charset="0"/>
              </a:rPr>
              <a:t>Data Imbalance Management: </a:t>
            </a:r>
            <a:r>
              <a:rPr lang="en-US" sz="1400" dirty="0">
                <a:latin typeface="Times New Roman" panose="02020603050405020304" pitchFamily="18" charset="0"/>
                <a:cs typeface="Times New Roman" panose="02020603050405020304" pitchFamily="18" charset="0"/>
              </a:rPr>
              <a:t>Although the dataset was balanced, real-world deployment may encounter imbalanced data. Techniques like image augmentation were crucial in preparing the model for such scenarios.</a:t>
            </a:r>
          </a:p>
          <a:p>
            <a:pPr lvl="1"/>
            <a:endParaRPr lang="en-US" dirty="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6114" y="908685"/>
            <a:ext cx="4931229" cy="290131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6114" y="3810000"/>
            <a:ext cx="5222966" cy="2710544"/>
          </a:xfrm>
          <a:prstGeom prst="rect">
            <a:avLst/>
          </a:prstGeom>
        </p:spPr>
      </p:pic>
      <p:sp>
        <p:nvSpPr>
          <p:cNvPr id="8" name="TextBox 7"/>
          <p:cNvSpPr txBox="1"/>
          <p:nvPr/>
        </p:nvSpPr>
        <p:spPr>
          <a:xfrm>
            <a:off x="0" y="6520544"/>
            <a:ext cx="5889171" cy="584775"/>
          </a:xfrm>
          <a:prstGeom prst="rect">
            <a:avLst/>
          </a:prstGeom>
          <a:noFill/>
        </p:spPr>
        <p:txBody>
          <a:bodyPr wrap="square" rtlCol="0">
            <a:spAutoFit/>
          </a:bodyPr>
          <a:lstStyle/>
          <a:p>
            <a:r>
              <a:rPr lang="en-US" sz="700" dirty="0">
                <a:latin typeface="Times New Roman" panose="02020603050405020304" pitchFamily="18" charset="0"/>
                <a:cs typeface="Times New Roman" panose="02020603050405020304" pitchFamily="18" charset="0"/>
                <a:hlinkClick r:id="rId4"/>
              </a:rPr>
              <a:t>(PDF) Sentence-Level Classification Using Parallel Fuzzy Deep Learning Classifier (researchgate.net)</a:t>
            </a:r>
            <a:endParaRPr lang="en-IN" sz="700" dirty="0" smtClean="0">
              <a:latin typeface="Times New Roman" panose="02020603050405020304" pitchFamily="18" charset="0"/>
              <a:cs typeface="Times New Roman" panose="02020603050405020304" pitchFamily="18" charset="0"/>
              <a:hlinkClick r:id="rId5"/>
            </a:endParaRPr>
          </a:p>
          <a:p>
            <a:r>
              <a:rPr lang="en-IN" sz="700" dirty="0" smtClean="0">
                <a:latin typeface="Times New Roman" panose="02020603050405020304" pitchFamily="18" charset="0"/>
                <a:cs typeface="Times New Roman" panose="02020603050405020304" pitchFamily="18" charset="0"/>
                <a:hlinkClick r:id="rId5"/>
              </a:rPr>
              <a:t>Overfitting </a:t>
            </a:r>
            <a:r>
              <a:rPr lang="en-IN" sz="700" dirty="0">
                <a:latin typeface="Times New Roman" panose="02020603050405020304" pitchFamily="18" charset="0"/>
                <a:cs typeface="Times New Roman" panose="02020603050405020304" pitchFamily="18" charset="0"/>
                <a:hlinkClick r:id="rId5"/>
              </a:rPr>
              <a:t>and </a:t>
            </a:r>
            <a:r>
              <a:rPr lang="en-IN" sz="700" dirty="0" err="1">
                <a:latin typeface="Times New Roman" panose="02020603050405020304" pitchFamily="18" charset="0"/>
                <a:cs typeface="Times New Roman" panose="02020603050405020304" pitchFamily="18" charset="0"/>
                <a:hlinkClick r:id="rId5"/>
              </a:rPr>
              <a:t>Underfitting</a:t>
            </a:r>
            <a:r>
              <a:rPr lang="en-IN" sz="700" dirty="0">
                <a:latin typeface="Times New Roman" panose="02020603050405020304" pitchFamily="18" charset="0"/>
                <a:cs typeface="Times New Roman" panose="02020603050405020304" pitchFamily="18" charset="0"/>
                <a:hlinkClick r:id="rId5"/>
              </a:rPr>
              <a:t> (kaggle.com</a:t>
            </a:r>
            <a:r>
              <a:rPr lang="en-IN" sz="700" dirty="0" smtClean="0">
                <a:latin typeface="Times New Roman" panose="02020603050405020304" pitchFamily="18" charset="0"/>
                <a:cs typeface="Times New Roman" panose="02020603050405020304" pitchFamily="18" charset="0"/>
                <a:hlinkClick r:id="rId5"/>
              </a:rPr>
              <a:t>)</a:t>
            </a:r>
            <a:r>
              <a:rPr lang="en-IN" dirty="0" smtClean="0"/>
              <a:t/>
            </a:r>
            <a:br>
              <a:rPr lang="en-IN" dirty="0" smtClean="0"/>
            </a:br>
            <a:endParaRPr lang="en-IN" dirty="0"/>
          </a:p>
        </p:txBody>
      </p:sp>
    </p:spTree>
    <p:extLst>
      <p:ext uri="{BB962C8B-B14F-4D97-AF65-F5344CB8AC3E}">
        <p14:creationId xmlns:p14="http://schemas.microsoft.com/office/powerpoint/2010/main" val="3354327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25286"/>
            <a:ext cx="12192000" cy="5932714"/>
          </a:xfrm>
        </p:spPr>
        <p:txBody>
          <a:bodyPr/>
          <a:lstStyle/>
          <a:p>
            <a:r>
              <a:rPr lang="en-US" sz="1600" b="1" dirty="0">
                <a:latin typeface="Times New Roman" panose="02020603050405020304" pitchFamily="18" charset="0"/>
                <a:cs typeface="Times New Roman" panose="02020603050405020304" pitchFamily="18" charset="0"/>
              </a:rPr>
              <a:t>Future Work:</a:t>
            </a:r>
          </a:p>
          <a:p>
            <a:pPr lvl="1"/>
            <a:r>
              <a:rPr lang="en-US" sz="1400" b="1" dirty="0">
                <a:latin typeface="Times New Roman" panose="02020603050405020304" pitchFamily="18" charset="0"/>
                <a:cs typeface="Times New Roman" panose="02020603050405020304" pitchFamily="18" charset="0"/>
              </a:rPr>
              <a:t>Model Complexity Reduction: </a:t>
            </a:r>
            <a:r>
              <a:rPr lang="en-US" sz="1400" dirty="0">
                <a:latin typeface="Times New Roman" panose="02020603050405020304" pitchFamily="18" charset="0"/>
                <a:cs typeface="Times New Roman" panose="02020603050405020304" pitchFamily="18" charset="0"/>
              </a:rPr>
              <a:t>Explore methods to streamline the model, potentially reducing its complexity without compromising performance, to facilitate deployment in computational resource-constrained environments.</a:t>
            </a:r>
          </a:p>
          <a:p>
            <a:pPr lvl="1"/>
            <a:r>
              <a:rPr lang="en-US" sz="1400" b="1" dirty="0">
                <a:latin typeface="Times New Roman" panose="02020603050405020304" pitchFamily="18" charset="0"/>
                <a:cs typeface="Times New Roman" panose="02020603050405020304" pitchFamily="18" charset="0"/>
              </a:rPr>
              <a:t>Transfer Learning: </a:t>
            </a:r>
            <a:r>
              <a:rPr lang="en-US" sz="1400" dirty="0">
                <a:latin typeface="Times New Roman" panose="02020603050405020304" pitchFamily="18" charset="0"/>
                <a:cs typeface="Times New Roman" panose="02020603050405020304" pitchFamily="18" charset="0"/>
              </a:rPr>
              <a:t>Implement transfer learning to leverage pre-trained models, which could improve performance, especially in distinguishing subtle features of early-stage cancers.</a:t>
            </a:r>
          </a:p>
          <a:p>
            <a:pPr lvl="1"/>
            <a:r>
              <a:rPr lang="en-US" sz="1400" b="1" dirty="0">
                <a:latin typeface="Times New Roman" panose="02020603050405020304" pitchFamily="18" charset="0"/>
                <a:cs typeface="Times New Roman" panose="02020603050405020304" pitchFamily="18" charset="0"/>
              </a:rPr>
              <a:t>Broader Dataset Application: </a:t>
            </a:r>
            <a:r>
              <a:rPr lang="en-US" sz="1400" dirty="0">
                <a:latin typeface="Times New Roman" panose="02020603050405020304" pitchFamily="18" charset="0"/>
                <a:cs typeface="Times New Roman" panose="02020603050405020304" pitchFamily="18" charset="0"/>
              </a:rPr>
              <a:t>Extend the dataset to include a more diverse set of images from various demographics and imaging equipment to further validate the model's generalizability.</a:t>
            </a:r>
          </a:p>
          <a:p>
            <a:pPr lvl="1"/>
            <a:r>
              <a:rPr lang="en-US" sz="1400" b="1" dirty="0">
                <a:latin typeface="Times New Roman" panose="02020603050405020304" pitchFamily="18" charset="0"/>
                <a:cs typeface="Times New Roman" panose="02020603050405020304" pitchFamily="18" charset="0"/>
              </a:rPr>
              <a:t>Clinical Trial Proposals: </a:t>
            </a:r>
            <a:r>
              <a:rPr lang="en-US" sz="1400" dirty="0">
                <a:latin typeface="Times New Roman" panose="02020603050405020304" pitchFamily="18" charset="0"/>
                <a:cs typeface="Times New Roman" panose="02020603050405020304" pitchFamily="18" charset="0"/>
              </a:rPr>
              <a:t>Conduct prospective studies and clinical trials to evaluate the model's performance in a real-world clinical workflow and its impact on patient outcomes</a:t>
            </a:r>
            <a:r>
              <a:rPr lang="en-US" sz="1400" dirty="0" smtClean="0">
                <a:latin typeface="Times New Roman" panose="02020603050405020304" pitchFamily="18" charset="0"/>
                <a:cs typeface="Times New Roman" panose="02020603050405020304" pitchFamily="18" charset="0"/>
              </a:rPr>
              <a:t>.</a:t>
            </a:r>
          </a:p>
          <a:p>
            <a:r>
              <a:rPr lang="en-US" sz="1600" b="1" dirty="0">
                <a:latin typeface="Times New Roman" panose="02020603050405020304" pitchFamily="18" charset="0"/>
                <a:cs typeface="Times New Roman" panose="02020603050405020304" pitchFamily="18" charset="0"/>
              </a:rPr>
              <a:t>Enhancements and Benefits:</a:t>
            </a:r>
          </a:p>
          <a:p>
            <a:pPr lvl="1"/>
            <a:r>
              <a:rPr lang="en-US" sz="1400" b="1" dirty="0">
                <a:latin typeface="Times New Roman" panose="02020603050405020304" pitchFamily="18" charset="0"/>
                <a:cs typeface="Times New Roman" panose="02020603050405020304" pitchFamily="18" charset="0"/>
              </a:rPr>
              <a:t>Model Clarity: </a:t>
            </a:r>
            <a:r>
              <a:rPr lang="en-US" sz="1400" dirty="0">
                <a:latin typeface="Times New Roman" panose="02020603050405020304" pitchFamily="18" charset="0"/>
                <a:cs typeface="Times New Roman" panose="02020603050405020304" pitchFamily="18" charset="0"/>
              </a:rPr>
              <a:t>Utilize Class Activation Maps for greater transparency in the model's decision-making.</a:t>
            </a:r>
          </a:p>
          <a:p>
            <a:pPr lvl="1"/>
            <a:r>
              <a:rPr lang="en-US" sz="1400" b="1" dirty="0">
                <a:latin typeface="Times New Roman" panose="02020603050405020304" pitchFamily="18" charset="0"/>
                <a:cs typeface="Times New Roman" panose="02020603050405020304" pitchFamily="18" charset="0"/>
              </a:rPr>
              <a:t>GAN Utilization: </a:t>
            </a:r>
            <a:r>
              <a:rPr lang="en-US" sz="1400" dirty="0">
                <a:latin typeface="Times New Roman" panose="02020603050405020304" pitchFamily="18" charset="0"/>
                <a:cs typeface="Times New Roman" panose="02020603050405020304" pitchFamily="18" charset="0"/>
              </a:rPr>
              <a:t>Generate synthetic images with GANs to enhance data diversity and model robustness.</a:t>
            </a:r>
          </a:p>
          <a:p>
            <a:pPr lvl="1"/>
            <a:r>
              <a:rPr lang="en-US" sz="1400" b="1" dirty="0">
                <a:latin typeface="Times New Roman" panose="02020603050405020304" pitchFamily="18" charset="0"/>
                <a:cs typeface="Times New Roman" panose="02020603050405020304" pitchFamily="18" charset="0"/>
              </a:rPr>
              <a:t>Deep Learning Diversity: </a:t>
            </a:r>
            <a:r>
              <a:rPr lang="en-US" sz="1400" dirty="0">
                <a:latin typeface="Times New Roman" panose="02020603050405020304" pitchFamily="18" charset="0"/>
                <a:cs typeface="Times New Roman" panose="02020603050405020304" pitchFamily="18" charset="0"/>
              </a:rPr>
              <a:t>Test </a:t>
            </a:r>
            <a:r>
              <a:rPr lang="en-US" sz="1400" dirty="0" smtClean="0">
                <a:latin typeface="Times New Roman" panose="02020603050405020304" pitchFamily="18" charset="0"/>
                <a:cs typeface="Times New Roman" panose="02020603050405020304" pitchFamily="18" charset="0"/>
              </a:rPr>
              <a:t>on a </a:t>
            </a:r>
            <a:r>
              <a:rPr lang="en-US" sz="1400" dirty="0">
                <a:latin typeface="Times New Roman" panose="02020603050405020304" pitchFamily="18" charset="0"/>
                <a:cs typeface="Times New Roman" panose="02020603050405020304" pitchFamily="18" charset="0"/>
              </a:rPr>
              <a:t>variety of deep learning architectures, like </a:t>
            </a:r>
            <a:r>
              <a:rPr lang="en-US" sz="1400" dirty="0" err="1">
                <a:latin typeface="Times New Roman" panose="02020603050405020304" pitchFamily="18" charset="0"/>
                <a:cs typeface="Times New Roman" panose="02020603050405020304" pitchFamily="18" charset="0"/>
              </a:rPr>
              <a:t>DenseNet</a:t>
            </a:r>
            <a:r>
              <a:rPr lang="en-US" sz="1400" dirty="0">
                <a:latin typeface="Times New Roman" panose="02020603050405020304" pitchFamily="18" charset="0"/>
                <a:cs typeface="Times New Roman" panose="02020603050405020304" pitchFamily="18" charset="0"/>
              </a:rPr>
              <a:t> and Transformers, to improve feature capture and contextual understanding.</a:t>
            </a:r>
          </a:p>
          <a:p>
            <a:pPr lvl="1"/>
            <a:r>
              <a:rPr lang="en-US" sz="1400" b="1" dirty="0">
                <a:latin typeface="Times New Roman" panose="02020603050405020304" pitchFamily="18" charset="0"/>
                <a:cs typeface="Times New Roman" panose="02020603050405020304" pitchFamily="18" charset="0"/>
              </a:rPr>
              <a:t>Ensemble Methods: </a:t>
            </a:r>
            <a:r>
              <a:rPr lang="en-US" sz="1400" dirty="0">
                <a:latin typeface="Times New Roman" panose="02020603050405020304" pitchFamily="18" charset="0"/>
                <a:cs typeface="Times New Roman" panose="02020603050405020304" pitchFamily="18" charset="0"/>
              </a:rPr>
              <a:t>Combine multiple models to improve overall prediction accuracy and stability.</a:t>
            </a:r>
          </a:p>
          <a:p>
            <a:pPr lvl="1"/>
            <a:r>
              <a:rPr lang="en-US" sz="1400" b="1" dirty="0">
                <a:latin typeface="Times New Roman" panose="02020603050405020304" pitchFamily="18" charset="0"/>
                <a:cs typeface="Times New Roman" panose="02020603050405020304" pitchFamily="18" charset="0"/>
              </a:rPr>
              <a:t>Real-Time Application</a:t>
            </a:r>
            <a:r>
              <a:rPr lang="en-US" sz="1400" dirty="0">
                <a:latin typeface="Times New Roman" panose="02020603050405020304" pitchFamily="18" charset="0"/>
                <a:cs typeface="Times New Roman" panose="02020603050405020304" pitchFamily="18" charset="0"/>
              </a:rPr>
              <a:t>: Fine-tune the model for use in real-time diagnostic imaging, supporting immediate clinical decision-making.</a:t>
            </a:r>
          </a:p>
          <a:p>
            <a:pPr lvl="1"/>
            <a:endParaRPr 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0"/>
          </p:nvPr>
        </p:nvSpPr>
        <p:spPr/>
        <p:txBody>
          <a:bodyPr/>
          <a:lstStyle/>
          <a:p>
            <a:fld id="{EB53C135-CEC6-A548-8917-8F7FEB82358B}" type="slidenum">
              <a:rPr lang="en-US" smtClean="0"/>
              <a:pPr/>
              <a:t>13</a:t>
            </a:fld>
            <a:endParaRPr lang="en-US" dirty="0"/>
          </a:p>
        </p:txBody>
      </p:sp>
    </p:spTree>
    <p:extLst>
      <p:ext uri="{BB962C8B-B14F-4D97-AF65-F5344CB8AC3E}">
        <p14:creationId xmlns:p14="http://schemas.microsoft.com/office/powerpoint/2010/main" val="4289067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fld id="{EB53C135-CEC6-A548-8917-8F7FEB82358B}" type="slidenum">
              <a:rPr lang="en-US" smtClean="0"/>
              <a:pPr/>
              <a:t>14</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816" y="968828"/>
            <a:ext cx="9802368" cy="47679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7680" y="5736770"/>
            <a:ext cx="3276600" cy="986827"/>
          </a:xfrm>
          <a:prstGeom prst="rect">
            <a:avLst/>
          </a:prstGeom>
        </p:spPr>
      </p:pic>
    </p:spTree>
    <p:extLst>
      <p:ext uri="{BB962C8B-B14F-4D97-AF65-F5344CB8AC3E}">
        <p14:creationId xmlns:p14="http://schemas.microsoft.com/office/powerpoint/2010/main" val="4219793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a:xfrm>
            <a:off x="566928" y="896124"/>
            <a:ext cx="6951472" cy="590931"/>
          </a:xfrm>
        </p:spPr>
        <p:txBody>
          <a:bodyPr/>
          <a:lstStyle/>
          <a:p>
            <a:r>
              <a:rPr lang="en-US" dirty="0" smtClean="0">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6321287" y="1487055"/>
            <a:ext cx="5486400" cy="4832719"/>
          </a:xfrm>
        </p:spPr>
        <p:txBody>
          <a:bodyPr/>
          <a:lstStyle/>
          <a:p>
            <a:r>
              <a:rPr lang="en-US" sz="1600" dirty="0" smtClean="0">
                <a:latin typeface="Times New Roman" panose="02020603050405020304" pitchFamily="18" charset="0"/>
                <a:cs typeface="Times New Roman" panose="02020603050405020304" pitchFamily="18" charset="0"/>
              </a:rPr>
              <a:t>Early </a:t>
            </a:r>
            <a:r>
              <a:rPr lang="en-US" sz="1600" dirty="0">
                <a:latin typeface="Times New Roman" panose="02020603050405020304" pitchFamily="18" charset="0"/>
                <a:cs typeface="Times New Roman" panose="02020603050405020304" pitchFamily="18" charset="0"/>
              </a:rPr>
              <a:t>detection is crucial but challenging due to the disease's asymptomatic nature in early stages.</a:t>
            </a:r>
          </a:p>
          <a:p>
            <a:r>
              <a:rPr lang="en-US" sz="1600" dirty="0">
                <a:latin typeface="Times New Roman" panose="02020603050405020304" pitchFamily="18" charset="0"/>
                <a:cs typeface="Times New Roman" panose="02020603050405020304" pitchFamily="18" charset="0"/>
              </a:rPr>
              <a:t>Traditional diagnostic methods like biopsies and imaging have limitations in accuracy and are time-consuming .</a:t>
            </a:r>
          </a:p>
          <a:p>
            <a:r>
              <a:rPr lang="en-US" sz="1600" dirty="0">
                <a:latin typeface="Times New Roman" panose="02020603050405020304" pitchFamily="18" charset="0"/>
                <a:cs typeface="Times New Roman" panose="02020603050405020304" pitchFamily="18" charset="0"/>
              </a:rPr>
              <a:t>Deep learning offers the potential to enhance detection and diagnostic accuracy by analyzing extensive imaging data, identifying patterns that may be missed by humans </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The project aims to develop a deep learning model that enhances early detection rates, thereby potentially increasing survival rates among lung cancer patients.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aligns with the broader goal of shifting lung cancer diagnosis towards more preventative measures rather than reactive treatments.</a:t>
            </a: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2</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30" y="1699591"/>
            <a:ext cx="5795839" cy="4174435"/>
          </a:xfrm>
          <a:prstGeom prst="rect">
            <a:avLst/>
          </a:prstGeom>
        </p:spPr>
      </p:pic>
      <p:sp>
        <p:nvSpPr>
          <p:cNvPr id="8" name="TextBox 7"/>
          <p:cNvSpPr txBox="1"/>
          <p:nvPr/>
        </p:nvSpPr>
        <p:spPr>
          <a:xfrm>
            <a:off x="178904" y="6559826"/>
            <a:ext cx="4800600" cy="261610"/>
          </a:xfrm>
          <a:prstGeom prst="rect">
            <a:avLst/>
          </a:prstGeom>
          <a:noFill/>
        </p:spPr>
        <p:txBody>
          <a:bodyPr wrap="square" rtlCol="0">
            <a:spAutoFit/>
          </a:bodyPr>
          <a:lstStyle/>
          <a:p>
            <a:r>
              <a:rPr lang="en-US" sz="1050" dirty="0">
                <a:latin typeface="Times New Roman" panose="02020603050405020304" pitchFamily="18" charset="0"/>
                <a:cs typeface="Times New Roman" panose="02020603050405020304" pitchFamily="18" charset="0"/>
                <a:hlinkClick r:id="rId3"/>
              </a:rPr>
              <a:t>Lung Cancer Facts 2023 - Lung Cancer Research Foundation</a:t>
            </a:r>
            <a:endParaRPr lang="en-IN"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806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93BEC0A6-A5CE-914E-9A9E-BB0E40137093}"/>
              </a:ext>
            </a:extLst>
          </p:cNvPr>
          <p:cNvSpPr>
            <a:spLocks noGrp="1"/>
          </p:cNvSpPr>
          <p:nvPr>
            <p:ph type="title"/>
          </p:nvPr>
        </p:nvSpPr>
        <p:spPr>
          <a:xfrm>
            <a:off x="0" y="954158"/>
            <a:ext cx="10515600" cy="596346"/>
          </a:xfrm>
        </p:spPr>
        <p:txBody>
          <a:bodyPr/>
          <a:lstStyle/>
          <a:p>
            <a:r>
              <a:rPr lang="en-IN" dirty="0" smtClean="0">
                <a:latin typeface="Times New Roman" panose="02020603050405020304" pitchFamily="18" charset="0"/>
                <a:cs typeface="Times New Roman" panose="02020603050405020304" pitchFamily="18" charset="0"/>
              </a:rPr>
              <a:t>Literature Review (State-of-the-art)</a:t>
            </a:r>
            <a:endParaRPr lang="en-US" dirty="0">
              <a:latin typeface="Times New Roman" panose="02020603050405020304" pitchFamily="18" charset="0"/>
              <a:cs typeface="Times New Roman" panose="02020603050405020304" pitchFamily="18" charset="0"/>
            </a:endParaRPr>
          </a:p>
        </p:txBody>
      </p:sp>
      <p:sp>
        <p:nvSpPr>
          <p:cNvPr id="3" name="Side Text - Column 1">
            <a:extLst>
              <a:ext uri="{FF2B5EF4-FFF2-40B4-BE49-F238E27FC236}">
                <a16:creationId xmlns:a16="http://schemas.microsoft.com/office/drawing/2014/main" id="{38025F87-E395-E545-BB3A-BF62703CCBBB}"/>
              </a:ext>
            </a:extLst>
          </p:cNvPr>
          <p:cNvSpPr>
            <a:spLocks noGrp="1"/>
          </p:cNvSpPr>
          <p:nvPr>
            <p:ph sz="half" idx="1"/>
          </p:nvPr>
        </p:nvSpPr>
        <p:spPr>
          <a:xfrm>
            <a:off x="0" y="1550503"/>
            <a:ext cx="6579704" cy="5039139"/>
          </a:xfrm>
        </p:spPr>
        <p:txBody>
          <a:bodyPr/>
          <a:lstStyle/>
          <a:p>
            <a:r>
              <a:rPr lang="en-US" sz="1600" b="1" dirty="0">
                <a:latin typeface="Times New Roman" panose="02020603050405020304" pitchFamily="18" charset="0"/>
                <a:cs typeface="Times New Roman" panose="02020603050405020304" pitchFamily="18" charset="0"/>
              </a:rPr>
              <a:t>Machine Learning in Lung Cancer Detection</a:t>
            </a:r>
            <a:r>
              <a:rPr lang="en-US" sz="1600" b="1" dirty="0" smtClean="0">
                <a:latin typeface="Times New Roman" panose="02020603050405020304" pitchFamily="18" charset="0"/>
                <a:cs typeface="Times New Roman" panose="02020603050405020304" pitchFamily="18" charset="0"/>
              </a:rPr>
              <a:t>:</a:t>
            </a:r>
          </a:p>
          <a:p>
            <a:pPr lvl="1"/>
            <a:r>
              <a:rPr lang="en-US" sz="1400" dirty="0" smtClean="0">
                <a:latin typeface="Times New Roman" panose="02020603050405020304" pitchFamily="18" charset="0"/>
                <a:cs typeface="Times New Roman" panose="02020603050405020304" pitchFamily="18" charset="0"/>
              </a:rPr>
              <a:t>Support </a:t>
            </a:r>
            <a:r>
              <a:rPr lang="en-US" sz="1400" dirty="0">
                <a:latin typeface="Times New Roman" panose="02020603050405020304" pitchFamily="18" charset="0"/>
                <a:cs typeface="Times New Roman" panose="02020603050405020304" pitchFamily="18" charset="0"/>
              </a:rPr>
              <a:t>Vector Machines (SVM), k-Nearest Neighbors (KNN), and Naive </a:t>
            </a:r>
            <a:r>
              <a:rPr lang="en-US" sz="1400" dirty="0" smtClean="0">
                <a:latin typeface="Times New Roman" panose="02020603050405020304" pitchFamily="18" charset="0"/>
                <a:cs typeface="Times New Roman" panose="02020603050405020304" pitchFamily="18" charset="0"/>
              </a:rPr>
              <a:t>Bayes. KNN </a:t>
            </a:r>
            <a:r>
              <a:rPr lang="en-US" sz="1400" dirty="0">
                <a:latin typeface="Times New Roman" panose="02020603050405020304" pitchFamily="18" charset="0"/>
                <a:cs typeface="Times New Roman" panose="02020603050405020304" pitchFamily="18" charset="0"/>
              </a:rPr>
              <a:t>demonstrated superior precision, achieving an average precision rate of 98.5%, indicating its effectiveness in lung cancer detection using </a:t>
            </a:r>
            <a:r>
              <a:rPr lang="en-IN" sz="1400" dirty="0">
                <a:latin typeface="Times New Roman" panose="02020603050405020304" pitchFamily="18" charset="0"/>
                <a:cs typeface="Times New Roman" panose="02020603050405020304" pitchFamily="18" charset="0"/>
              </a:rPr>
              <a:t>LIDC-IDRI </a:t>
            </a:r>
            <a:r>
              <a:rPr lang="en-US" sz="1400" dirty="0" smtClean="0">
                <a:latin typeface="Times New Roman" panose="02020603050405020304" pitchFamily="18" charset="0"/>
                <a:cs typeface="Times New Roman" panose="02020603050405020304" pitchFamily="18" charset="0"/>
              </a:rPr>
              <a:t>dataset</a:t>
            </a:r>
            <a:r>
              <a:rPr lang="en-US" sz="1400" dirty="0">
                <a:latin typeface="Times New Roman" panose="02020603050405020304" pitchFamily="18" charset="0"/>
                <a:cs typeface="Times New Roman" panose="02020603050405020304" pitchFamily="18" charset="0"/>
              </a:rPr>
              <a:t>.</a:t>
            </a:r>
          </a:p>
          <a:p>
            <a:pPr lvl="1"/>
            <a:r>
              <a:rPr lang="en-US" sz="1400" dirty="0">
                <a:latin typeface="Times New Roman" panose="02020603050405020304" pitchFamily="18" charset="0"/>
                <a:cs typeface="Times New Roman" panose="02020603050405020304" pitchFamily="18" charset="0"/>
              </a:rPr>
              <a:t>These findings underscore the significant potential of machine learning, particularly KNN, to improve diagnostic accuracy and reliability in lung cancer detection.</a:t>
            </a:r>
          </a:p>
          <a:p>
            <a:r>
              <a:rPr lang="en-IN" sz="1600" b="1" dirty="0">
                <a:latin typeface="Times New Roman" panose="02020603050405020304" pitchFamily="18" charset="0"/>
                <a:cs typeface="Times New Roman" panose="02020603050405020304" pitchFamily="18" charset="0"/>
              </a:rPr>
              <a:t>Generative Adversarial Networks in Lung Cancer Detection:</a:t>
            </a:r>
          </a:p>
          <a:p>
            <a:pPr lvl="1"/>
            <a:r>
              <a:rPr lang="en-IN" sz="1400" dirty="0" smtClean="0">
                <a:latin typeface="Times New Roman" panose="02020603050405020304" pitchFamily="18" charset="0"/>
                <a:cs typeface="Times New Roman" panose="02020603050405020304" pitchFamily="18" charset="0"/>
              </a:rPr>
              <a:t>Deep </a:t>
            </a:r>
            <a:r>
              <a:rPr lang="en-IN" sz="1400" dirty="0">
                <a:latin typeface="Times New Roman" panose="02020603050405020304" pitchFamily="18" charset="0"/>
                <a:cs typeface="Times New Roman" panose="02020603050405020304" pitchFamily="18" charset="0"/>
              </a:rPr>
              <a:t>Convolutional Generative Adversarial Networks (DC-GANs) for generating realistic lung nodule </a:t>
            </a:r>
            <a:r>
              <a:rPr lang="en-IN" sz="1400" dirty="0" smtClean="0">
                <a:latin typeface="Times New Roman" panose="02020603050405020304" pitchFamily="18" charset="0"/>
                <a:cs typeface="Times New Roman" panose="02020603050405020304" pitchFamily="18" charset="0"/>
              </a:rPr>
              <a:t>images. Utilized </a:t>
            </a:r>
            <a:r>
              <a:rPr lang="en-IN" sz="1400" dirty="0">
                <a:latin typeface="Times New Roman" panose="02020603050405020304" pitchFamily="18" charset="0"/>
                <a:cs typeface="Times New Roman" panose="02020603050405020304" pitchFamily="18" charset="0"/>
              </a:rPr>
              <a:t>the Lung Image Database Consortium (LIDC-IDRI), which includes detailed annotations of lung nodules.</a:t>
            </a:r>
          </a:p>
          <a:p>
            <a:pPr lvl="1"/>
            <a:r>
              <a:rPr lang="en-IN" sz="1400" dirty="0" smtClean="0">
                <a:latin typeface="Times New Roman" panose="02020603050405020304" pitchFamily="18" charset="0"/>
                <a:cs typeface="Times New Roman" panose="02020603050405020304" pitchFamily="18" charset="0"/>
              </a:rPr>
              <a:t>Enhances </a:t>
            </a:r>
            <a:r>
              <a:rPr lang="en-IN" sz="1400" dirty="0">
                <a:latin typeface="Times New Roman" panose="02020603050405020304" pitchFamily="18" charset="0"/>
                <a:cs typeface="Times New Roman" panose="02020603050405020304" pitchFamily="18" charset="0"/>
              </a:rPr>
              <a:t>radiologists' diagnostic accuracy and improves the training of computer-aided diagnosis (CAD) </a:t>
            </a:r>
            <a:r>
              <a:rPr lang="en-IN" sz="1400" dirty="0" smtClean="0">
                <a:latin typeface="Times New Roman" panose="02020603050405020304" pitchFamily="18" charset="0"/>
                <a:cs typeface="Times New Roman" panose="02020603050405020304" pitchFamily="18" charset="0"/>
              </a:rPr>
              <a:t>systems. Provides </a:t>
            </a:r>
            <a:r>
              <a:rPr lang="en-IN" sz="1400" dirty="0">
                <a:latin typeface="Times New Roman" panose="02020603050405020304" pitchFamily="18" charset="0"/>
                <a:cs typeface="Times New Roman" panose="02020603050405020304" pitchFamily="18" charset="0"/>
              </a:rPr>
              <a:t>a novel method for producing high-quality synthetic medical images to aid in lung cancer detection</a:t>
            </a:r>
            <a:r>
              <a:rPr lang="en-IN"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
        <p:nvSpPr>
          <p:cNvPr id="4" name="Side Text - Column 2">
            <a:extLst>
              <a:ext uri="{FF2B5EF4-FFF2-40B4-BE49-F238E27FC236}">
                <a16:creationId xmlns:a16="http://schemas.microsoft.com/office/drawing/2014/main" id="{141D36D5-50E8-C945-95D9-AC162A32E5E9}"/>
              </a:ext>
            </a:extLst>
          </p:cNvPr>
          <p:cNvSpPr>
            <a:spLocks noGrp="1"/>
          </p:cNvSpPr>
          <p:nvPr>
            <p:ph sz="half" idx="2"/>
          </p:nvPr>
        </p:nvSpPr>
        <p:spPr>
          <a:xfrm>
            <a:off x="0" y="6515100"/>
            <a:ext cx="9518374" cy="244342"/>
          </a:xfrm>
        </p:spPr>
        <p:txBody>
          <a:bodyPr/>
          <a:lstStyle/>
          <a:p>
            <a:pPr marL="0" indent="0">
              <a:buNone/>
            </a:pPr>
            <a:r>
              <a:rPr lang="en-US" sz="500" dirty="0">
                <a:latin typeface="Times New Roman" panose="02020603050405020304" pitchFamily="18" charset="0"/>
                <a:cs typeface="Times New Roman" panose="02020603050405020304" pitchFamily="18" charset="0"/>
                <a:hlinkClick r:id="rId3"/>
              </a:rPr>
              <a:t>(PDF) Machine Learning Approaches for Early Detection of Lung Cancer (researchgate.net</a:t>
            </a:r>
            <a:r>
              <a:rPr lang="en-US" sz="500" dirty="0" smtClean="0">
                <a:latin typeface="Times New Roman" panose="02020603050405020304" pitchFamily="18" charset="0"/>
                <a:cs typeface="Times New Roman" panose="02020603050405020304" pitchFamily="18" charset="0"/>
                <a:hlinkClick r:id="rId3"/>
              </a:rPr>
              <a:t>)</a:t>
            </a:r>
            <a:r>
              <a:rPr lang="en-US" sz="500" dirty="0">
                <a:latin typeface="Times New Roman" panose="02020603050405020304" pitchFamily="18" charset="0"/>
                <a:cs typeface="Times New Roman" panose="02020603050405020304" pitchFamily="18" charset="0"/>
                <a:hlinkClick r:id="rId4"/>
              </a:rPr>
              <a:t> [1710.09762</a:t>
            </a:r>
            <a:r>
              <a:rPr lang="en-US" sz="500" dirty="0" smtClean="0">
                <a:latin typeface="Times New Roman" panose="02020603050405020304" pitchFamily="18" charset="0"/>
                <a:cs typeface="Times New Roman" panose="02020603050405020304" pitchFamily="18" charset="0"/>
                <a:hlinkClick r:id="rId4"/>
              </a:rPr>
              <a:t>]</a:t>
            </a:r>
          </a:p>
          <a:p>
            <a:pPr marL="0" indent="0">
              <a:buNone/>
            </a:pPr>
            <a:r>
              <a:rPr lang="en-US" sz="500" dirty="0" smtClean="0">
                <a:latin typeface="Times New Roman" panose="02020603050405020304" pitchFamily="18" charset="0"/>
                <a:cs typeface="Times New Roman" panose="02020603050405020304" pitchFamily="18" charset="0"/>
                <a:hlinkClick r:id="rId4"/>
              </a:rPr>
              <a:t> </a:t>
            </a:r>
            <a:r>
              <a:rPr lang="en-US" sz="500" dirty="0">
                <a:latin typeface="Times New Roman" panose="02020603050405020304" pitchFamily="18" charset="0"/>
                <a:cs typeface="Times New Roman" panose="02020603050405020304" pitchFamily="18" charset="0"/>
                <a:hlinkClick r:id="rId4"/>
              </a:rPr>
              <a:t>How to Fool Radiologists with Generative Adversarial Networks? A Visual Turing Test for Lung Cancer Diagnosis (arxiv.org</a:t>
            </a:r>
            <a:r>
              <a:rPr lang="en-US" sz="500" dirty="0" smtClean="0">
                <a:latin typeface="Times New Roman" panose="02020603050405020304" pitchFamily="18" charset="0"/>
                <a:cs typeface="Times New Roman" panose="02020603050405020304" pitchFamily="18" charset="0"/>
                <a:hlinkClick r:id="rId4"/>
              </a:rPr>
              <a:t>)</a:t>
            </a:r>
            <a:r>
              <a:rPr lang="en-IN" sz="500" dirty="0">
                <a:latin typeface="Times New Roman" panose="02020603050405020304" pitchFamily="18" charset="0"/>
                <a:cs typeface="Times New Roman" panose="02020603050405020304" pitchFamily="18" charset="0"/>
                <a:hlinkClick r:id="rId5"/>
              </a:rPr>
              <a:t> </a:t>
            </a:r>
            <a:r>
              <a:rPr lang="en-IN" sz="500" dirty="0" smtClean="0">
                <a:latin typeface="Times New Roman" panose="02020603050405020304" pitchFamily="18" charset="0"/>
                <a:cs typeface="Times New Roman" panose="02020603050405020304" pitchFamily="18" charset="0"/>
                <a:hlinkClick r:id="rId5"/>
              </a:rPr>
              <a:t>(</a:t>
            </a:r>
            <a:r>
              <a:rPr lang="en-IN" sz="500" dirty="0">
                <a:latin typeface="Times New Roman" panose="02020603050405020304" pitchFamily="18" charset="0"/>
                <a:cs typeface="Times New Roman" panose="02020603050405020304" pitchFamily="18" charset="0"/>
                <a:hlinkClick r:id="rId5"/>
              </a:rPr>
              <a:t>PDF</a:t>
            </a:r>
            <a:r>
              <a:rPr lang="en-IN" sz="500" dirty="0" smtClean="0">
                <a:latin typeface="Times New Roman" panose="02020603050405020304" pitchFamily="18" charset="0"/>
                <a:cs typeface="Times New Roman" panose="02020603050405020304" pitchFamily="18" charset="0"/>
                <a:hlinkClick r:id="rId5"/>
              </a:rPr>
              <a:t>)</a:t>
            </a:r>
          </a:p>
        </p:txBody>
      </p:sp>
      <p:sp>
        <p:nvSpPr>
          <p:cNvPr id="15" name="Slide Number">
            <a:extLst>
              <a:ext uri="{FF2B5EF4-FFF2-40B4-BE49-F238E27FC236}">
                <a16:creationId xmlns:a16="http://schemas.microsoft.com/office/drawing/2014/main" id="{A6790C53-F8BB-DF4A-8361-919F8B7F69D9}"/>
              </a:ext>
            </a:extLst>
          </p:cNvPr>
          <p:cNvSpPr>
            <a:spLocks noGrp="1"/>
          </p:cNvSpPr>
          <p:nvPr>
            <p:ph type="ftr" sz="quarter" idx="10"/>
          </p:nvPr>
        </p:nvSpPr>
        <p:spPr/>
        <p:txBody>
          <a:bodyPr/>
          <a:lstStyle/>
          <a:p>
            <a:fld id="{7FF4D5E0-956F-9742-9135-6CCBA6AE77D9}" type="slidenum">
              <a:rPr lang="en-US" smtClean="0"/>
              <a:t>3</a:t>
            </a:fld>
            <a:endParaRPr lang="en-US" dirty="0"/>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8061" y="3508512"/>
            <a:ext cx="4999382" cy="2643810"/>
          </a:xfrm>
          <a:prstGeom prst="rect">
            <a:avLst/>
          </a:prstGeom>
        </p:spPr>
      </p:pic>
    </p:spTree>
    <p:extLst>
      <p:ext uri="{BB962C8B-B14F-4D97-AF65-F5344CB8AC3E}">
        <p14:creationId xmlns:p14="http://schemas.microsoft.com/office/powerpoint/2010/main" val="2873966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88DBE833-A922-5747-A36B-4314D3116822}"/>
              </a:ext>
            </a:extLst>
          </p:cNvPr>
          <p:cNvSpPr>
            <a:spLocks noGrp="1"/>
          </p:cNvSpPr>
          <p:nvPr>
            <p:ph type="title"/>
          </p:nvPr>
        </p:nvSpPr>
        <p:spPr>
          <a:xfrm rot="10800000" flipV="1">
            <a:off x="0" y="6422823"/>
            <a:ext cx="9302629" cy="521681"/>
          </a:xfrm>
        </p:spPr>
        <p:txBody>
          <a:bodyPr/>
          <a:lstStyle/>
          <a:p>
            <a:r>
              <a:rPr lang="en-US" sz="700" dirty="0">
                <a:latin typeface="Times New Roman" panose="02020603050405020304" pitchFamily="18" charset="0"/>
                <a:cs typeface="Times New Roman" panose="02020603050405020304" pitchFamily="18" charset="0"/>
                <a:hlinkClick r:id="rId3"/>
              </a:rPr>
              <a:t>(PDF) Using VGG16 Algorithms for classification of lung cancer in CT scans Image (researchgate.net</a:t>
            </a:r>
            <a:r>
              <a:rPr lang="en-US" sz="700" dirty="0" smtClean="0">
                <a:latin typeface="Times New Roman" panose="02020603050405020304" pitchFamily="18" charset="0"/>
                <a:cs typeface="Times New Roman" panose="02020603050405020304" pitchFamily="18" charset="0"/>
                <a:hlinkClick r:id="rId3"/>
              </a:rPr>
              <a:t>)</a:t>
            </a:r>
            <a:r>
              <a:rPr lang="en-US" sz="700" dirty="0">
                <a:latin typeface="Times New Roman" panose="02020603050405020304" pitchFamily="18" charset="0"/>
                <a:cs typeface="Times New Roman" panose="02020603050405020304" pitchFamily="18" charset="0"/>
                <a:hlinkClick r:id="rId3"/>
              </a:rPr>
              <a:t/>
            </a:r>
            <a:br>
              <a:rPr lang="en-US" sz="700" dirty="0">
                <a:latin typeface="Times New Roman" panose="02020603050405020304" pitchFamily="18" charset="0"/>
                <a:cs typeface="Times New Roman" panose="02020603050405020304" pitchFamily="18" charset="0"/>
                <a:hlinkClick r:id="rId3"/>
              </a:rPr>
            </a:br>
            <a:r>
              <a:rPr lang="en-US" sz="700" dirty="0">
                <a:latin typeface="Times New Roman" panose="02020603050405020304" pitchFamily="18" charset="0"/>
                <a:cs typeface="Times New Roman" panose="02020603050405020304" pitchFamily="18" charset="0"/>
              </a:rPr>
              <a:t>(PDF) Using Deep Learning for Classification of Lung Cancer on CT Images in Ardabil Province : Classification of Lung Cancer using </a:t>
            </a:r>
            <a:r>
              <a:rPr lang="en-US" sz="700" dirty="0" err="1">
                <a:latin typeface="Times New Roman" panose="02020603050405020304" pitchFamily="18" charset="0"/>
                <a:cs typeface="Times New Roman" panose="02020603050405020304" pitchFamily="18" charset="0"/>
              </a:rPr>
              <a:t>Xception</a:t>
            </a:r>
            <a:r>
              <a:rPr lang="en-US" sz="700" dirty="0">
                <a:latin typeface="Times New Roman" panose="02020603050405020304" pitchFamily="18" charset="0"/>
                <a:cs typeface="Times New Roman" panose="02020603050405020304" pitchFamily="18" charset="0"/>
              </a:rPr>
              <a:t> (</a:t>
            </a:r>
            <a:r>
              <a:rPr lang="en-US" sz="700" dirty="0" smtClean="0">
                <a:latin typeface="Times New Roman" panose="02020603050405020304" pitchFamily="18" charset="0"/>
                <a:cs typeface="Times New Roman" panose="02020603050405020304" pitchFamily="18" charset="0"/>
              </a:rPr>
              <a:t>researchgate.net)</a:t>
            </a:r>
            <a:r>
              <a:rPr lang="en-US" sz="1000" dirty="0" smtClean="0">
                <a:latin typeface="Times New Roman" panose="02020603050405020304" pitchFamily="18" charset="0"/>
                <a:cs typeface="Times New Roman" panose="02020603050405020304" pitchFamily="18" charset="0"/>
              </a:rPr>
              <a:t/>
            </a:r>
            <a:br>
              <a:rPr lang="en-US" sz="1000" dirty="0" smtClean="0">
                <a:latin typeface="Times New Roman" panose="02020603050405020304" pitchFamily="18" charset="0"/>
                <a:cs typeface="Times New Roman" panose="02020603050405020304" pitchFamily="18" charset="0"/>
              </a:rPr>
            </a:br>
            <a:r>
              <a:rPr lang="en-IN" sz="700" dirty="0" smtClean="0">
                <a:latin typeface="Times New Roman" panose="02020603050405020304" pitchFamily="18" charset="0"/>
                <a:cs typeface="Times New Roman" panose="02020603050405020304" pitchFamily="18" charset="0"/>
                <a:hlinkClick r:id="rId4"/>
              </a:rPr>
              <a:t>CT-Realistic </a:t>
            </a:r>
            <a:r>
              <a:rPr lang="en-IN" sz="700" dirty="0">
                <a:latin typeface="Times New Roman" panose="02020603050405020304" pitchFamily="18" charset="0"/>
                <a:cs typeface="Times New Roman" panose="02020603050405020304" pitchFamily="18" charset="0"/>
                <a:hlinkClick r:id="rId4"/>
              </a:rPr>
              <a:t>Lung Nodule Simulation from 3D Conditional Generative Adversarial Networks for Robust Lung Segmentation: 21st International Conference, Granada, Spain, September 16–20, 2018, Proceedings, Part II (researchgate.net)</a:t>
            </a:r>
            <a:r>
              <a:rPr lang="en-US" sz="700" dirty="0">
                <a:latin typeface="Times New Roman" panose="02020603050405020304" pitchFamily="18" charset="0"/>
                <a:cs typeface="Times New Roman" panose="02020603050405020304" pitchFamily="18" charset="0"/>
              </a:rPr>
              <a:t/>
            </a:r>
            <a:br>
              <a:rPr lang="en-US" sz="700" dirty="0">
                <a:latin typeface="Times New Roman" panose="02020603050405020304" pitchFamily="18" charset="0"/>
                <a:cs typeface="Times New Roman" panose="02020603050405020304" pitchFamily="18" charset="0"/>
              </a:rPr>
            </a:br>
            <a:endParaRPr lang="en-US" sz="1000" dirty="0">
              <a:latin typeface="Times New Roman" panose="02020603050405020304" pitchFamily="18" charset="0"/>
              <a:cs typeface="Times New Roman" panose="02020603050405020304" pitchFamily="18" charset="0"/>
            </a:endParaRPr>
          </a:p>
        </p:txBody>
      </p:sp>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1" y="801412"/>
            <a:ext cx="8030816" cy="5518362"/>
          </a:xfrm>
        </p:spPr>
        <p:txBody>
          <a:bodyPr/>
          <a:lstStyle/>
          <a:p>
            <a:r>
              <a:rPr lang="en-IN" sz="1600" b="1" dirty="0">
                <a:latin typeface="Times New Roman" panose="02020603050405020304" pitchFamily="18" charset="0"/>
                <a:cs typeface="Times New Roman" panose="02020603050405020304" pitchFamily="18" charset="0"/>
              </a:rPr>
              <a:t>3D CGANs for Lung Nodule Simulation:</a:t>
            </a:r>
          </a:p>
          <a:p>
            <a:pPr lvl="1"/>
            <a:r>
              <a:rPr lang="en-IN" sz="1400" dirty="0">
                <a:latin typeface="Times New Roman" panose="02020603050405020304" pitchFamily="18" charset="0"/>
                <a:cs typeface="Times New Roman" panose="02020603050405020304" pitchFamily="18" charset="0"/>
              </a:rPr>
              <a:t>Uses 3D Conditional Generative Adversarial Networks to create synthetic lung nodule images. Utilizes the LIDC dataset with detailed thoracic CT scans.</a:t>
            </a:r>
          </a:p>
          <a:p>
            <a:pPr lvl="1"/>
            <a:r>
              <a:rPr lang="en-IN" sz="1400" dirty="0">
                <a:latin typeface="Times New Roman" panose="02020603050405020304" pitchFamily="18" charset="0"/>
                <a:cs typeface="Times New Roman" panose="02020603050405020304" pitchFamily="18" charset="0"/>
              </a:rPr>
              <a:t>Enhances the accuracy of the P-HNN model for segmenting lung diseases in CT images. Shows how artificial data can improve training models, especially for detecting lung nodules near lung edges, helping to mitigate the shortage of real medical images for training</a:t>
            </a:r>
            <a:r>
              <a:rPr lang="en-IN" sz="1400" dirty="0" smtClean="0">
                <a:latin typeface="Times New Roman" panose="02020603050405020304" pitchFamily="18" charset="0"/>
                <a:cs typeface="Times New Roman" panose="02020603050405020304" pitchFamily="18" charset="0"/>
              </a:rPr>
              <a:t>.</a:t>
            </a:r>
            <a:endParaRPr lang="en-US" sz="1600" b="1" dirty="0" smtClean="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VGG16 </a:t>
            </a:r>
            <a:r>
              <a:rPr lang="en-US" sz="1600" b="1" dirty="0">
                <a:latin typeface="Times New Roman" panose="02020603050405020304" pitchFamily="18" charset="0"/>
                <a:cs typeface="Times New Roman" panose="02020603050405020304" pitchFamily="18" charset="0"/>
              </a:rPr>
              <a:t>for Lung Cancer Classification:</a:t>
            </a:r>
          </a:p>
          <a:p>
            <a:pPr lvl="1"/>
            <a:r>
              <a:rPr lang="en-US" sz="1400" dirty="0" smtClean="0">
                <a:latin typeface="Times New Roman" panose="02020603050405020304" pitchFamily="18" charset="0"/>
                <a:cs typeface="Times New Roman" panose="02020603050405020304" pitchFamily="18" charset="0"/>
              </a:rPr>
              <a:t>Uses </a:t>
            </a:r>
            <a:r>
              <a:rPr lang="en-US" sz="1400" dirty="0">
                <a:latin typeface="Times New Roman" panose="02020603050405020304" pitchFamily="18" charset="0"/>
                <a:cs typeface="Times New Roman" panose="02020603050405020304" pitchFamily="18" charset="0"/>
              </a:rPr>
              <a:t>the VGG16 deep learning algorithm to classify lung nodules in CT scan images as malignant, benign, or </a:t>
            </a:r>
            <a:r>
              <a:rPr lang="en-US" sz="1400" dirty="0" smtClean="0">
                <a:latin typeface="Times New Roman" panose="02020603050405020304" pitchFamily="18" charset="0"/>
                <a:cs typeface="Times New Roman" panose="02020603050405020304" pitchFamily="18" charset="0"/>
              </a:rPr>
              <a:t>healthy. Analyzes </a:t>
            </a:r>
            <a:r>
              <a:rPr lang="en-US" sz="1400" dirty="0">
                <a:latin typeface="Times New Roman" panose="02020603050405020304" pitchFamily="18" charset="0"/>
                <a:cs typeface="Times New Roman" panose="02020603050405020304" pitchFamily="18" charset="0"/>
              </a:rPr>
              <a:t>images from the Kaggle IQ-OTH/NCCD - Lung Cancer Dataset.</a:t>
            </a:r>
          </a:p>
          <a:p>
            <a:pPr lvl="1"/>
            <a:r>
              <a:rPr lang="en-US" sz="1400" dirty="0" smtClean="0">
                <a:latin typeface="Times New Roman" panose="02020603050405020304" pitchFamily="18" charset="0"/>
                <a:cs typeface="Times New Roman" panose="02020603050405020304" pitchFamily="18" charset="0"/>
              </a:rPr>
              <a:t>Demonstrated </a:t>
            </a:r>
            <a:r>
              <a:rPr lang="en-US" sz="1400" dirty="0">
                <a:latin typeface="Times New Roman" panose="02020603050405020304" pitchFamily="18" charset="0"/>
                <a:cs typeface="Times New Roman" panose="02020603050405020304" pitchFamily="18" charset="0"/>
              </a:rPr>
              <a:t>high performance with 92.08% sensitivity, 91% accuracy, and an AUC of 93%, enhancing the early detection and diagnosis of lung cancer</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Xception</a:t>
            </a:r>
            <a:r>
              <a:rPr lang="en-US" sz="1600" b="1" dirty="0">
                <a:latin typeface="Times New Roman" panose="02020603050405020304" pitchFamily="18" charset="0"/>
                <a:cs typeface="Times New Roman" panose="02020603050405020304" pitchFamily="18" charset="0"/>
              </a:rPr>
              <a:t> for Lung Cancer Classification:</a:t>
            </a:r>
          </a:p>
          <a:p>
            <a:pPr lvl="1"/>
            <a:r>
              <a:rPr lang="en-US" sz="1400" dirty="0" smtClean="0">
                <a:latin typeface="Times New Roman" panose="02020603050405020304" pitchFamily="18" charset="0"/>
                <a:cs typeface="Times New Roman" panose="02020603050405020304" pitchFamily="18" charset="0"/>
              </a:rPr>
              <a:t>Utilizes </a:t>
            </a:r>
            <a:r>
              <a:rPr lang="en-US" sz="1400" dirty="0">
                <a:latin typeface="Times New Roman" panose="02020603050405020304" pitchFamily="18" charset="0"/>
                <a:cs typeface="Times New Roman" panose="02020603050405020304" pitchFamily="18" charset="0"/>
              </a:rPr>
              <a:t>the </a:t>
            </a:r>
            <a:r>
              <a:rPr lang="en-US" sz="1400" dirty="0" err="1">
                <a:latin typeface="Times New Roman" panose="02020603050405020304" pitchFamily="18" charset="0"/>
                <a:cs typeface="Times New Roman" panose="02020603050405020304" pitchFamily="18" charset="0"/>
              </a:rPr>
              <a:t>Xception</a:t>
            </a:r>
            <a:r>
              <a:rPr lang="en-US" sz="1400" dirty="0">
                <a:latin typeface="Times New Roman" panose="02020603050405020304" pitchFamily="18" charset="0"/>
                <a:cs typeface="Times New Roman" panose="02020603050405020304" pitchFamily="18" charset="0"/>
              </a:rPr>
              <a:t> deep learning model to classify CT scan images for the presence of lung cancer</a:t>
            </a: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Employs CT images from patients in Ardabil, focusing on distinguishing between malignant, benign, and healthy lung conditions</a:t>
            </a:r>
            <a:r>
              <a:rPr lang="en-US" sz="1400" dirty="0" smtClean="0">
                <a:latin typeface="Times New Roman" panose="02020603050405020304" pitchFamily="18" charset="0"/>
                <a:cs typeface="Times New Roman" panose="02020603050405020304" pitchFamily="18" charset="0"/>
              </a:rPr>
              <a:t>.</a:t>
            </a:r>
          </a:p>
          <a:p>
            <a:pPr lvl="1"/>
            <a:r>
              <a:rPr lang="en-US" sz="1400" dirty="0" smtClean="0">
                <a:latin typeface="Times New Roman" panose="02020603050405020304" pitchFamily="18" charset="0"/>
                <a:cs typeface="Times New Roman" panose="02020603050405020304" pitchFamily="18" charset="0"/>
              </a:rPr>
              <a:t>Achieved </a:t>
            </a:r>
            <a:r>
              <a:rPr lang="en-US" sz="1400" dirty="0">
                <a:latin typeface="Times New Roman" panose="02020603050405020304" pitchFamily="18" charset="0"/>
                <a:cs typeface="Times New Roman" panose="02020603050405020304" pitchFamily="18" charset="0"/>
              </a:rPr>
              <a:t>an accuracy of </a:t>
            </a:r>
            <a:r>
              <a:rPr lang="en-US" sz="1400" dirty="0" smtClean="0">
                <a:latin typeface="Times New Roman" panose="02020603050405020304" pitchFamily="18" charset="0"/>
                <a:cs typeface="Times New Roman" panose="02020603050405020304" pitchFamily="18" charset="0"/>
              </a:rPr>
              <a:t>79.76%, </a:t>
            </a:r>
            <a:r>
              <a:rPr lang="en-US" sz="1400" dirty="0">
                <a:latin typeface="Times New Roman" panose="02020603050405020304" pitchFamily="18" charset="0"/>
                <a:cs typeface="Times New Roman" panose="02020603050405020304" pitchFamily="18" charset="0"/>
              </a:rPr>
              <a:t>significantly improving detection capabilities and aiding in the early diagnosis of lung conditions.</a:t>
            </a:r>
          </a:p>
          <a:p>
            <a:pPr lvl="1"/>
            <a:endParaRPr lang="en-US" sz="700" dirty="0">
              <a:solidFill>
                <a:schemeClr val="tx2"/>
              </a:solidFill>
              <a:latin typeface="Times New Roman" panose="02020603050405020304" pitchFamily="18" charset="0"/>
              <a:ea typeface="+mj-ea"/>
              <a:cs typeface="Times New Roman" panose="02020603050405020304" pitchFamily="18" charset="0"/>
            </a:endParaRP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a:xfrm>
            <a:off x="7574280" y="6240261"/>
            <a:ext cx="4114800" cy="365125"/>
          </a:xfrm>
        </p:spPr>
        <p:txBody>
          <a:bodyPr/>
          <a:lstStyle/>
          <a:p>
            <a:fld id="{FF97EF4A-40C6-024D-A945-B03D1BBD02F7}" type="slidenum">
              <a:rPr lang="en-US" smtClean="0"/>
              <a:t>4</a:t>
            </a:fld>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1975" y="873815"/>
            <a:ext cx="4350026" cy="1849507"/>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7152" y="2723322"/>
            <a:ext cx="4139317" cy="207264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30817" y="4602988"/>
            <a:ext cx="2862470" cy="1835404"/>
          </a:xfrm>
          <a:prstGeom prst="rect">
            <a:avLst/>
          </a:prstGeom>
        </p:spPr>
      </p:pic>
    </p:spTree>
    <p:extLst>
      <p:ext uri="{BB962C8B-B14F-4D97-AF65-F5344CB8AC3E}">
        <p14:creationId xmlns:p14="http://schemas.microsoft.com/office/powerpoint/2010/main" val="3397677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685"/>
            <a:ext cx="6951472" cy="590931"/>
          </a:xfrm>
        </p:spPr>
        <p:txBody>
          <a:bodyPr/>
          <a:lstStyle/>
          <a:p>
            <a:r>
              <a:rPr lang="en-US" dirty="0" smtClean="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99616"/>
            <a:ext cx="6490252" cy="4820158"/>
          </a:xfrm>
        </p:spPr>
        <p:txBody>
          <a:bodyPr/>
          <a:lstStyle/>
          <a:p>
            <a:r>
              <a:rPr lang="en-US" sz="1600" b="1" dirty="0" smtClean="0">
                <a:latin typeface="Times New Roman" panose="02020603050405020304" pitchFamily="18" charset="0"/>
                <a:cs typeface="Times New Roman" panose="02020603050405020304" pitchFamily="18" charset="0"/>
              </a:rPr>
              <a:t>Data collection:</a:t>
            </a:r>
          </a:p>
          <a:p>
            <a:pPr lvl="1"/>
            <a:r>
              <a:rPr lang="en-IN" sz="1400" dirty="0" smtClean="0">
                <a:latin typeface="Times New Roman" panose="02020603050405020304" pitchFamily="18" charset="0"/>
                <a:cs typeface="Times New Roman" panose="02020603050405020304" pitchFamily="18" charset="0"/>
              </a:rPr>
              <a:t>Dataset </a:t>
            </a:r>
            <a:r>
              <a:rPr lang="en-IN" sz="1400" dirty="0">
                <a:latin typeface="Times New Roman" panose="02020603050405020304" pitchFamily="18" charset="0"/>
                <a:cs typeface="Times New Roman" panose="02020603050405020304" pitchFamily="18" charset="0"/>
              </a:rPr>
              <a:t>sourced from Kaggle, renowned for its comprehensive medical image </a:t>
            </a:r>
            <a:r>
              <a:rPr lang="en-IN" sz="1400" dirty="0" smtClean="0">
                <a:latin typeface="Times New Roman" panose="02020603050405020304" pitchFamily="18" charset="0"/>
                <a:cs typeface="Times New Roman" panose="02020603050405020304" pitchFamily="18" charset="0"/>
              </a:rPr>
              <a:t>datasets. Includes </a:t>
            </a:r>
            <a:r>
              <a:rPr lang="en-IN" sz="1400" dirty="0">
                <a:latin typeface="Times New Roman" panose="02020603050405020304" pitchFamily="18" charset="0"/>
                <a:cs typeface="Times New Roman" panose="02020603050405020304" pitchFamily="18" charset="0"/>
              </a:rPr>
              <a:t>Lung Benign Tissue, Lung Adenocarcinoma, and Lung Squamous Cell Carcinoma, covering both benign and malignant conditions to enhance model training and diagnostic accuracy.</a:t>
            </a:r>
          </a:p>
          <a:p>
            <a:pPr lvl="1"/>
            <a:r>
              <a:rPr lang="en-IN" sz="1400" dirty="0" smtClean="0">
                <a:latin typeface="Times New Roman" panose="02020603050405020304" pitchFamily="18" charset="0"/>
                <a:cs typeface="Times New Roman" panose="02020603050405020304" pitchFamily="18" charset="0"/>
              </a:rPr>
              <a:t>Approximately </a:t>
            </a:r>
            <a:r>
              <a:rPr lang="en-IN" sz="1400" dirty="0">
                <a:latin typeface="Times New Roman" panose="02020603050405020304" pitchFamily="18" charset="0"/>
                <a:cs typeface="Times New Roman" panose="02020603050405020304" pitchFamily="18" charset="0"/>
              </a:rPr>
              <a:t>5,000 images per type, </a:t>
            </a:r>
            <a:r>
              <a:rPr lang="en-IN" sz="1400" dirty="0" smtClean="0">
                <a:latin typeface="Times New Roman" panose="02020603050405020304" pitchFamily="18" charset="0"/>
                <a:cs typeface="Times New Roman" panose="02020603050405020304" pitchFamily="18" charset="0"/>
              </a:rPr>
              <a:t>totalling </a:t>
            </a:r>
            <a:r>
              <a:rPr lang="en-IN" sz="1400" dirty="0">
                <a:latin typeface="Times New Roman" panose="02020603050405020304" pitchFamily="18" charset="0"/>
                <a:cs typeface="Times New Roman" panose="02020603050405020304" pitchFamily="18" charset="0"/>
              </a:rPr>
              <a:t>around 15,000 images, ensuring a robust dataset for extensive </a:t>
            </a:r>
            <a:r>
              <a:rPr lang="en-IN" sz="1400" dirty="0" smtClean="0">
                <a:latin typeface="Times New Roman" panose="02020603050405020304" pitchFamily="18" charset="0"/>
                <a:cs typeface="Times New Roman" panose="02020603050405020304" pitchFamily="18" charset="0"/>
              </a:rPr>
              <a:t>training, validation and test.</a:t>
            </a:r>
            <a:endParaRPr lang="en-IN" sz="1400" dirty="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Data Preprocessing:</a:t>
            </a:r>
          </a:p>
          <a:p>
            <a:pPr lvl="1"/>
            <a:r>
              <a:rPr lang="en-US" sz="1400" dirty="0" smtClean="0">
                <a:latin typeface="Times New Roman" panose="02020603050405020304" pitchFamily="18" charset="0"/>
                <a:cs typeface="Times New Roman" panose="02020603050405020304" pitchFamily="18" charset="0"/>
              </a:rPr>
              <a:t>All </a:t>
            </a:r>
            <a:r>
              <a:rPr lang="en-US" sz="1400" dirty="0">
                <a:latin typeface="Times New Roman" panose="02020603050405020304" pitchFamily="18" charset="0"/>
                <a:cs typeface="Times New Roman" panose="02020603050405020304" pitchFamily="18" charset="0"/>
              </a:rPr>
              <a:t>images uniformly resized to 128x128 pixels, ensuring consistency in input data size for the neural network.</a:t>
            </a:r>
          </a:p>
          <a:p>
            <a:pPr lvl="1"/>
            <a:r>
              <a:rPr lang="en-US" sz="1400" dirty="0" smtClean="0">
                <a:latin typeface="Times New Roman" panose="02020603050405020304" pitchFamily="18" charset="0"/>
                <a:cs typeface="Times New Roman" panose="02020603050405020304" pitchFamily="18" charset="0"/>
              </a:rPr>
              <a:t>Pixel </a:t>
            </a:r>
            <a:r>
              <a:rPr lang="en-US" sz="1400" dirty="0">
                <a:latin typeface="Times New Roman" panose="02020603050405020304" pitchFamily="18" charset="0"/>
                <a:cs typeface="Times New Roman" panose="02020603050405020304" pitchFamily="18" charset="0"/>
              </a:rPr>
              <a:t>values normalized across all images to scale the data into a range that aids in faster and more stable convergence during neural network training.</a:t>
            </a:r>
          </a:p>
          <a:p>
            <a:pPr lvl="1"/>
            <a:r>
              <a:rPr lang="en-US" sz="1400" dirty="0" smtClean="0">
                <a:latin typeface="Times New Roman" panose="02020603050405020304" pitchFamily="18" charset="0"/>
                <a:cs typeface="Times New Roman" panose="02020603050405020304" pitchFamily="18" charset="0"/>
              </a:rPr>
              <a:t>Implemented </a:t>
            </a:r>
            <a:r>
              <a:rPr lang="en-US" sz="1400" dirty="0">
                <a:latin typeface="Times New Roman" panose="02020603050405020304" pitchFamily="18" charset="0"/>
                <a:cs typeface="Times New Roman" panose="02020603050405020304" pitchFamily="18" charset="0"/>
              </a:rPr>
              <a:t>augmentation techniques such as random rotations (up to 30 degrees) and horizontal flipping to increase the robustness of the model against variations in image orientation and structure.</a:t>
            </a:r>
          </a:p>
          <a:p>
            <a:endParaRPr lang="en-US" sz="1600" dirty="0" smtClean="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0"/>
          </p:nvPr>
        </p:nvSpPr>
        <p:spPr/>
        <p:txBody>
          <a:bodyPr/>
          <a:lstStyle/>
          <a:p>
            <a:fld id="{EB53C135-CEC6-A548-8917-8F7FEB82358B}" type="slidenum">
              <a:rPr lang="en-US" smtClean="0"/>
              <a:pPr/>
              <a:t>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039" y="942728"/>
            <a:ext cx="1674700" cy="16643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6184" y="942873"/>
            <a:ext cx="1694579" cy="166421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6208" y="942874"/>
            <a:ext cx="1633330" cy="1664210"/>
          </a:xfrm>
          <a:prstGeom prst="rect">
            <a:avLst/>
          </a:prstGeom>
        </p:spPr>
      </p:pic>
      <p:sp>
        <p:nvSpPr>
          <p:cNvPr id="8" name="TextBox 7"/>
          <p:cNvSpPr txBox="1"/>
          <p:nvPr/>
        </p:nvSpPr>
        <p:spPr>
          <a:xfrm>
            <a:off x="6346884" y="2641128"/>
            <a:ext cx="5673499"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sample images from each category</a:t>
            </a:r>
            <a:endParaRPr lang="en-IN" sz="16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7114" y="2979682"/>
            <a:ext cx="4169229" cy="3508204"/>
          </a:xfrm>
          <a:prstGeom prst="rect">
            <a:avLst/>
          </a:prstGeom>
        </p:spPr>
      </p:pic>
      <p:sp>
        <p:nvSpPr>
          <p:cNvPr id="12" name="TextBox 11"/>
          <p:cNvSpPr txBox="1"/>
          <p:nvPr/>
        </p:nvSpPr>
        <p:spPr>
          <a:xfrm>
            <a:off x="-87086" y="6657945"/>
            <a:ext cx="4016828" cy="200055"/>
          </a:xfrm>
          <a:prstGeom prst="rect">
            <a:avLst/>
          </a:prstGeom>
          <a:noFill/>
        </p:spPr>
        <p:txBody>
          <a:bodyPr wrap="square" rtlCol="0">
            <a:spAutoFit/>
          </a:bodyPr>
          <a:lstStyle/>
          <a:p>
            <a:r>
              <a:rPr lang="en-US" sz="700" dirty="0">
                <a:latin typeface="Times New Roman" panose="02020603050405020304" pitchFamily="18" charset="0"/>
                <a:cs typeface="Times New Roman" panose="02020603050405020304" pitchFamily="18" charset="0"/>
                <a:hlinkClick r:id="rId7"/>
              </a:rPr>
              <a:t>[1912.12142v1] Lung and Colon Cancer Histopathological Image Dataset (LC25000) (arxiv.org)</a:t>
            </a:r>
            <a:endParaRPr lang="en-IN"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8883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89651"/>
            <a:ext cx="12192000" cy="3529949"/>
          </a:xfrm>
        </p:spPr>
        <p:txBody>
          <a:bodyPr/>
          <a:lstStyle/>
          <a:p>
            <a:r>
              <a:rPr lang="en-US" sz="1600" b="1" dirty="0" smtClean="0">
                <a:latin typeface="Times New Roman" panose="02020603050405020304" pitchFamily="18" charset="0"/>
                <a:cs typeface="Times New Roman" panose="02020603050405020304" pitchFamily="18" charset="0"/>
              </a:rPr>
              <a:t>CNN Model</a:t>
            </a:r>
            <a:r>
              <a:rPr lang="en-US" dirty="0" smtClean="0"/>
              <a:t> </a:t>
            </a:r>
            <a:r>
              <a:rPr lang="en-US" sz="1600" b="1" dirty="0" smtClean="0">
                <a:latin typeface="Times New Roman" panose="02020603050405020304" pitchFamily="18" charset="0"/>
                <a:cs typeface="Times New Roman" panose="02020603050405020304" pitchFamily="18" charset="0"/>
              </a:rPr>
              <a:t>Architecture:</a:t>
            </a:r>
          </a:p>
          <a:p>
            <a:pPr lvl="1"/>
            <a:r>
              <a:rPr lang="en-US" sz="1400" b="1" dirty="0" smtClean="0">
                <a:latin typeface="Times New Roman" panose="02020603050405020304" pitchFamily="18" charset="0"/>
                <a:cs typeface="Times New Roman" panose="02020603050405020304" pitchFamily="18" charset="0"/>
              </a:rPr>
              <a:t>Layer </a:t>
            </a:r>
            <a:r>
              <a:rPr lang="en-US" sz="1400" b="1" dirty="0">
                <a:latin typeface="Times New Roman" panose="02020603050405020304" pitchFamily="18" charset="0"/>
                <a:cs typeface="Times New Roman" panose="02020603050405020304" pitchFamily="18" charset="0"/>
              </a:rPr>
              <a:t>Configuration:</a:t>
            </a:r>
          </a:p>
          <a:p>
            <a:pPr lvl="1"/>
            <a:r>
              <a:rPr lang="en-US" sz="1400" b="1" dirty="0" smtClean="0">
                <a:latin typeface="Times New Roman" panose="02020603050405020304" pitchFamily="18" charset="0"/>
                <a:cs typeface="Times New Roman" panose="02020603050405020304" pitchFamily="18" charset="0"/>
              </a:rPr>
              <a:t>Initial Layer:</a:t>
            </a:r>
            <a:r>
              <a:rPr lang="en-US" sz="1400" dirty="0" smtClean="0">
                <a:latin typeface="Times New Roman" panose="02020603050405020304" pitchFamily="18" charset="0"/>
                <a:cs typeface="Times New Roman" panose="02020603050405020304" pitchFamily="18" charset="0"/>
              </a:rPr>
              <a:t> Conv2D with 32 filters of size 5x5, activation='</a:t>
            </a:r>
            <a:r>
              <a:rPr lang="en-US" sz="1400" dirty="0" err="1" smtClean="0">
                <a:latin typeface="Times New Roman" panose="02020603050405020304" pitchFamily="18" charset="0"/>
                <a:cs typeface="Times New Roman" panose="02020603050405020304" pitchFamily="18" charset="0"/>
              </a:rPr>
              <a:t>relu</a:t>
            </a:r>
            <a:r>
              <a:rPr lang="en-US" sz="1400" dirty="0" smtClean="0">
                <a:latin typeface="Times New Roman" panose="02020603050405020304" pitchFamily="18" charset="0"/>
                <a:cs typeface="Times New Roman" panose="02020603050405020304" pitchFamily="18" charset="0"/>
              </a:rPr>
              <a:t>', input shape set to (128, 128, 3) for colored images, and padding='same'. Includes L2 regularization to reduce overfitting.</a:t>
            </a:r>
          </a:p>
          <a:p>
            <a:pPr lvl="1"/>
            <a:r>
              <a:rPr lang="en-US" sz="1400" b="1" dirty="0" smtClean="0">
                <a:latin typeface="Times New Roman" panose="02020603050405020304" pitchFamily="18" charset="0"/>
                <a:cs typeface="Times New Roman" panose="02020603050405020304" pitchFamily="18" charset="0"/>
              </a:rPr>
              <a:t>Pooling Layer 1:</a:t>
            </a:r>
            <a:r>
              <a:rPr lang="en-US" sz="1400" dirty="0" smtClean="0">
                <a:latin typeface="Times New Roman" panose="02020603050405020304" pitchFamily="18" charset="0"/>
                <a:cs typeface="Times New Roman" panose="02020603050405020304" pitchFamily="18" charset="0"/>
              </a:rPr>
              <a:t> MaxPooling2D with a pool size of 2x2, following the initial convolutional layer to reduce spatial dimensions.</a:t>
            </a:r>
          </a:p>
          <a:p>
            <a:pPr lvl="1"/>
            <a:r>
              <a:rPr lang="en-US" sz="1400" b="1" dirty="0" smtClean="0">
                <a:latin typeface="Times New Roman" panose="02020603050405020304" pitchFamily="18" charset="0"/>
                <a:cs typeface="Times New Roman" panose="02020603050405020304" pitchFamily="18" charset="0"/>
              </a:rPr>
              <a:t>Intermediate Convolutional Layers:</a:t>
            </a:r>
            <a:endParaRPr lang="en-US" sz="1400" dirty="0" smtClean="0">
              <a:latin typeface="Times New Roman" panose="02020603050405020304" pitchFamily="18" charset="0"/>
              <a:cs typeface="Times New Roman" panose="02020603050405020304" pitchFamily="18" charset="0"/>
            </a:endParaRPr>
          </a:p>
          <a:p>
            <a:pPr lvl="2"/>
            <a:r>
              <a:rPr lang="en-US" sz="1400" dirty="0" smtClean="0">
                <a:latin typeface="Times New Roman" panose="02020603050405020304" pitchFamily="18" charset="0"/>
                <a:cs typeface="Times New Roman" panose="02020603050405020304" pitchFamily="18" charset="0"/>
              </a:rPr>
              <a:t>Conv2D with 64 filters of size 3x3, activation='</a:t>
            </a:r>
            <a:r>
              <a:rPr lang="en-US" sz="1400" dirty="0" err="1" smtClean="0">
                <a:latin typeface="Times New Roman" panose="02020603050405020304" pitchFamily="18" charset="0"/>
                <a:cs typeface="Times New Roman" panose="02020603050405020304" pitchFamily="18" charset="0"/>
              </a:rPr>
              <a:t>relu</a:t>
            </a:r>
            <a:r>
              <a:rPr lang="en-US" sz="1400" dirty="0" smtClean="0">
                <a:latin typeface="Times New Roman" panose="02020603050405020304" pitchFamily="18" charset="0"/>
                <a:cs typeface="Times New Roman" panose="02020603050405020304" pitchFamily="18" charset="0"/>
              </a:rPr>
              <a:t>', padding='same', and L2 regularization.</a:t>
            </a:r>
          </a:p>
          <a:p>
            <a:pPr lvl="2"/>
            <a:r>
              <a:rPr lang="en-US" sz="1400" dirty="0" smtClean="0">
                <a:latin typeface="Times New Roman" panose="02020603050405020304" pitchFamily="18" charset="0"/>
                <a:cs typeface="Times New Roman" panose="02020603050405020304" pitchFamily="18" charset="0"/>
              </a:rPr>
              <a:t>MaxPooling2D with a pool size of 2x2 following the second convolutional layer.</a:t>
            </a:r>
          </a:p>
          <a:p>
            <a:pPr lvl="2"/>
            <a:r>
              <a:rPr lang="en-US" sz="1400" dirty="0" smtClean="0">
                <a:latin typeface="Times New Roman" panose="02020603050405020304" pitchFamily="18" charset="0"/>
                <a:cs typeface="Times New Roman" panose="02020603050405020304" pitchFamily="18" charset="0"/>
              </a:rPr>
              <a:t>Further Conv2D with 128 filters, same configuration for activation, padding, and regularization.</a:t>
            </a:r>
          </a:p>
          <a:p>
            <a:pPr lvl="2"/>
            <a:r>
              <a:rPr lang="en-US" sz="1400" dirty="0" smtClean="0">
                <a:latin typeface="Times New Roman" panose="02020603050405020304" pitchFamily="18" charset="0"/>
                <a:cs typeface="Times New Roman" panose="02020603050405020304" pitchFamily="18" charset="0"/>
              </a:rPr>
              <a:t>Another MaxPooling2D with pool size 2x2 to further </a:t>
            </a:r>
            <a:r>
              <a:rPr lang="en-US" sz="1400" dirty="0" err="1" smtClean="0">
                <a:latin typeface="Times New Roman" panose="02020603050405020304" pitchFamily="18" charset="0"/>
                <a:cs typeface="Times New Roman" panose="02020603050405020304" pitchFamily="18" charset="0"/>
              </a:rPr>
              <a:t>downsample</a:t>
            </a:r>
            <a:r>
              <a:rPr lang="en-US" sz="1400" dirty="0" smtClean="0">
                <a:latin typeface="Times New Roman" panose="02020603050405020304" pitchFamily="18" charset="0"/>
                <a:cs typeface="Times New Roman" panose="02020603050405020304" pitchFamily="18" charset="0"/>
              </a:rPr>
              <a:t> the feature maps.</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0"/>
          </p:nvPr>
        </p:nvSpPr>
        <p:spPr/>
        <p:txBody>
          <a:bodyPr/>
          <a:lstStyle/>
          <a:p>
            <a:fld id="{EB53C135-CEC6-A548-8917-8F7FEB82358B}" type="slidenum">
              <a:rPr lang="en-US" smtClean="0"/>
              <a:pPr/>
              <a:t>6</a:t>
            </a:fld>
            <a:endParaRPr lang="en-US" dirty="0"/>
          </a:p>
        </p:txBody>
      </p:sp>
      <p:sp>
        <p:nvSpPr>
          <p:cNvPr id="7" name="TextBox 6"/>
          <p:cNvSpPr txBox="1"/>
          <p:nvPr/>
        </p:nvSpPr>
        <p:spPr>
          <a:xfrm>
            <a:off x="0" y="6607629"/>
            <a:ext cx="3635829" cy="307777"/>
          </a:xfrm>
          <a:prstGeom prst="rect">
            <a:avLst/>
          </a:prstGeom>
          <a:noFill/>
        </p:spPr>
        <p:txBody>
          <a:bodyPr wrap="square" rtlCol="0">
            <a:spAutoFit/>
          </a:bodyPr>
          <a:lstStyle/>
          <a:p>
            <a:r>
              <a:rPr lang="en-US" sz="700" dirty="0">
                <a:latin typeface="Times New Roman" panose="02020603050405020304" pitchFamily="18" charset="0"/>
                <a:cs typeface="Times New Roman" panose="02020603050405020304" pitchFamily="18" charset="0"/>
                <a:hlinkClick r:id="rId2"/>
              </a:rPr>
              <a:t>(PDF) A High-Accuracy Model Average Ensemble of Convolutional Neural Networks for Classification of Cloud Image Patches on Small Datasets (researchgate.net)</a:t>
            </a:r>
            <a:endParaRPr lang="en-IN" sz="7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4320" y="4419600"/>
            <a:ext cx="5547360" cy="2438400"/>
          </a:xfrm>
          <a:prstGeom prst="rect">
            <a:avLst/>
          </a:prstGeom>
        </p:spPr>
      </p:pic>
    </p:spTree>
    <p:extLst>
      <p:ext uri="{BB962C8B-B14F-4D97-AF65-F5344CB8AC3E}">
        <p14:creationId xmlns:p14="http://schemas.microsoft.com/office/powerpoint/2010/main" val="2134440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8224"/>
            <a:ext cx="12192000" cy="4883862"/>
          </a:xfrm>
        </p:spPr>
        <p:txBody>
          <a:bodyPr/>
          <a:lstStyle/>
          <a:p>
            <a:pPr lvl="1"/>
            <a:r>
              <a:rPr lang="en-US" sz="1400" b="1" dirty="0">
                <a:latin typeface="Times New Roman" panose="02020603050405020304" pitchFamily="18" charset="0"/>
                <a:cs typeface="Times New Roman" panose="02020603050405020304" pitchFamily="18" charset="0"/>
              </a:rPr>
              <a:t>Flattening and Dense Layers:</a:t>
            </a:r>
          </a:p>
          <a:p>
            <a:pPr lvl="2"/>
            <a:r>
              <a:rPr lang="en-US" sz="1400" b="1" dirty="0">
                <a:latin typeface="Times New Roman" panose="02020603050405020304" pitchFamily="18" charset="0"/>
                <a:cs typeface="Times New Roman" panose="02020603050405020304" pitchFamily="18" charset="0"/>
              </a:rPr>
              <a:t>Flatten Layer: </a:t>
            </a:r>
            <a:r>
              <a:rPr lang="en-US" sz="1400" dirty="0">
                <a:latin typeface="Times New Roman" panose="02020603050405020304" pitchFamily="18" charset="0"/>
                <a:cs typeface="Times New Roman" panose="02020603050405020304" pitchFamily="18" charset="0"/>
              </a:rPr>
              <a:t>Converts the 2D feature maps into a 1D feature vector, preparing data for the dense (fully connected) layers.</a:t>
            </a:r>
          </a:p>
          <a:p>
            <a:pPr lvl="2"/>
            <a:r>
              <a:rPr lang="en-US" sz="1400" b="1" dirty="0">
                <a:latin typeface="Times New Roman" panose="02020603050405020304" pitchFamily="18" charset="0"/>
                <a:cs typeface="Times New Roman" panose="02020603050405020304" pitchFamily="18" charset="0"/>
              </a:rPr>
              <a:t>First Dense Layer: </a:t>
            </a:r>
            <a:r>
              <a:rPr lang="en-US" sz="1400" dirty="0">
                <a:latin typeface="Times New Roman" panose="02020603050405020304" pitchFamily="18" charset="0"/>
                <a:cs typeface="Times New Roman" panose="02020603050405020304" pitchFamily="18" charset="0"/>
              </a:rPr>
              <a:t>256 units with activation='</a:t>
            </a:r>
            <a:r>
              <a:rPr lang="en-US" sz="1400" dirty="0" err="1">
                <a:latin typeface="Times New Roman" panose="02020603050405020304" pitchFamily="18" charset="0"/>
                <a:cs typeface="Times New Roman" panose="02020603050405020304" pitchFamily="18" charset="0"/>
              </a:rPr>
              <a:t>relu</a:t>
            </a:r>
            <a:r>
              <a:rPr lang="en-US" sz="1400" dirty="0">
                <a:latin typeface="Times New Roman" panose="02020603050405020304" pitchFamily="18" charset="0"/>
                <a:cs typeface="Times New Roman" panose="02020603050405020304" pitchFamily="18" charset="0"/>
              </a:rPr>
              <a:t>' and L2 regularization, ensuring complex relationships in data are captured.</a:t>
            </a:r>
          </a:p>
          <a:p>
            <a:pPr lvl="2"/>
            <a:r>
              <a:rPr lang="en-US" sz="1400" b="1" dirty="0">
                <a:latin typeface="Times New Roman" panose="02020603050405020304" pitchFamily="18" charset="0"/>
                <a:cs typeface="Times New Roman" panose="02020603050405020304" pitchFamily="18" charset="0"/>
              </a:rPr>
              <a:t>Batch Normalization: </a:t>
            </a:r>
            <a:r>
              <a:rPr lang="en-US" sz="1400" dirty="0">
                <a:latin typeface="Times New Roman" panose="02020603050405020304" pitchFamily="18" charset="0"/>
                <a:cs typeface="Times New Roman" panose="02020603050405020304" pitchFamily="18" charset="0"/>
              </a:rPr>
              <a:t>Applied after the first dense layer to normalize the activations and speed up learning.</a:t>
            </a:r>
          </a:p>
          <a:p>
            <a:pPr lvl="2"/>
            <a:r>
              <a:rPr lang="en-US" sz="1400" b="1" dirty="0">
                <a:latin typeface="Times New Roman" panose="02020603050405020304" pitchFamily="18" charset="0"/>
                <a:cs typeface="Times New Roman" panose="02020603050405020304" pitchFamily="18" charset="0"/>
              </a:rPr>
              <a:t>Second Dense Layer: </a:t>
            </a:r>
            <a:r>
              <a:rPr lang="en-US" sz="1400" dirty="0">
                <a:latin typeface="Times New Roman" panose="02020603050405020304" pitchFamily="18" charset="0"/>
                <a:cs typeface="Times New Roman" panose="02020603050405020304" pitchFamily="18" charset="0"/>
              </a:rPr>
              <a:t>128 units with activation='</a:t>
            </a:r>
            <a:r>
              <a:rPr lang="en-US" sz="1400" dirty="0" err="1">
                <a:latin typeface="Times New Roman" panose="02020603050405020304" pitchFamily="18" charset="0"/>
                <a:cs typeface="Times New Roman" panose="02020603050405020304" pitchFamily="18" charset="0"/>
              </a:rPr>
              <a:t>relu</a:t>
            </a:r>
            <a:r>
              <a:rPr lang="en-US" sz="1400" dirty="0">
                <a:latin typeface="Times New Roman" panose="02020603050405020304" pitchFamily="18" charset="0"/>
                <a:cs typeface="Times New Roman" panose="02020603050405020304" pitchFamily="18" charset="0"/>
              </a:rPr>
              <a:t>' and L2 regularization. Incorporates dropout of 0.3 to prevent overfitting.</a:t>
            </a:r>
          </a:p>
          <a:p>
            <a:pPr lvl="2"/>
            <a:r>
              <a:rPr lang="en-US" sz="1400" b="1" dirty="0">
                <a:latin typeface="Times New Roman" panose="02020603050405020304" pitchFamily="18" charset="0"/>
                <a:cs typeface="Times New Roman" panose="02020603050405020304" pitchFamily="18" charset="0"/>
              </a:rPr>
              <a:t>Final Batch Normalization: </a:t>
            </a:r>
            <a:r>
              <a:rPr lang="en-US" sz="1400" dirty="0">
                <a:latin typeface="Times New Roman" panose="02020603050405020304" pitchFamily="18" charset="0"/>
                <a:cs typeface="Times New Roman" panose="02020603050405020304" pitchFamily="18" charset="0"/>
              </a:rPr>
              <a:t>Ensures that the model outputs are standardized before the final output layer.</a:t>
            </a:r>
          </a:p>
          <a:p>
            <a:pPr lvl="1"/>
            <a:r>
              <a:rPr lang="en-US" sz="1400" b="1" dirty="0">
                <a:latin typeface="Times New Roman" panose="02020603050405020304" pitchFamily="18" charset="0"/>
                <a:cs typeface="Times New Roman" panose="02020603050405020304" pitchFamily="18" charset="0"/>
              </a:rPr>
              <a:t>Output Layer:</a:t>
            </a:r>
          </a:p>
          <a:p>
            <a:pPr lvl="2"/>
            <a:r>
              <a:rPr lang="en-US" sz="1400" b="1" dirty="0">
                <a:latin typeface="Times New Roman" panose="02020603050405020304" pitchFamily="18" charset="0"/>
                <a:cs typeface="Times New Roman" panose="02020603050405020304" pitchFamily="18" charset="0"/>
              </a:rPr>
              <a:t>Softmax Layer: </a:t>
            </a:r>
            <a:r>
              <a:rPr lang="en-US" sz="1400" dirty="0" smtClean="0">
                <a:latin typeface="Times New Roman" panose="02020603050405020304" pitchFamily="18" charset="0"/>
                <a:cs typeface="Times New Roman" panose="02020603050405020304" pitchFamily="18" charset="0"/>
              </a:rPr>
              <a:t>Dense layer with units equal to the number of classes, using </a:t>
            </a:r>
            <a:r>
              <a:rPr lang="en-US" sz="1400" dirty="0" err="1" smtClean="0">
                <a:latin typeface="Times New Roman" panose="02020603050405020304" pitchFamily="18" charset="0"/>
                <a:cs typeface="Times New Roman" panose="02020603050405020304" pitchFamily="18" charset="0"/>
              </a:rPr>
              <a:t>softmax</a:t>
            </a:r>
            <a:r>
              <a:rPr lang="en-US" sz="1400" dirty="0" smtClean="0">
                <a:latin typeface="Times New Roman" panose="02020603050405020304" pitchFamily="18" charset="0"/>
                <a:cs typeface="Times New Roman" panose="02020603050405020304" pitchFamily="18" charset="0"/>
              </a:rPr>
              <a:t> activation to output probabilities for each class.</a:t>
            </a:r>
          </a:p>
          <a:p>
            <a:pPr marL="228600" lvl="1" indent="-22860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Training Execution:</a:t>
            </a:r>
          </a:p>
          <a:p>
            <a:pPr lvl="1"/>
            <a:r>
              <a:rPr lang="en-US" sz="1400" b="1" dirty="0" smtClean="0">
                <a:latin typeface="Times New Roman" panose="02020603050405020304" pitchFamily="18" charset="0"/>
                <a:cs typeface="Times New Roman" panose="02020603050405020304" pitchFamily="18" charset="0"/>
              </a:rPr>
              <a:t>Epochs </a:t>
            </a:r>
            <a:r>
              <a:rPr lang="en-US" sz="1400" b="1" dirty="0">
                <a:latin typeface="Times New Roman" panose="02020603050405020304" pitchFamily="18" charset="0"/>
                <a:cs typeface="Times New Roman" panose="02020603050405020304" pitchFamily="18" charset="0"/>
              </a:rPr>
              <a:t>and Batch Size: </a:t>
            </a:r>
            <a:r>
              <a:rPr lang="en-US" sz="1400" dirty="0">
                <a:latin typeface="Times New Roman" panose="02020603050405020304" pitchFamily="18" charset="0"/>
                <a:cs typeface="Times New Roman" panose="02020603050405020304" pitchFamily="18" charset="0"/>
              </a:rPr>
              <a:t>The model is trained for 15 epochs using a batch size of </a:t>
            </a:r>
            <a:r>
              <a:rPr lang="en-US" sz="1400" dirty="0" smtClean="0">
                <a:latin typeface="Times New Roman" panose="02020603050405020304" pitchFamily="18" charset="0"/>
                <a:cs typeface="Times New Roman" panose="02020603050405020304" pitchFamily="18" charset="0"/>
              </a:rPr>
              <a:t>500, </a:t>
            </a:r>
            <a:r>
              <a:rPr lang="en-US" sz="1400" dirty="0">
                <a:latin typeface="Times New Roman" panose="02020603050405020304" pitchFamily="18" charset="0"/>
                <a:cs typeface="Times New Roman" panose="02020603050405020304" pitchFamily="18" charset="0"/>
              </a:rPr>
              <a:t>balancing training speed and model performance.</a:t>
            </a:r>
          </a:p>
          <a:p>
            <a:pPr lvl="1"/>
            <a:r>
              <a:rPr lang="en-US" sz="1400" b="1" dirty="0">
                <a:latin typeface="Times New Roman" panose="02020603050405020304" pitchFamily="18" charset="0"/>
                <a:cs typeface="Times New Roman" panose="02020603050405020304" pitchFamily="18" charset="0"/>
              </a:rPr>
              <a:t>Callbacks: </a:t>
            </a:r>
            <a:r>
              <a:rPr lang="en-US" sz="1400" dirty="0">
                <a:latin typeface="Times New Roman" panose="02020603050405020304" pitchFamily="18" charset="0"/>
                <a:cs typeface="Times New Roman" panose="02020603050405020304" pitchFamily="18" charset="0"/>
              </a:rPr>
              <a:t>Utilizes </a:t>
            </a:r>
            <a:r>
              <a:rPr lang="en-US" sz="1400" dirty="0" err="1">
                <a:latin typeface="Times New Roman" panose="02020603050405020304" pitchFamily="18" charset="0"/>
                <a:cs typeface="Times New Roman" panose="02020603050405020304" pitchFamily="18" charset="0"/>
              </a:rPr>
              <a:t>EarlyStopping</a:t>
            </a:r>
            <a:r>
              <a:rPr lang="en-US" sz="1400" dirty="0">
                <a:latin typeface="Times New Roman" panose="02020603050405020304" pitchFamily="18" charset="0"/>
                <a:cs typeface="Times New Roman" panose="02020603050405020304" pitchFamily="18" charset="0"/>
              </a:rPr>
              <a:t> to cease training if the validation loss does not improve for five epochs, preventing overfitting. </a:t>
            </a:r>
            <a:r>
              <a:rPr lang="en-US" sz="1400" dirty="0" err="1">
                <a:latin typeface="Times New Roman" panose="02020603050405020304" pitchFamily="18" charset="0"/>
                <a:cs typeface="Times New Roman" panose="02020603050405020304" pitchFamily="18" charset="0"/>
              </a:rPr>
              <a:t>ReduceLROnPlateau</a:t>
            </a:r>
            <a:r>
              <a:rPr lang="en-US" sz="1400" dirty="0">
                <a:latin typeface="Times New Roman" panose="02020603050405020304" pitchFamily="18" charset="0"/>
                <a:cs typeface="Times New Roman" panose="02020603050405020304" pitchFamily="18" charset="0"/>
              </a:rPr>
              <a:t> is employed to reduce the learning rate by 80% if no improvement in validation loss is observed over two consecutive epochs, enhancing the model's ability to converge to a better local minimum.</a:t>
            </a:r>
          </a:p>
          <a:p>
            <a:pPr lvl="1"/>
            <a:endParaRPr lang="en-US" sz="14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0"/>
          </p:nvPr>
        </p:nvSpPr>
        <p:spPr/>
        <p:txBody>
          <a:bodyPr/>
          <a:lstStyle/>
          <a:p>
            <a:fld id="{EB53C135-CEC6-A548-8917-8F7FEB82358B}" type="slidenum">
              <a:rPr lang="en-US" smtClean="0"/>
              <a:pPr/>
              <a:t>7</a:t>
            </a:fld>
            <a:endParaRPr lang="en-US" dirty="0"/>
          </a:p>
        </p:txBody>
      </p:sp>
    </p:spTree>
    <p:extLst>
      <p:ext uri="{BB962C8B-B14F-4D97-AF65-F5344CB8AC3E}">
        <p14:creationId xmlns:p14="http://schemas.microsoft.com/office/powerpoint/2010/main" val="1284868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685"/>
            <a:ext cx="6951472" cy="590931"/>
          </a:xfrm>
        </p:spPr>
        <p:txBody>
          <a:bodyPr/>
          <a:lstStyle/>
          <a:p>
            <a:r>
              <a:rPr lang="en-IN" b="1" dirty="0">
                <a:latin typeface="Times New Roman" panose="02020603050405020304" pitchFamily="18" charset="0"/>
                <a:cs typeface="Times New Roman" panose="02020603050405020304" pitchFamily="18" charset="0"/>
              </a:rPr>
              <a:t>Experimental Setup</a:t>
            </a:r>
          </a:p>
        </p:txBody>
      </p:sp>
      <p:sp>
        <p:nvSpPr>
          <p:cNvPr id="3" name="Content Placeholder 2"/>
          <p:cNvSpPr>
            <a:spLocks noGrp="1"/>
          </p:cNvSpPr>
          <p:nvPr>
            <p:ph idx="1"/>
          </p:nvPr>
        </p:nvSpPr>
        <p:spPr>
          <a:xfrm>
            <a:off x="0" y="1499616"/>
            <a:ext cx="12192000" cy="5358384"/>
          </a:xfrm>
        </p:spPr>
        <p:txBody>
          <a:bodyPr/>
          <a:lstStyle/>
          <a:p>
            <a:pPr marL="228600" lvl="1" indent="-2286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Computational Environment:</a:t>
            </a:r>
          </a:p>
          <a:p>
            <a:pPr lvl="1"/>
            <a:r>
              <a:rPr lang="en-US" sz="1400" b="1" dirty="0">
                <a:latin typeface="Times New Roman" panose="02020603050405020304" pitchFamily="18" charset="0"/>
                <a:cs typeface="Times New Roman" panose="02020603050405020304" pitchFamily="18" charset="0"/>
              </a:rPr>
              <a:t>Hardware Configuration: </a:t>
            </a:r>
            <a:r>
              <a:rPr lang="en-US" sz="1400" dirty="0">
                <a:latin typeface="Times New Roman" panose="02020603050405020304" pitchFamily="18" charset="0"/>
                <a:cs typeface="Times New Roman" panose="02020603050405020304" pitchFamily="18" charset="0"/>
              </a:rPr>
              <a:t>The model training and testing were conducted on a high-performance computing environment equipped with GPUs to accelerate the computation-intensive tasks of deep learning.</a:t>
            </a:r>
          </a:p>
          <a:p>
            <a:pPr lvl="1"/>
            <a:r>
              <a:rPr lang="en-US" sz="1400" b="1" dirty="0">
                <a:latin typeface="Times New Roman" panose="02020603050405020304" pitchFamily="18" charset="0"/>
                <a:cs typeface="Times New Roman" panose="02020603050405020304" pitchFamily="18" charset="0"/>
              </a:rPr>
              <a:t>Software Framework: </a:t>
            </a:r>
            <a:r>
              <a:rPr lang="en-US" sz="1400" dirty="0">
                <a:latin typeface="Times New Roman" panose="02020603050405020304" pitchFamily="18" charset="0"/>
                <a:cs typeface="Times New Roman" panose="02020603050405020304" pitchFamily="18" charset="0"/>
              </a:rPr>
              <a:t>Implemented using </a:t>
            </a:r>
            <a:r>
              <a:rPr lang="en-US" sz="1400" dirty="0" err="1">
                <a:latin typeface="Times New Roman" panose="02020603050405020304" pitchFamily="18" charset="0"/>
                <a:cs typeface="Times New Roman" panose="02020603050405020304" pitchFamily="18" charset="0"/>
              </a:rPr>
              <a:t>TensorFlow</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Keras</a:t>
            </a:r>
            <a:r>
              <a:rPr lang="en-US" sz="1400" dirty="0">
                <a:latin typeface="Times New Roman" panose="02020603050405020304" pitchFamily="18" charset="0"/>
                <a:cs typeface="Times New Roman" panose="02020603050405020304" pitchFamily="18" charset="0"/>
              </a:rPr>
              <a:t>, which are robust frameworks for building and training advanced deep learning models.</a:t>
            </a:r>
          </a:p>
          <a:p>
            <a:pPr marL="228600" lvl="1" indent="-2286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Training and Testing Protocols:</a:t>
            </a:r>
          </a:p>
          <a:p>
            <a:pPr lvl="1"/>
            <a:r>
              <a:rPr lang="en-US" sz="1400" b="1" dirty="0">
                <a:latin typeface="Times New Roman" panose="02020603050405020304" pitchFamily="18" charset="0"/>
                <a:cs typeface="Times New Roman" panose="02020603050405020304" pitchFamily="18" charset="0"/>
              </a:rPr>
              <a:t>Split Ratio: </a:t>
            </a:r>
            <a:r>
              <a:rPr lang="en-US" sz="1400" dirty="0">
                <a:latin typeface="Times New Roman" panose="02020603050405020304" pitchFamily="18" charset="0"/>
                <a:cs typeface="Times New Roman" panose="02020603050405020304" pitchFamily="18" charset="0"/>
              </a:rPr>
              <a:t>The dataset was strategically split into 60% for training, 20% for validation, and 20% for final testing. This setup ensures rigorous model tuning and unbiased evaluation against new data.</a:t>
            </a:r>
          </a:p>
          <a:p>
            <a:pPr lvl="1"/>
            <a:r>
              <a:rPr lang="en-US" sz="1400" b="1" dirty="0">
                <a:latin typeface="Times New Roman" panose="02020603050405020304" pitchFamily="18" charset="0"/>
                <a:cs typeface="Times New Roman" panose="02020603050405020304" pitchFamily="18" charset="0"/>
              </a:rPr>
              <a:t>Model Specifications: </a:t>
            </a:r>
            <a:r>
              <a:rPr lang="en-US" sz="1400" dirty="0">
                <a:latin typeface="Times New Roman" panose="02020603050405020304" pitchFamily="18" charset="0"/>
                <a:cs typeface="Times New Roman" panose="02020603050405020304" pitchFamily="18" charset="0"/>
              </a:rPr>
              <a:t>A convolutional neural network architecture featuring multiple convolutional and pooling layers, integrated with dropout and batch normalization to optimize learning and mitigate overfitting.</a:t>
            </a:r>
          </a:p>
          <a:p>
            <a:pPr lvl="1"/>
            <a:r>
              <a:rPr lang="en-US" sz="1400" b="1" dirty="0">
                <a:latin typeface="Times New Roman" panose="02020603050405020304" pitchFamily="18" charset="0"/>
                <a:cs typeface="Times New Roman" panose="02020603050405020304" pitchFamily="18" charset="0"/>
              </a:rPr>
              <a:t>Optimization Techniques: </a:t>
            </a:r>
            <a:r>
              <a:rPr lang="en-US" sz="1400" dirty="0">
                <a:latin typeface="Times New Roman" panose="02020603050405020304" pitchFamily="18" charset="0"/>
                <a:cs typeface="Times New Roman" panose="02020603050405020304" pitchFamily="18" charset="0"/>
              </a:rPr>
              <a:t>Used Adam optimizer for its adaptive learning rate capabilities, complemented by callbacks such as Early Stopping to minimize overtraining and </a:t>
            </a:r>
            <a:r>
              <a:rPr lang="en-US" sz="1400" dirty="0" err="1">
                <a:latin typeface="Times New Roman" panose="02020603050405020304" pitchFamily="18" charset="0"/>
                <a:cs typeface="Times New Roman" panose="02020603050405020304" pitchFamily="18" charset="0"/>
              </a:rPr>
              <a:t>ReduceLROnPlateau</a:t>
            </a:r>
            <a:r>
              <a:rPr lang="en-US" sz="1400" dirty="0">
                <a:latin typeface="Times New Roman" panose="02020603050405020304" pitchFamily="18" charset="0"/>
                <a:cs typeface="Times New Roman" panose="02020603050405020304" pitchFamily="18" charset="0"/>
              </a:rPr>
              <a:t> for adjusting the learning rate when performance plateaus are detected.</a:t>
            </a:r>
          </a:p>
          <a:p>
            <a:pPr marL="228600" lvl="1" indent="-2286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Performance Evaluation:</a:t>
            </a:r>
          </a:p>
          <a:p>
            <a:pPr lvl="1"/>
            <a:r>
              <a:rPr lang="en-US" sz="1400" b="1" dirty="0">
                <a:latin typeface="Times New Roman" panose="02020603050405020304" pitchFamily="18" charset="0"/>
                <a:cs typeface="Times New Roman" panose="02020603050405020304" pitchFamily="18" charset="0"/>
              </a:rPr>
              <a:t>Metrics Employed: </a:t>
            </a:r>
            <a:r>
              <a:rPr lang="en-US" sz="1400" dirty="0">
                <a:latin typeface="Times New Roman" panose="02020603050405020304" pitchFamily="18" charset="0"/>
                <a:cs typeface="Times New Roman" panose="02020603050405020304" pitchFamily="18" charset="0"/>
              </a:rPr>
              <a:t>The model's effectiveness was quantitatively measured using comprehensive metrics like accuracy, precision, recall, and F1 scores, tailored to evaluate its diagnostic accuracy and reliability.</a:t>
            </a:r>
          </a:p>
          <a:p>
            <a:pPr lvl="1"/>
            <a:r>
              <a:rPr lang="en-US" sz="1400" b="1" dirty="0">
                <a:latin typeface="Times New Roman" panose="02020603050405020304" pitchFamily="18" charset="0"/>
                <a:cs typeface="Times New Roman" panose="02020603050405020304" pitchFamily="18" charset="0"/>
              </a:rPr>
              <a:t>Advanced Analytics: </a:t>
            </a:r>
            <a:r>
              <a:rPr lang="en-US" sz="1400" dirty="0">
                <a:latin typeface="Times New Roman" panose="02020603050405020304" pitchFamily="18" charset="0"/>
                <a:cs typeface="Times New Roman" panose="02020603050405020304" pitchFamily="18" charset="0"/>
              </a:rPr>
              <a:t>Utilized ROC curves to assess the sensitivity and specificity of the model across different classes, providing insights into its discriminative power and robustness.</a:t>
            </a:r>
          </a:p>
        </p:txBody>
      </p:sp>
      <p:sp>
        <p:nvSpPr>
          <p:cNvPr id="4" name="Footer Placeholder 3"/>
          <p:cNvSpPr>
            <a:spLocks noGrp="1"/>
          </p:cNvSpPr>
          <p:nvPr>
            <p:ph type="ftr" sz="quarter" idx="10"/>
          </p:nvPr>
        </p:nvSpPr>
        <p:spPr/>
        <p:txBody>
          <a:bodyPr/>
          <a:lstStyle/>
          <a:p>
            <a:fld id="{EB53C135-CEC6-A548-8917-8F7FEB82358B}" type="slidenum">
              <a:rPr lang="en-US" smtClean="0"/>
              <a:pPr/>
              <a:t>8</a:t>
            </a:fld>
            <a:endParaRPr lang="en-US" dirty="0"/>
          </a:p>
        </p:txBody>
      </p:sp>
    </p:spTree>
    <p:extLst>
      <p:ext uri="{BB962C8B-B14F-4D97-AF65-F5344CB8AC3E}">
        <p14:creationId xmlns:p14="http://schemas.microsoft.com/office/powerpoint/2010/main" val="1524042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8685"/>
            <a:ext cx="6951472" cy="590931"/>
          </a:xfrm>
        </p:spPr>
        <p:txBody>
          <a:bodyPr/>
          <a:lstStyle/>
          <a:p>
            <a:r>
              <a:rPr lang="en-US" dirty="0" smtClean="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99616"/>
            <a:ext cx="4267199" cy="5358384"/>
          </a:xfrm>
        </p:spPr>
        <p:txBody>
          <a:bodyPr/>
          <a:lstStyle/>
          <a:p>
            <a:pPr marL="228600" lvl="1" indent="-2286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Accuracy and Validation:</a:t>
            </a:r>
          </a:p>
          <a:p>
            <a:pPr lvl="1"/>
            <a:r>
              <a:rPr lang="en-US" sz="1400" b="1" dirty="0">
                <a:latin typeface="Times New Roman" panose="02020603050405020304" pitchFamily="18" charset="0"/>
                <a:cs typeface="Times New Roman" panose="02020603050405020304" pitchFamily="18" charset="0"/>
              </a:rPr>
              <a:t>Validation Accuracy: </a:t>
            </a:r>
            <a:r>
              <a:rPr lang="en-US" sz="1400" dirty="0">
                <a:latin typeface="Times New Roman" panose="02020603050405020304" pitchFamily="18" charset="0"/>
                <a:cs typeface="Times New Roman" panose="02020603050405020304" pitchFamily="18" charset="0"/>
              </a:rPr>
              <a:t>Achieved a validation accuracy of 96.1%, indicating the model’s effectiveness on data it was not trained on, which bodes well for its real-world applicability.</a:t>
            </a:r>
          </a:p>
          <a:p>
            <a:pPr lvl="1"/>
            <a:r>
              <a:rPr lang="en-US" sz="1400" b="1" dirty="0">
                <a:latin typeface="Times New Roman" panose="02020603050405020304" pitchFamily="18" charset="0"/>
                <a:cs typeface="Times New Roman" panose="02020603050405020304" pitchFamily="18" charset="0"/>
              </a:rPr>
              <a:t>Training Accuracy: </a:t>
            </a:r>
            <a:r>
              <a:rPr lang="en-US" sz="1400" dirty="0">
                <a:latin typeface="Times New Roman" panose="02020603050405020304" pitchFamily="18" charset="0"/>
                <a:cs typeface="Times New Roman" panose="02020603050405020304" pitchFamily="18" charset="0"/>
              </a:rPr>
              <a:t>The training accuracy curve shows a consistent increase, demonstrating the model's learning efficiency.</a:t>
            </a:r>
          </a:p>
          <a:p>
            <a:pPr marL="228600" lvl="1" indent="-22860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Loss Metrics:</a:t>
            </a:r>
          </a:p>
          <a:p>
            <a:pPr lvl="1"/>
            <a:r>
              <a:rPr lang="en-US" sz="1400" b="1" dirty="0">
                <a:latin typeface="Times New Roman" panose="02020603050405020304" pitchFamily="18" charset="0"/>
                <a:cs typeface="Times New Roman" panose="02020603050405020304" pitchFamily="18" charset="0"/>
              </a:rPr>
              <a:t>Converging Loss Graphs: </a:t>
            </a:r>
            <a:r>
              <a:rPr lang="en-US" sz="1400" dirty="0">
                <a:latin typeface="Times New Roman" panose="02020603050405020304" pitchFamily="18" charset="0"/>
                <a:cs typeface="Times New Roman" panose="02020603050405020304" pitchFamily="18" charset="0"/>
              </a:rPr>
              <a:t>The training and validation loss graphs indicate a good fit, with both metrics decreasing in tandem and leveling out as epochs progress.</a:t>
            </a:r>
          </a:p>
          <a:p>
            <a:endParaRPr lang="en-IN" dirty="0"/>
          </a:p>
        </p:txBody>
      </p:sp>
      <p:sp>
        <p:nvSpPr>
          <p:cNvPr id="4" name="Footer Placeholder 3"/>
          <p:cNvSpPr>
            <a:spLocks noGrp="1"/>
          </p:cNvSpPr>
          <p:nvPr>
            <p:ph type="ftr" sz="quarter" idx="10"/>
          </p:nvPr>
        </p:nvSpPr>
        <p:spPr>
          <a:xfrm>
            <a:off x="8077200" y="6502336"/>
            <a:ext cx="4114800" cy="365125"/>
          </a:xfrm>
        </p:spPr>
        <p:txBody>
          <a:bodyPr/>
          <a:lstStyle/>
          <a:p>
            <a:fld id="{EB53C135-CEC6-A548-8917-8F7FEB82358B}" type="slidenum">
              <a:rPr lang="en-US" smtClean="0"/>
              <a:pPr/>
              <a:t>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330" y="908685"/>
            <a:ext cx="6324600" cy="312991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3330" y="4089346"/>
            <a:ext cx="6564085" cy="2768654"/>
          </a:xfrm>
          <a:prstGeom prst="rect">
            <a:avLst/>
          </a:prstGeom>
        </p:spPr>
      </p:pic>
    </p:spTree>
    <p:extLst>
      <p:ext uri="{BB962C8B-B14F-4D97-AF65-F5344CB8AC3E}">
        <p14:creationId xmlns:p14="http://schemas.microsoft.com/office/powerpoint/2010/main" val="2536914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1792</TotalTime>
  <Words>1974</Words>
  <Application>Microsoft Office PowerPoint</Application>
  <PresentationFormat>Widescreen</PresentationFormat>
  <Paragraphs>128</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Regular</vt:lpstr>
      <vt:lpstr>Georgia</vt:lpstr>
      <vt:lpstr>System Font Regular</vt:lpstr>
      <vt:lpstr>Times New Roman</vt:lpstr>
      <vt:lpstr>Office Theme</vt:lpstr>
      <vt:lpstr>A DEEP LEARNING APPROACH FOR LUNG CANCER DETECTION</vt:lpstr>
      <vt:lpstr>Motivation</vt:lpstr>
      <vt:lpstr>Literature Review (State-of-the-art)</vt:lpstr>
      <vt:lpstr>(PDF) Using VGG16 Algorithms for classification of lung cancer in CT scans Image (researchgate.net) (PDF) Using Deep Learning for Classification of Lung Cancer on CT Images in Ardabil Province : Classification of Lung Cancer using Xception (researchgate.net) CT-Realistic Lung Nodule Simulation from 3D Conditional Generative Adversarial Networks for Robust Lung Segmentation: 21st International Conference, Granada, Spain, September 16–20, 2018, Proceedings, Part II (researchgate.net) </vt:lpstr>
      <vt:lpstr>Methodology</vt:lpstr>
      <vt:lpstr>PowerPoint Presentation</vt:lpstr>
      <vt:lpstr>PowerPoint Presentation</vt:lpstr>
      <vt:lpstr>Experimental Setup</vt:lpstr>
      <vt:lpstr>Result</vt:lpstr>
      <vt:lpstr>PowerPoint Presentation</vt:lpstr>
      <vt:lpstr>PowerPoint Presentation</vt:lpstr>
      <vt:lpstr>Discussion</vt:lpstr>
      <vt:lpstr>PowerPoint Presentation</vt:lpstr>
      <vt:lpstr>PowerPoint Presentation</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RePack by Diakov</cp:lastModifiedBy>
  <cp:revision>114</cp:revision>
  <dcterms:created xsi:type="dcterms:W3CDTF">2019-04-04T19:20:28Z</dcterms:created>
  <dcterms:modified xsi:type="dcterms:W3CDTF">2024-05-12T15:32:47Z</dcterms:modified>
  <cp:category/>
</cp:coreProperties>
</file>