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2" r:id="rId1"/>
  </p:sldMasterIdLst>
  <p:notesMasterIdLst>
    <p:notesMasterId r:id="rId24"/>
  </p:notesMasterIdLst>
  <p:sldIdLst>
    <p:sldId id="256" r:id="rId2"/>
    <p:sldId id="263" r:id="rId3"/>
    <p:sldId id="262" r:id="rId4"/>
    <p:sldId id="259" r:id="rId5"/>
    <p:sldId id="261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9" r:id="rId16"/>
    <p:sldId id="280" r:id="rId17"/>
    <p:sldId id="281" r:id="rId18"/>
    <p:sldId id="282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1FE2F-B856-4E5B-B756-0239B1151927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E4EFA-8B57-4977-896C-DECE47147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80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4EFA-8B57-4977-896C-DECE47147F5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79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4EFA-8B57-4977-896C-DECE47147F5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95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4EFA-8B57-4977-896C-DECE47147F5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46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278D-95DC-4A3F-A837-82805F9AD37A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ML1 - Mushrooms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6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A3DF-8DD1-4046-B7D7-89C94D5D326A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ML1 - Mushrooms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6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31A8-460E-4F16-889E-63091D89706F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ML1 - Mushrooms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B591-B459-45B0-9192-E9F99D9ECEB3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ML1 - Mushrooms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E4C1-2760-4452-8E8A-32B73D1B3526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ML1 - Mushrooms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4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B3AD-6151-4820-9C83-55E0E70EE048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ML1 - Mushrooms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7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3636-DCD8-4DB1-8392-77C01B5D1B47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ML1 - Mushrooms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3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D12A-358A-45F8-9F99-F4785178F7D9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ML1 - Mushrooms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5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DC28-1C2C-4480-9A44-DA32ABC9D667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ML1 - Mushrooms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4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73BBE1-3C84-4BB2-8C10-13FC6A24ACDA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ML1 - Mushrooms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3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4829-A074-4E03-89EB-20239A2F8D56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ML1 - Mushrooms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9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9D364D-0C9C-4D9C-AAE7-AF58BF39F2D0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ML1 - Mushrooms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5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150" y="631065"/>
            <a:ext cx="8001000" cy="20219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 on Mushrooms Dataset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53048"/>
            <a:ext cx="8060543" cy="1333440"/>
          </a:xfrm>
        </p:spPr>
        <p:txBody>
          <a:bodyPr/>
          <a:lstStyle/>
          <a:p>
            <a:r>
              <a:rPr lang="en-US" dirty="0" smtClean="0"/>
              <a:t>ML1 Project</a:t>
            </a:r>
          </a:p>
          <a:p>
            <a:r>
              <a:rPr lang="en-US" dirty="0" smtClean="0"/>
              <a:t>- Presenter – </a:t>
            </a:r>
            <a:r>
              <a:rPr lang="en-US" dirty="0" err="1" smtClean="0"/>
              <a:t>Dhiraj</a:t>
            </a:r>
            <a:r>
              <a:rPr lang="en-US" dirty="0" smtClean="0"/>
              <a:t> </a:t>
            </a:r>
            <a:r>
              <a:rPr lang="en-US" dirty="0" err="1" smtClean="0"/>
              <a:t>Ambure</a:t>
            </a:r>
            <a:r>
              <a:rPr lang="en-US" dirty="0" smtClean="0"/>
              <a:t> (April 2020 batch)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66704" y="6492875"/>
            <a:ext cx="6525296" cy="365125"/>
          </a:xfrm>
        </p:spPr>
        <p:txBody>
          <a:bodyPr/>
          <a:lstStyle/>
          <a:p>
            <a:r>
              <a:rPr lang="en-US" sz="1400" dirty="0" smtClean="0"/>
              <a:t>ML1 - Mushrooms Data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50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Dependent and Independent Variables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01521" y="953037"/>
            <a:ext cx="8796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First split the data into explanatory variables (X) &amp; target variable (Y)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To </a:t>
            </a:r>
            <a:r>
              <a:rPr lang="en-IN" dirty="0"/>
              <a:t>predict if mushroom is Edible or </a:t>
            </a:r>
            <a:r>
              <a:rPr lang="en-IN" dirty="0" smtClean="0"/>
              <a:t>Poisonous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Y = ‘class’ column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X = All the columns in given data set except ‘class’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X Variables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1" y="2430658"/>
            <a:ext cx="7778840" cy="15102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361" y="2402079"/>
            <a:ext cx="1057053" cy="1538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10" y="4424289"/>
            <a:ext cx="910768" cy="16674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01521" y="4004551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Y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1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 Model Creation Sequence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000260" y="273214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3"/>
            <a:r>
              <a:rPr lang="en-IN" dirty="0" smtClean="0"/>
              <a:t>	</a:t>
            </a:r>
            <a:r>
              <a:rPr lang="en-IN" b="1" dirty="0" smtClean="0"/>
              <a:t>Train-Test Split</a:t>
            </a:r>
          </a:p>
          <a:p>
            <a:pPr lvl="3"/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Splitting the data in 80/20; 80% training set (6500 records) &amp; 20% test set (1624 records)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Splitting is done using </a:t>
            </a:r>
            <a:r>
              <a:rPr lang="en-IN" dirty="0" err="1"/>
              <a:t>train_test_split</a:t>
            </a:r>
            <a:r>
              <a:rPr lang="en-IN" dirty="0"/>
              <a:t>() function of </a:t>
            </a:r>
            <a:r>
              <a:rPr lang="en-IN" dirty="0" err="1"/>
              <a:t>model_selection</a:t>
            </a:r>
            <a:r>
              <a:rPr lang="en-IN" dirty="0"/>
              <a:t> sub-library in </a:t>
            </a:r>
            <a:r>
              <a:rPr lang="en-IN" dirty="0" err="1"/>
              <a:t>scikit</a:t>
            </a:r>
            <a:r>
              <a:rPr lang="en-IN" dirty="0"/>
              <a:t> learn library</a:t>
            </a:r>
            <a:br>
              <a:rPr lang="en-IN" dirty="0"/>
            </a:b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987381" y="10521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Model creation sequence is as below: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/>
              <a:t>Train-Test Split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/>
              <a:t>Scaling on explanatory variables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Construct the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/>
              <a:t>Model 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1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 </a:t>
            </a:r>
            <a:r>
              <a:rPr lang="en-US" sz="2800" b="1" dirty="0"/>
              <a:t>Scaling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7280" y="790242"/>
            <a:ext cx="987340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Scaling on explanatory </a:t>
            </a:r>
            <a:r>
              <a:rPr lang="en-IN" dirty="0" smtClean="0"/>
              <a:t>variables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/>
              <a:t>Scaling can be done in two ways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Standard Scaling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Min-Max </a:t>
            </a:r>
            <a:r>
              <a:rPr lang="en-IN" dirty="0" smtClean="0"/>
              <a:t>Scaling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We are </a:t>
            </a:r>
            <a:r>
              <a:rPr lang="en-IN" dirty="0" smtClean="0"/>
              <a:t>doing Standard Scaling, by using </a:t>
            </a:r>
            <a:r>
              <a:rPr lang="en-IN" dirty="0" err="1" smtClean="0"/>
              <a:t>StandardScaler</a:t>
            </a:r>
            <a:r>
              <a:rPr lang="en-IN" dirty="0" smtClean="0"/>
              <a:t> class from </a:t>
            </a:r>
            <a:r>
              <a:rPr lang="en-IN" dirty="0" err="1" smtClean="0"/>
              <a:t>sklearn.preprocessing</a:t>
            </a:r>
            <a:r>
              <a:rPr lang="en-IN" dirty="0" smtClean="0"/>
              <a:t> library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/>
              <a:t>Both Train &amp; Test set of explanatory variables are scaled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/>
              <a:t>Scaling is done in 2 steps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 smtClean="0"/>
              <a:t>Fit  (fit() function) – finds the multiplication factor to perform scaling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 smtClean="0"/>
              <a:t>Transform (transform() function</a:t>
            </a:r>
            <a:r>
              <a:rPr lang="en-IN" dirty="0" smtClean="0"/>
              <a:t>) – executes the multiplication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31" y="3519335"/>
            <a:ext cx="3962953" cy="355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44" y="4172755"/>
            <a:ext cx="4877481" cy="9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 Modeling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27279" y="927279"/>
            <a:ext cx="7581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As the target variable is categorical, we will use classification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We will use following models and perform model evaluation to decide best model to use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Logistic Regression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Decision Tree Classifier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Random Forest Classifier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Decision Tree Classifier with </a:t>
            </a:r>
            <a:r>
              <a:rPr lang="en-IN" dirty="0" err="1"/>
              <a:t>GridSearchCV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Random Forest Classifier with </a:t>
            </a:r>
            <a:r>
              <a:rPr lang="en-IN" dirty="0" err="1" smtClean="0"/>
              <a:t>RandomizedSearchCV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Libraries to be </a:t>
            </a:r>
            <a:r>
              <a:rPr lang="en-IN" dirty="0" smtClean="0"/>
              <a:t>used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70" y="3606358"/>
            <a:ext cx="4048690" cy="2307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70" y="3926638"/>
            <a:ext cx="4048690" cy="283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70" y="4299486"/>
            <a:ext cx="4077269" cy="2744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970" y="4672334"/>
            <a:ext cx="3858163" cy="2762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970" y="5036295"/>
            <a:ext cx="4210638" cy="2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 Logistic Regression</a:t>
            </a:r>
            <a:endParaRPr lang="en-US" sz="28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11" y="1459406"/>
            <a:ext cx="4610743" cy="9240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9397" y="940158"/>
            <a:ext cx="30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194" y="1459406"/>
            <a:ext cx="6725589" cy="9145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22006" y="940158"/>
            <a:ext cx="418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Intercept &amp; Coefficients values</a:t>
            </a:r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7" y="3078382"/>
            <a:ext cx="3991532" cy="27626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63662" y="2562896"/>
            <a:ext cx="33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Model Evaluation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297" y="2934632"/>
            <a:ext cx="3639058" cy="8478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055" y="4055661"/>
            <a:ext cx="3315163" cy="2667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211" y="3709324"/>
            <a:ext cx="3846544" cy="4858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893" y="4722306"/>
            <a:ext cx="3865862" cy="42868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6636" y="4801759"/>
            <a:ext cx="3665140" cy="49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Decision Tree Classifier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9397" y="940158"/>
            <a:ext cx="30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prstClr val="black"/>
                </a:solidFill>
              </a:rPr>
              <a:t>Model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63662" y="2562896"/>
            <a:ext cx="33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prstClr val="black"/>
                </a:solidFill>
              </a:rPr>
              <a:t>Model Evaluation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93" y="1363428"/>
            <a:ext cx="5706271" cy="1171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72" y="2970537"/>
            <a:ext cx="2724530" cy="885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211" y="3108353"/>
            <a:ext cx="114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Accuracy Score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190" y="4310658"/>
            <a:ext cx="3534268" cy="905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90" y="5320484"/>
            <a:ext cx="2581635" cy="285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93" y="4070444"/>
            <a:ext cx="3379292" cy="428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761" y="4660664"/>
            <a:ext cx="2810267" cy="3905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638" y="5212779"/>
            <a:ext cx="2448267" cy="3905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6190" y="860792"/>
            <a:ext cx="5598017" cy="30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</a:rPr>
              <a:t>Random Forest Classifier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397" y="940158"/>
            <a:ext cx="30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prstClr val="black"/>
                </a:solidFill>
              </a:rPr>
              <a:t>Model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63662" y="2562896"/>
            <a:ext cx="33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prstClr val="black"/>
                </a:solidFill>
              </a:rPr>
              <a:t>Model Evaluation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211" y="3108353"/>
            <a:ext cx="114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Accuracy Score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190" y="4141891"/>
            <a:ext cx="2581635" cy="285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93" y="4070444"/>
            <a:ext cx="3379292" cy="428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61" y="4660664"/>
            <a:ext cx="2810267" cy="3905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90" y="4682953"/>
            <a:ext cx="2448267" cy="3905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38" y="1352950"/>
            <a:ext cx="5039428" cy="11907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192" y="3116256"/>
            <a:ext cx="2534004" cy="6384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190" y="2864196"/>
            <a:ext cx="3781953" cy="10097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9794" y="1327429"/>
            <a:ext cx="644932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Decision Tree Classifier with </a:t>
            </a:r>
            <a:r>
              <a:rPr lang="en-US" sz="2800" b="1" dirty="0" err="1" smtClean="0">
                <a:solidFill>
                  <a:prstClr val="black"/>
                </a:solidFill>
              </a:rPr>
              <a:t>GridSearchCV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9397" y="850005"/>
            <a:ext cx="30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prstClr val="black"/>
                </a:solidFill>
              </a:rPr>
              <a:t>Model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63662" y="2562896"/>
            <a:ext cx="33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prstClr val="black"/>
                </a:solidFill>
              </a:rPr>
              <a:t>Model Evaluation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190" y="3208926"/>
            <a:ext cx="3534268" cy="905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90" y="4242206"/>
            <a:ext cx="2581635" cy="285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93" y="4070444"/>
            <a:ext cx="3379292" cy="428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90" y="5041915"/>
            <a:ext cx="2810267" cy="3905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38" y="5212779"/>
            <a:ext cx="2448267" cy="3905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06" y="1213486"/>
            <a:ext cx="8611802" cy="17242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06" y="3298081"/>
            <a:ext cx="5306165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</a:rPr>
              <a:t>Random Forest </a:t>
            </a:r>
            <a:r>
              <a:rPr lang="en-US" sz="2800" b="1" dirty="0" smtClean="0">
                <a:solidFill>
                  <a:prstClr val="black"/>
                </a:solidFill>
              </a:rPr>
              <a:t>Classifier </a:t>
            </a:r>
            <a:r>
              <a:rPr lang="en-US" sz="2800" b="1" dirty="0">
                <a:solidFill>
                  <a:prstClr val="black"/>
                </a:solidFill>
              </a:rPr>
              <a:t>with </a:t>
            </a:r>
            <a:r>
              <a:rPr lang="en-US" sz="2800" b="1" dirty="0" err="1">
                <a:solidFill>
                  <a:prstClr val="black"/>
                </a:solidFill>
              </a:rPr>
              <a:t>RandomizedSearchCV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3882" y="862575"/>
            <a:ext cx="30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prstClr val="black"/>
                </a:solidFill>
              </a:rPr>
              <a:t>Model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2897" y="3799275"/>
            <a:ext cx="33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prstClr val="black"/>
                </a:solidFill>
              </a:rPr>
              <a:t>Model Evaluation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1" y="1272234"/>
            <a:ext cx="9509852" cy="2509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38" y="4402682"/>
            <a:ext cx="3743847" cy="447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505" y="4143316"/>
            <a:ext cx="3600953" cy="8478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410" y="5021682"/>
            <a:ext cx="3096057" cy="2857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38" y="4962897"/>
            <a:ext cx="3943900" cy="4667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6410" y="5487314"/>
            <a:ext cx="2657846" cy="476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638" y="5545468"/>
            <a:ext cx="3439005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33" y="1125095"/>
            <a:ext cx="3690685" cy="2316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54" y="3974745"/>
            <a:ext cx="3532175" cy="23433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618" y="1125095"/>
            <a:ext cx="3584195" cy="23408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755" y="3964753"/>
            <a:ext cx="3530058" cy="23533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775" y="2209048"/>
            <a:ext cx="3692830" cy="24648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</a:rPr>
              <a:t>AUC-ROC Curve for Different Models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704" y="810386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Logistic Regression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559603" y="3583156"/>
            <a:ext cx="143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Decision Tree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346320" y="3524591"/>
            <a:ext cx="324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Decision Tree with </a:t>
            </a:r>
            <a:r>
              <a:rPr lang="en-IN" dirty="0" err="1" smtClean="0"/>
              <a:t>GridSearchCV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220891" y="747236"/>
            <a:ext cx="16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Random Forest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7814630" y="1736176"/>
            <a:ext cx="4171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Random </a:t>
            </a:r>
            <a:r>
              <a:rPr lang="en-IN" dirty="0"/>
              <a:t>Forest with </a:t>
            </a:r>
            <a:r>
              <a:rPr lang="en-IN" dirty="0" err="1" smtClean="0"/>
              <a:t>RandomizedSearchCV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7581" y="6459784"/>
            <a:ext cx="7543800" cy="365125"/>
          </a:xfrm>
        </p:spPr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</a:t>
            </a:fld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185116" y="270261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Agenda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5459" y="1300766"/>
            <a:ext cx="4391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Problem Statement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Understanding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Dependent and Independent 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Model Creation Sequence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Train-Test Split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Scaling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Modeling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Model Evaluation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AUC-ROC Curve for Different Models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Compare Metrics Scores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Conclusions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64061"/>
              </p:ext>
            </p:extLst>
          </p:nvPr>
        </p:nvGraphicFramePr>
        <p:xfrm>
          <a:off x="4314424" y="1324974"/>
          <a:ext cx="7018984" cy="270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695"/>
                <a:gridCol w="906532"/>
                <a:gridCol w="1197735"/>
                <a:gridCol w="940158"/>
                <a:gridCol w="798490"/>
                <a:gridCol w="837127"/>
                <a:gridCol w="824247"/>
              </a:tblGrid>
              <a:tr h="495236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Model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Accuracy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Confusion</a:t>
                      </a:r>
                      <a:r>
                        <a:rPr lang="en-IN" sz="1100" baseline="0" dirty="0" smtClean="0"/>
                        <a:t> Matrix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Precision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Recall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F1 Score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AUC</a:t>
                      </a:r>
                      <a:endParaRPr lang="en-IN" sz="1100" dirty="0"/>
                    </a:p>
                  </a:txBody>
                  <a:tcPr/>
                </a:tc>
              </a:tr>
              <a:tr h="430384">
                <a:tc>
                  <a:txBody>
                    <a:bodyPr/>
                    <a:lstStyle/>
                    <a:p>
                      <a:r>
                        <a:rPr lang="en-IN" sz="1000" b="1" dirty="0" smtClean="0"/>
                        <a:t>Logistic Regression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0.9587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0.9526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0.9584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0.9453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0.9518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0.67</a:t>
                      </a:r>
                      <a:endParaRPr lang="en-IN" sz="1000" dirty="0"/>
                    </a:p>
                  </a:txBody>
                  <a:tcPr/>
                </a:tc>
              </a:tr>
              <a:tr h="430384">
                <a:tc>
                  <a:txBody>
                    <a:bodyPr/>
                    <a:lstStyle/>
                    <a:p>
                      <a:r>
                        <a:rPr lang="en-IN" sz="1000" b="1" dirty="0" smtClean="0"/>
                        <a:t>Decision Tree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0.50</a:t>
                      </a:r>
                      <a:endParaRPr lang="en-IN" sz="1000" dirty="0"/>
                    </a:p>
                  </a:txBody>
                  <a:tcPr/>
                </a:tc>
              </a:tr>
              <a:tr h="430384">
                <a:tc>
                  <a:txBody>
                    <a:bodyPr/>
                    <a:lstStyle/>
                    <a:p>
                      <a:r>
                        <a:rPr lang="en-IN" sz="1000" b="1" dirty="0" smtClean="0"/>
                        <a:t>Random Forest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0.85</a:t>
                      </a:r>
                      <a:endParaRPr lang="en-IN" sz="1000" dirty="0"/>
                    </a:p>
                  </a:txBody>
                  <a:tcPr/>
                </a:tc>
              </a:tr>
              <a:tr h="4598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smtClean="0"/>
                        <a:t>Decision Tree</a:t>
                      </a:r>
                      <a:r>
                        <a:rPr lang="en-IN" sz="1000" b="1" baseline="0" dirty="0" smtClean="0"/>
                        <a:t> with </a:t>
                      </a:r>
                      <a:r>
                        <a:rPr lang="en-IN" sz="1000" b="1" baseline="0" dirty="0" err="1" smtClean="0"/>
                        <a:t>GridSearchCV</a:t>
                      </a:r>
                      <a:endParaRPr lang="en-IN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</a:tr>
              <a:tr h="459862">
                <a:tc>
                  <a:txBody>
                    <a:bodyPr/>
                    <a:lstStyle/>
                    <a:p>
                      <a:r>
                        <a:rPr lang="en-IN" sz="1000" b="1" dirty="0" smtClean="0"/>
                        <a:t>Random Forest with </a:t>
                      </a:r>
                      <a:r>
                        <a:rPr lang="en-IN" sz="1000" b="1" dirty="0" err="1" smtClean="0"/>
                        <a:t>RandomizedSearchCV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0.9993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0.9993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0.9987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/>
                        <a:t>0.9993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Compare Metrics Scores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49710" y="3116688"/>
            <a:ext cx="656822" cy="231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761959" y="3103810"/>
            <a:ext cx="656822" cy="231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509714" y="3116688"/>
            <a:ext cx="656822" cy="231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9680705" y="3103810"/>
            <a:ext cx="656822" cy="231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8866070" y="3103810"/>
            <a:ext cx="656822" cy="231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933937" y="3103810"/>
            <a:ext cx="656822" cy="231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605307" y="1365161"/>
            <a:ext cx="3296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From the comparison between different scores, we can say that Decision Tree using </a:t>
            </a:r>
            <a:r>
              <a:rPr lang="en-IN" dirty="0" err="1" smtClean="0"/>
              <a:t>GridSearchCV</a:t>
            </a:r>
            <a:r>
              <a:rPr lang="en-IN" dirty="0" smtClean="0"/>
              <a:t> for Hyper-Parameter Tuning is the best fit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Random Forest with </a:t>
            </a:r>
            <a:r>
              <a:rPr lang="en-IN" dirty="0" err="1" smtClean="0"/>
              <a:t>RandomizedSearchCV</a:t>
            </a:r>
            <a:r>
              <a:rPr lang="en-IN" dirty="0" smtClean="0"/>
              <a:t> for Hyper-Parameter tuning also produced good scores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1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Conclusions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657" y="790242"/>
            <a:ext cx="107538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important features of mushrooms to identify that it is safe to eat are as follows :-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Odor</a:t>
            </a:r>
            <a:r>
              <a:rPr lang="en-US" dirty="0"/>
              <a:t> – </a:t>
            </a:r>
            <a:r>
              <a:rPr lang="en-US" dirty="0" smtClean="0"/>
              <a:t>None, Almond &amp; Anise are edible and creosote</a:t>
            </a:r>
            <a:r>
              <a:rPr lang="en-US" dirty="0"/>
              <a:t>, foul, musty, pungent, spicy and </a:t>
            </a:r>
            <a:r>
              <a:rPr lang="en-US" dirty="0" smtClean="0"/>
              <a:t>fishy are poisonous.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Gill Size</a:t>
            </a:r>
            <a:r>
              <a:rPr lang="en-US" dirty="0"/>
              <a:t> </a:t>
            </a:r>
            <a:r>
              <a:rPr lang="en-US" dirty="0" smtClean="0"/>
              <a:t>– Narrow are Poisonous.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Rings</a:t>
            </a:r>
            <a:r>
              <a:rPr lang="en-US" dirty="0"/>
              <a:t> – </a:t>
            </a:r>
            <a:r>
              <a:rPr lang="en-US" dirty="0" smtClean="0"/>
              <a:t>Whether </a:t>
            </a:r>
            <a:r>
              <a:rPr lang="en-US" dirty="0"/>
              <a:t>large or absent.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Spore print </a:t>
            </a:r>
            <a:r>
              <a:rPr lang="en-US" b="1" dirty="0" err="1"/>
              <a:t>colour</a:t>
            </a:r>
            <a:r>
              <a:rPr lang="en-US" dirty="0"/>
              <a:t> </a:t>
            </a:r>
            <a:r>
              <a:rPr lang="en-US" dirty="0" smtClean="0"/>
              <a:t>– Brown </a:t>
            </a:r>
            <a:r>
              <a:rPr lang="en-US" dirty="0"/>
              <a:t>and B</a:t>
            </a:r>
            <a:r>
              <a:rPr lang="en-US" dirty="0" smtClean="0"/>
              <a:t>lack are mostly edible &amp; White, Chocolate are poisonous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Population</a:t>
            </a:r>
            <a:r>
              <a:rPr lang="en-US" dirty="0"/>
              <a:t> – </a:t>
            </a:r>
            <a:r>
              <a:rPr lang="en-US" dirty="0" smtClean="0"/>
              <a:t>Available </a:t>
            </a:r>
            <a:r>
              <a:rPr lang="en-US" dirty="0"/>
              <a:t>in several places.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Habitat</a:t>
            </a:r>
            <a:r>
              <a:rPr lang="en-US" dirty="0"/>
              <a:t> – </a:t>
            </a:r>
            <a:r>
              <a:rPr lang="en-US" dirty="0" smtClean="0"/>
              <a:t>Grown </a:t>
            </a:r>
            <a:r>
              <a:rPr lang="en-US" dirty="0"/>
              <a:t>on grasses, leaves, woods, path and urban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From the comparison between </a:t>
            </a:r>
            <a:r>
              <a:rPr lang="en-IN" dirty="0" smtClean="0"/>
              <a:t>scores of different evaluation metrics, </a:t>
            </a:r>
            <a:r>
              <a:rPr lang="en-IN" dirty="0"/>
              <a:t>we can say </a:t>
            </a:r>
            <a:r>
              <a:rPr lang="en-IN" dirty="0" smtClean="0"/>
              <a:t>that following ML algorithms are best fit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/>
              <a:t>Decision </a:t>
            </a:r>
            <a:r>
              <a:rPr lang="en-IN" dirty="0"/>
              <a:t>Tree using </a:t>
            </a:r>
            <a:r>
              <a:rPr lang="en-IN" dirty="0" err="1"/>
              <a:t>GridSearchCV</a:t>
            </a:r>
            <a:r>
              <a:rPr lang="en-IN" dirty="0"/>
              <a:t> for Hyper-Parameter </a:t>
            </a:r>
            <a:r>
              <a:rPr lang="en-IN" dirty="0" smtClean="0"/>
              <a:t>Tuning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/>
              <a:t>Random </a:t>
            </a:r>
            <a:r>
              <a:rPr lang="en-IN" dirty="0"/>
              <a:t>Forest with </a:t>
            </a:r>
            <a:r>
              <a:rPr lang="en-IN" dirty="0" err="1"/>
              <a:t>RandomizedSearchCV</a:t>
            </a:r>
            <a:r>
              <a:rPr lang="en-IN" dirty="0"/>
              <a:t> for Hyper-Parameter T</a:t>
            </a:r>
            <a:r>
              <a:rPr lang="en-IN" dirty="0" smtClean="0"/>
              <a:t>uning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6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Thank You!!!!!!!!!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110" y="688617"/>
            <a:ext cx="5782613" cy="56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7581" y="6459784"/>
            <a:ext cx="7543800" cy="365125"/>
          </a:xfrm>
        </p:spPr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3</a:t>
            </a:fld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873875" y="203670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Problem Statement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1215" y="1519708"/>
            <a:ext cx="10251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types of machine learning models perform best on this dataset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Which </a:t>
            </a:r>
            <a:r>
              <a:rPr lang="en-US" dirty="0"/>
              <a:t>features are most indicative of a poisonous mushroom?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8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1826" y="270456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Understanding </a:t>
            </a:r>
            <a:r>
              <a:rPr lang="en-US" sz="2800" b="1" dirty="0" smtClean="0"/>
              <a:t>Dataset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48413" y="898302"/>
            <a:ext cx="10354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There are total 8124 records (Rows) and 23 columns in original dataset, all of them are categorical column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There seems to be no missing value in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3" y="1653619"/>
            <a:ext cx="7350058" cy="4639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935" y="1837484"/>
            <a:ext cx="3881912" cy="410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5766" y="326117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Understanding </a:t>
            </a:r>
            <a:r>
              <a:rPr lang="en-US" sz="2800" b="1" dirty="0" smtClean="0"/>
              <a:t>Dataset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5611" y="1367067"/>
            <a:ext cx="10367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</a:t>
            </a:r>
            <a:r>
              <a:rPr lang="en-US" dirty="0"/>
              <a:t>columns in given dataset are </a:t>
            </a:r>
            <a:r>
              <a:rPr lang="en-US" dirty="0" smtClean="0"/>
              <a:t>categorical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</a:t>
            </a:r>
            <a:r>
              <a:rPr lang="en-US" dirty="0"/>
              <a:t>columns have only alphabets as data, these alphabets have a specific meaning related to that column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is a c</a:t>
            </a:r>
            <a:r>
              <a:rPr lang="en-US" dirty="0" smtClean="0"/>
              <a:t>lass </a:t>
            </a:r>
            <a:r>
              <a:rPr lang="en-US" dirty="0"/>
              <a:t>column which segregates the mushrooms in 2 types, </a:t>
            </a:r>
            <a:r>
              <a:rPr lang="en-US" dirty="0" smtClean="0"/>
              <a:t>Edible </a:t>
            </a:r>
            <a:r>
              <a:rPr lang="en-US" dirty="0"/>
              <a:t>and </a:t>
            </a:r>
            <a:r>
              <a:rPr lang="en-US" dirty="0" smtClean="0"/>
              <a:t>Poisonous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Mushrooms </a:t>
            </a:r>
            <a:r>
              <a:rPr lang="en-US" dirty="0"/>
              <a:t>basically have 5 physical properties such as, </a:t>
            </a:r>
            <a:r>
              <a:rPr lang="en-US" dirty="0" smtClean="0"/>
              <a:t>Cap, Gill, Stalk, Veil &amp; Ring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1" y="3058556"/>
            <a:ext cx="7959144" cy="2208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020" y="3058555"/>
            <a:ext cx="1748446" cy="22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2864" y="315409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Data Processing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64" y="1339676"/>
            <a:ext cx="4377816" cy="20481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52346" y="783575"/>
            <a:ext cx="182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Pandas Profiling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311579" y="1339676"/>
            <a:ext cx="5874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Veil-type </a:t>
            </a:r>
            <a:r>
              <a:rPr lang="en-US" dirty="0"/>
              <a:t>has only 1 type of data, thus we can drop </a:t>
            </a:r>
            <a:r>
              <a:rPr lang="en-US" dirty="0" smtClean="0"/>
              <a:t>it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</a:t>
            </a:r>
            <a:r>
              <a:rPr lang="en-US" dirty="0"/>
              <a:t>the data is categorical, hence we need to perform </a:t>
            </a:r>
            <a:r>
              <a:rPr lang="en-US" dirty="0" smtClean="0"/>
              <a:t>Label-Encoding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will help Supervised machine </a:t>
            </a:r>
            <a:r>
              <a:rPr lang="en-US" dirty="0" smtClean="0"/>
              <a:t>learning algorithms </a:t>
            </a:r>
            <a:r>
              <a:rPr lang="en-US" dirty="0"/>
              <a:t>to operate better on labels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864" y="3574637"/>
            <a:ext cx="8212608" cy="18700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456" y="3574636"/>
            <a:ext cx="1543306" cy="187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 EDA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92" y="787782"/>
            <a:ext cx="6151808" cy="55970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7886" y="13110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Class </a:t>
            </a:r>
            <a:r>
              <a:rPr lang="en-IN" dirty="0"/>
              <a:t>&amp; </a:t>
            </a:r>
            <a:r>
              <a:rPr lang="en-IN" dirty="0" err="1" smtClean="0"/>
              <a:t>Odor</a:t>
            </a:r>
            <a:r>
              <a:rPr lang="en-IN" dirty="0" smtClean="0"/>
              <a:t> </a:t>
            </a:r>
            <a:r>
              <a:rPr lang="en-IN" dirty="0"/>
              <a:t>are highly </a:t>
            </a:r>
            <a:r>
              <a:rPr lang="en-IN" dirty="0" smtClean="0"/>
              <a:t>correlated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</a:t>
            </a:r>
            <a:r>
              <a:rPr lang="en-IN" dirty="0" smtClean="0"/>
              <a:t>ill-attachment </a:t>
            </a:r>
            <a:r>
              <a:rPr lang="en-IN" dirty="0"/>
              <a:t>is highly correlated with </a:t>
            </a:r>
            <a:r>
              <a:rPr lang="en-IN" dirty="0" smtClean="0"/>
              <a:t>stalk-</a:t>
            </a:r>
            <a:r>
              <a:rPr lang="en-IN" dirty="0" err="1" smtClean="0"/>
              <a:t>color</a:t>
            </a:r>
            <a:r>
              <a:rPr lang="en-IN" dirty="0" smtClean="0"/>
              <a:t>-above-ring, stalk-</a:t>
            </a:r>
            <a:r>
              <a:rPr lang="en-IN" dirty="0" err="1" smtClean="0"/>
              <a:t>color</a:t>
            </a:r>
            <a:r>
              <a:rPr lang="en-IN" dirty="0" smtClean="0"/>
              <a:t>-below-ring </a:t>
            </a:r>
            <a:r>
              <a:rPr lang="en-IN" dirty="0"/>
              <a:t>&amp; </a:t>
            </a:r>
            <a:r>
              <a:rPr lang="en-IN" dirty="0" smtClean="0"/>
              <a:t>veil-</a:t>
            </a:r>
            <a:r>
              <a:rPr lang="en-IN" dirty="0" err="1" smtClean="0"/>
              <a:t>color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2909150"/>
            <a:ext cx="4728613" cy="32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 EDA</a:t>
            </a:r>
            <a:endParaRPr lang="en-US" sz="2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268" y="669701"/>
            <a:ext cx="4403149" cy="26109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1812" y="126809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There </a:t>
            </a:r>
            <a:r>
              <a:rPr lang="en-IN" dirty="0"/>
              <a:t>are more Flat &amp; Convex Cap-shape </a:t>
            </a:r>
            <a:r>
              <a:rPr lang="en-IN" dirty="0" smtClean="0"/>
              <a:t>Mushrooms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Mushrooms </a:t>
            </a:r>
            <a:r>
              <a:rPr lang="en-IN" dirty="0"/>
              <a:t>with Bell shaped caps are more likely to be </a:t>
            </a:r>
            <a:r>
              <a:rPr lang="en-IN" dirty="0" smtClean="0"/>
              <a:t>edible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Mushrooms </a:t>
            </a:r>
            <a:r>
              <a:rPr lang="en-US" dirty="0"/>
              <a:t>without </a:t>
            </a:r>
            <a:r>
              <a:rPr lang="en-US" dirty="0" smtClean="0"/>
              <a:t>odor, </a:t>
            </a:r>
            <a:r>
              <a:rPr lang="en-US" dirty="0"/>
              <a:t>Almond &amp; Anise odor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Edible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Mushrooms </a:t>
            </a:r>
            <a:r>
              <a:rPr lang="en-US" dirty="0"/>
              <a:t>with </a:t>
            </a:r>
            <a:r>
              <a:rPr lang="en-US" dirty="0" smtClean="0"/>
              <a:t>Buff </a:t>
            </a:r>
            <a:r>
              <a:rPr lang="en-US" dirty="0"/>
              <a:t>gill-color are </a:t>
            </a:r>
            <a:r>
              <a:rPr lang="en-US" dirty="0" smtClean="0"/>
              <a:t>Poisonous; Brown </a:t>
            </a:r>
            <a:r>
              <a:rPr lang="en-US" dirty="0"/>
              <a:t>&amp; </a:t>
            </a:r>
            <a:r>
              <a:rPr lang="en-US" dirty="0" smtClean="0"/>
              <a:t>White </a:t>
            </a:r>
            <a:r>
              <a:rPr lang="en-US" dirty="0"/>
              <a:t>gill-color are Edible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784" y="3388541"/>
            <a:ext cx="4412633" cy="25614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578" y="3388541"/>
            <a:ext cx="4934675" cy="265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ML1 - Mushrooms Data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6578" y="267022"/>
            <a:ext cx="794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 EDA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" y="890484"/>
            <a:ext cx="3947382" cy="3204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281" y="674386"/>
            <a:ext cx="3912997" cy="3204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53335"/>
            <a:ext cx="4581142" cy="2552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0" y="1043189"/>
            <a:ext cx="3361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Mushrooms found in woods are more in numbers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Population of Several mushroom is more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15155" y="4095153"/>
            <a:ext cx="3692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Mushrooms having Pendant Ring-type are edible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Large ring-type mushrooms are poisonous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0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956</TotalTime>
  <Words>748</Words>
  <Application>Microsoft Office PowerPoint</Application>
  <PresentationFormat>Widescreen</PresentationFormat>
  <Paragraphs>220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Wingdings</vt:lpstr>
      <vt:lpstr>Retrospect</vt:lpstr>
      <vt:lpstr>Machine Learning on Mushrooms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Wine quality dataset</dc:title>
  <dc:creator>PDA</dc:creator>
  <cp:lastModifiedBy>PDA</cp:lastModifiedBy>
  <cp:revision>89</cp:revision>
  <dcterms:created xsi:type="dcterms:W3CDTF">2020-07-27T07:44:42Z</dcterms:created>
  <dcterms:modified xsi:type="dcterms:W3CDTF">2020-09-20T17:08:42Z</dcterms:modified>
</cp:coreProperties>
</file>