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7" r:id="rId6"/>
    <p:sldId id="278" r:id="rId7"/>
    <p:sldId id="279" r:id="rId8"/>
    <p:sldId id="281" r:id="rId9"/>
    <p:sldId id="282" r:id="rId10"/>
    <p:sldId id="283" r:id="rId11"/>
    <p:sldId id="285" r:id="rId12"/>
    <p:sldId id="287" r:id="rId1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>
      <p:cViewPr varScale="1">
        <p:scale>
          <a:sx n="40" d="100"/>
          <a:sy n="40" d="100"/>
        </p:scale>
        <p:origin x="44" y="74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t>1/26/2023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t>1/26/2023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1447801"/>
            <a:ext cx="8823360" cy="3329581"/>
          </a:xfrm>
        </p:spPr>
        <p:txBody>
          <a:bodyPr anchor="b"/>
          <a:lstStyle>
            <a:lvl1pPr>
              <a:defRPr sz="71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9206-1770-4B61-8256-3DE15A1663B7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nitu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3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4800587"/>
            <a:ext cx="8823359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0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5" y="5367325"/>
            <a:ext cx="882335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93BF-28B3-40FE-B6DD-B410DAE2C85F}" type="datetime1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nitu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5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447800"/>
            <a:ext cx="8823361" cy="1981200"/>
          </a:xfrm>
        </p:spPr>
        <p:txBody>
          <a:bodyPr/>
          <a:lstStyle>
            <a:lvl1pPr>
              <a:defRPr sz="4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8823361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423A-9025-4F66-8FC1-2DDA877B42E5}" type="datetime1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nitu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38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391" y="1447800"/>
            <a:ext cx="7997232" cy="2323374"/>
          </a:xfrm>
        </p:spPr>
        <p:txBody>
          <a:bodyPr/>
          <a:lstStyle>
            <a:lvl1pPr>
              <a:defRPr sz="4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29898" y="3771174"/>
            <a:ext cx="7277753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4350657"/>
            <a:ext cx="8823361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79B9-4C90-487F-9853-4531FDAE8C53}" type="datetime1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nitu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061" y="971253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28060" y="2613787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2012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3124201"/>
            <a:ext cx="8823362" cy="165318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1" cy="860400"/>
          </a:xfrm>
        </p:spPr>
        <p:txBody>
          <a:bodyPr anchor="t"/>
          <a:lstStyle>
            <a:lvl1pPr marL="0" indent="0" algn="l">
              <a:buNone/>
              <a:defRPr sz="1999" cap="none">
                <a:solidFill>
                  <a:schemeClr val="accent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DD74-F330-45AB-8DE8-2E9A45C3887C}" type="datetime1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nitu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32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782" y="1981200"/>
            <a:ext cx="294609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293" y="2667000"/>
            <a:ext cx="292658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2648" y="1981200"/>
            <a:ext cx="293547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2097" y="2667000"/>
            <a:ext cx="2946027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1981200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2845" y="2667000"/>
            <a:ext cx="293134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73D2-C86E-437D-9E6B-14D71E72F92D}" type="datetime1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nitu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16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293" y="4250949"/>
            <a:ext cx="293928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293" y="2209800"/>
            <a:ext cx="293928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293" y="4827212"/>
            <a:ext cx="293928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8363" y="4250949"/>
            <a:ext cx="292976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8362" y="2209800"/>
            <a:ext cx="292976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7009" y="4827211"/>
            <a:ext cx="293364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4250949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2844" y="2209800"/>
            <a:ext cx="293134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2720" y="4827209"/>
            <a:ext cx="293523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D49F-D2AA-484B-A703-5E162EF3F913}" type="datetime1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nitu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98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BB75-85D6-4047-82F3-777495F1A71C}" type="datetime1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nitu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2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2050" y="430214"/>
            <a:ext cx="1752145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294" y="887414"/>
            <a:ext cx="7421216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43FC-5100-4B03-9655-BFBF304220DC}" type="datetime1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nitu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5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FBAD-BA2B-4066-BBC8-A7F24DCCCD21}" type="datetime1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nitu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7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2861734"/>
            <a:ext cx="8823359" cy="1915647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0" cy="860400"/>
          </a:xfrm>
        </p:spPr>
        <p:txBody>
          <a:bodyPr anchor="t"/>
          <a:lstStyle>
            <a:lvl1pPr marL="0" indent="0" algn="l">
              <a:buNone/>
              <a:defRPr sz="1999" cap="all">
                <a:solidFill>
                  <a:schemeClr val="accent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BA9D-5660-420A-8C9A-9C58C7F0C34E}" type="datetime1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nitu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9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025" y="2060576"/>
            <a:ext cx="4395194" cy="4195763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3021" y="2056093"/>
            <a:ext cx="4395196" cy="4200245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E6EF-E1C9-4C95-8CB4-27E51DA65D1F}" type="datetime1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nitu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9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6" y="1905000"/>
            <a:ext cx="439519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025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3023" y="1905000"/>
            <a:ext cx="439519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3023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E80F-3708-4A7F-8571-1781EF0E32DA}" type="datetime1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nitu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7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9EBD-0660-46E4-BE5F-0DD819245CA3}" type="datetime1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nitu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D383-025A-42F4-AE65-0403BDE9F152}" type="datetime1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nitu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4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1447800"/>
            <a:ext cx="3400178" cy="14478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370" y="1447800"/>
            <a:ext cx="5194644" cy="4572000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129281"/>
            <a:ext cx="340017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45-DCF7-4715-98A8-8E12F8D7E90E}" type="datetime1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nitu 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7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606" y="1854192"/>
            <a:ext cx="5091580" cy="1574808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7736" y="1143000"/>
            <a:ext cx="3199567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5083655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BB01-1673-4003-B38B-85794F1A9550}" type="datetime1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nitu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1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35961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2201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6770" y="1676400"/>
            <a:ext cx="2818666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7330" y="1"/>
            <a:ext cx="1602969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6770" y="6096000"/>
            <a:ext cx="99347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5" y="2052919"/>
            <a:ext cx="894421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2866" y="1790741"/>
            <a:ext cx="990599" cy="30472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008D310-55A4-4C1E-9960-F0D7AD8ADADE}" type="datetime1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48740" y="3225337"/>
            <a:ext cx="3859795" cy="3047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nitu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98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457063" rtl="0" eaLnBrk="1" latinLnBrk="0" hangingPunct="1">
        <a:spcBef>
          <a:spcPct val="0"/>
        </a:spcBef>
        <a:buNone/>
        <a:defRPr sz="4199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99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2000"/>
                <a:hueMod val="96000"/>
                <a:satMod val="128000"/>
                <a:lumMod val="114000"/>
              </a:schemeClr>
            </a:gs>
            <a:gs pos="100000">
              <a:schemeClr val="bg2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48574" y="0"/>
            <a:ext cx="559327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4" y="0"/>
            <a:ext cx="9697932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249" y="652346"/>
            <a:ext cx="6456737" cy="3329581"/>
          </a:xfrm>
        </p:spPr>
        <p:txBody>
          <a:bodyPr>
            <a:normAutofit/>
          </a:bodyPr>
          <a:lstStyle/>
          <a:p>
            <a:r>
              <a:rPr lang="en-US"/>
              <a:t>Requirements Analysis 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5093" y="0"/>
            <a:ext cx="68562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C423CD0-6AAA-7DC5-125C-CCD90A885B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Presented By</a:t>
            </a:r>
          </a:p>
          <a:p>
            <a:r>
              <a:rPr lang="en-US" dirty="0" err="1">
                <a:solidFill>
                  <a:schemeClr val="tx1"/>
                </a:solidFill>
              </a:rPr>
              <a:t>Nitu</a:t>
            </a:r>
            <a:r>
              <a:rPr lang="en-US" dirty="0">
                <a:solidFill>
                  <a:schemeClr val="tx1"/>
                </a:solidFill>
              </a:rPr>
              <a:t> Gautam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5BC57B-E432-A1A5-FD60-9002A9517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nitu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2DAA8-B941-3303-D8CA-4AA22FE9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820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65236-C967-4CCA-0E86-B70E36E6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Requirements Analysis Phase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4C60D-B1AC-56FE-6F62-46327C2D7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 analysis phase is critical to the success of any new information system</a:t>
            </a:r>
          </a:p>
          <a:p>
            <a:r>
              <a:rPr lang="en-US" dirty="0"/>
              <a:t>In different methodologies the requirement analysis phase might be called the definition phase or logical design phase </a:t>
            </a:r>
          </a:p>
          <a:p>
            <a:r>
              <a:rPr lang="en-US" dirty="0"/>
              <a:t>It can be defined in term of the types of data, processes, and interfaces that must be include in the system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EA85EE-9011-AE69-1D29-DBD436A4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nitu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A8A45-BEBF-AC7B-097A-FE6E1062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1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9AB3-966F-354F-1FF7-016BDA13C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Requirements analysis phase typically include the following tasks :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42012-B273-08FC-8730-291C95968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and express system requirements :</a:t>
            </a:r>
          </a:p>
          <a:p>
            <a:r>
              <a:rPr lang="en-US" dirty="0"/>
              <a:t>Prioritize system requirement  :</a:t>
            </a:r>
          </a:p>
          <a:p>
            <a:r>
              <a:rPr lang="en-US" dirty="0"/>
              <a:t>Update or refine the project plan :</a:t>
            </a:r>
          </a:p>
          <a:p>
            <a:r>
              <a:rPr lang="en-US" dirty="0"/>
              <a:t>Communicate the requirements statement :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DABE91-56F1-56E8-1D37-EF2A68DB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nitu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61AF3-BC81-B3CB-EB0E-DB12795E2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3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6FBFF-8028-7B76-A52C-AB768D86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and express system requirements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FFF81-DE31-378C-3A0C-67326E0C9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initial task of the requirements analysis phase is to identify and express requirements</a:t>
            </a:r>
          </a:p>
          <a:p>
            <a:r>
              <a:rPr lang="en-US" sz="1800" dirty="0"/>
              <a:t>It identifies all the functional and non- functional requirements </a:t>
            </a:r>
          </a:p>
          <a:p>
            <a:r>
              <a:rPr lang="en-US" sz="1800" dirty="0"/>
              <a:t>Functional requirements are related to functional / working aspect of software fall into this category </a:t>
            </a:r>
          </a:p>
          <a:p>
            <a:r>
              <a:rPr lang="en-US" sz="1800" dirty="0"/>
              <a:t>It identified in terms of input , processes, and stored data that needed to satisfy the system improvement objectives </a:t>
            </a:r>
          </a:p>
          <a:p>
            <a:r>
              <a:rPr lang="en-US" sz="1800" dirty="0"/>
              <a:t>Non -functional requirements are the descriptions of other features , characteristics , and constraints that define a satisfactory system </a:t>
            </a:r>
          </a:p>
          <a:p>
            <a:r>
              <a:rPr lang="en-US" sz="1800" dirty="0"/>
              <a:t>Non – functional requirements are expected characteristics of target software .(security , storage , configuration, performance  , cost, flexibility, disaster recovery, accessibility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A844B-392F-EE63-DFF2-7A67ED52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nitu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B37B5-BFB5-3E94-E890-ED9D9FF7A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9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DBA3-E531-A133-7D95-60770986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. Prioritize System 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8EA4D-41E1-6B6E-B1E2-FFC26EB01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development project can be measured in term of degree to which business requirement are met</a:t>
            </a:r>
          </a:p>
          <a:p>
            <a:r>
              <a:rPr lang="en-US" dirty="0"/>
              <a:t>If a project gets behind schedule or over budget , it may be useful to recognize that which requirement are more important than others.</a:t>
            </a:r>
          </a:p>
          <a:p>
            <a:r>
              <a:rPr lang="en-US" dirty="0"/>
              <a:t>Prioritization of requirement can be facilitated using a popular technique called time boxing .</a:t>
            </a:r>
          </a:p>
          <a:p>
            <a:r>
              <a:rPr lang="en-US" dirty="0"/>
              <a:t>Timeboxing is a popular technique that divides requirements into parts that can be implemented within a period of time without affecting the user and management 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EA12A-98FF-AD1A-C0F8-68693BCB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nitu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32150-278C-6E72-E027-784C9312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5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58421-1748-F796-F7DF-945F00B6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Priorities can be classified according to their relative importance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55C64-D13C-3F76-F9A9-2E518BE7F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)A Mandatory Requirement:</a:t>
            </a:r>
          </a:p>
          <a:p>
            <a:r>
              <a:rPr lang="en-US" dirty="0"/>
              <a:t> Defines a requirement that has to be satisfied  for the final solution to be acceptable .it is useless without it and cannot be ranked because it is essential to any solution .</a:t>
            </a:r>
          </a:p>
          <a:p>
            <a:pPr marL="0" indent="0">
              <a:buNone/>
            </a:pPr>
            <a:r>
              <a:rPr lang="en-US" dirty="0"/>
              <a:t>ii) A Desirable Requirement:</a:t>
            </a:r>
          </a:p>
          <a:p>
            <a:r>
              <a:rPr lang="en-US" dirty="0"/>
              <a:t>It is one of that is not absolutely essential to version 1.0. Desirable requirements can and should be ranked . Using version number as the ranking scheme is an effective way to communicate and categorize  desirable requirements.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5AA2D-6A8A-03D4-C824-5B12F724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nitu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51FA0-F474-19A7-DDFA-FE6F694FC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6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F33D-04BA-CAF4-150F-3332B6524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sz="3200" dirty="0"/>
              <a:t>. Update or Refine the Project Plan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AC5A3-A472-2E1F-16FF-E45B1A93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After identifying the business system requirements, we have to step back and redefine our understanding of the project scope and update our project plan accordingly.</a:t>
            </a:r>
          </a:p>
          <a:p>
            <a:r>
              <a:rPr lang="en-US" sz="1800" dirty="0"/>
              <a:t>The team must consider the possibility that the new system may be larger than originally expected . if so, the team must adjust the schedule, budget , or scope accordingly.</a:t>
            </a:r>
          </a:p>
          <a:p>
            <a:r>
              <a:rPr lang="en-US" sz="1800" dirty="0"/>
              <a:t>The project manager , in conjunction with system owners and the entire project team facilities this task .</a:t>
            </a:r>
          </a:p>
          <a:p>
            <a:r>
              <a:rPr lang="en-US" sz="1800" dirty="0"/>
              <a:t>They should consider the possibility that the requirements now exceed the original vision that was established for the project and new system.</a:t>
            </a:r>
          </a:p>
          <a:p>
            <a:r>
              <a:rPr lang="en-US" sz="1800" dirty="0"/>
              <a:t>They may have to reduce the scope to meet a deadline or increase the budget to get the job done</a:t>
            </a: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03344-F29E-EB6E-7A9A-C76B12877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nitu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EDA02-EBF5-C2CA-C111-2032FE183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7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895BD-5DFF-F197-72E7-B59929157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sz="2800" dirty="0"/>
              <a:t>. Communicate the Requirements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08176-BC87-7633-D70A-32CDC4345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025" y="2052919"/>
            <a:ext cx="8944211" cy="4242003"/>
          </a:xfrm>
        </p:spPr>
        <p:txBody>
          <a:bodyPr/>
          <a:lstStyle/>
          <a:p>
            <a:r>
              <a:rPr lang="en-US" dirty="0"/>
              <a:t>Communication is an ongoing task of the requirements analysis phase .We must communicate requirements and priorities to the business community throughout the phase.</a:t>
            </a:r>
          </a:p>
          <a:p>
            <a:r>
              <a:rPr lang="en-US" dirty="0"/>
              <a:t>It is the process through which difference of opinion must be mediated.The project manager and executive sponsors should jointly facilitate this task .</a:t>
            </a:r>
          </a:p>
          <a:p>
            <a:r>
              <a:rPr lang="en-US" dirty="0"/>
              <a:t>Some systems allow users and managers to subscribe to requirements documents to ensure they are notified as change occurred.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BB64C-68A4-92A7-F6A0-DC2BD8D0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nitu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3BBD0-F5AA-A094-02D0-0A36D570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4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36015-CC25-5736-8994-F7763BC7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551" y="2028470"/>
            <a:ext cx="9402274" cy="1400530"/>
          </a:xfrm>
        </p:spPr>
        <p:txBody>
          <a:bodyPr/>
          <a:lstStyle/>
          <a:p>
            <a:r>
              <a:rPr lang="en-US" sz="9600" dirty="0"/>
              <a:t>THANK YOU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C20E1-DD66-4B3E-6572-64309C8E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nitu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1D6CC-4E6F-21A5-D163-98A5956C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6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1360511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TP102801114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706531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EB9514F-6A45-47F4-BC6D-A865E2971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35E791-7449-4708-8DE9-182EC4D8A134}">
  <ds:schemaRefs>
    <ds:schemaRef ds:uri="4873beb7-5857-4685-be1f-d57550cc96c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615</TotalTime>
  <Words>615</Words>
  <Application>Microsoft Office PowerPoint</Application>
  <PresentationFormat>Custom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</vt:lpstr>
      <vt:lpstr>Century Gothic</vt:lpstr>
      <vt:lpstr>Wingdings</vt:lpstr>
      <vt:lpstr>Wingdings 3</vt:lpstr>
      <vt:lpstr>Ion</vt:lpstr>
      <vt:lpstr>Requirements Analysis </vt:lpstr>
      <vt:lpstr>The Requirements Analysis Phase :</vt:lpstr>
      <vt:lpstr>Requirements analysis phase typically include the following tasks : </vt:lpstr>
      <vt:lpstr>Identify and express system requirements :</vt:lpstr>
      <vt:lpstr>2 . Prioritize System Requirements:</vt:lpstr>
      <vt:lpstr>Priorities can be classified according to their relative importance </vt:lpstr>
      <vt:lpstr>3. Update or Refine the Project Plan :</vt:lpstr>
      <vt:lpstr>4. Communicate the Requirements Statement: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Analysis</dc:title>
  <dc:creator>Neetu</dc:creator>
  <cp:lastModifiedBy>Neetu</cp:lastModifiedBy>
  <cp:revision>5</cp:revision>
  <dcterms:created xsi:type="dcterms:W3CDTF">2023-01-24T11:41:18Z</dcterms:created>
  <dcterms:modified xsi:type="dcterms:W3CDTF">2023-01-26T16:54:51Z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