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D2AD-9881-4F3A-AE70-EB9841E1DDC1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5DB6-0EB7-44CA-A895-5C855E52864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8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D2AD-9881-4F3A-AE70-EB9841E1DDC1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5DB6-0EB7-44CA-A895-5C855E5286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1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D2AD-9881-4F3A-AE70-EB9841E1DDC1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5DB6-0EB7-44CA-A895-5C855E5286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3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D2AD-9881-4F3A-AE70-EB9841E1DDC1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5DB6-0EB7-44CA-A895-5C855E5286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344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D2AD-9881-4F3A-AE70-EB9841E1DDC1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5DB6-0EB7-44CA-A895-5C855E52864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44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D2AD-9881-4F3A-AE70-EB9841E1DDC1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5DB6-0EB7-44CA-A895-5C855E5286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80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D2AD-9881-4F3A-AE70-EB9841E1DDC1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5DB6-0EB7-44CA-A895-5C855E5286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98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D2AD-9881-4F3A-AE70-EB9841E1DDC1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5DB6-0EB7-44CA-A895-5C855E5286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8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D2AD-9881-4F3A-AE70-EB9841E1DDC1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5DB6-0EB7-44CA-A895-5C855E5286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48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95D2AD-9881-4F3A-AE70-EB9841E1DDC1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A15DB6-0EB7-44CA-A895-5C855E5286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58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D2AD-9881-4F3A-AE70-EB9841E1DDC1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5DB6-0EB7-44CA-A895-5C855E5286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70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95D2AD-9881-4F3A-AE70-EB9841E1DDC1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A15DB6-0EB7-44CA-A895-5C855E52864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7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4752-4308-8E21-647D-3FC658793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Feasibility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A0D59-6B58-949E-3AA7-2055581F1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2096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B6DE-BA6B-D59D-C044-E89B897C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Legal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5D63C-A458-6B5A-60B1-6D9F55441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5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Legal Feasibility Study is a study to know if the proposed project conforms to legal and ethical requirements. 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5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lang="en-GB" sz="25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25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barriers to the legal implementation of the project, data protection acts or social media laws, project certificates, licenses, copyright, etc.</a:t>
            </a:r>
          </a:p>
          <a:p>
            <a:pPr marL="0" indent="0">
              <a:buNone/>
            </a:pP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84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2A3C-6701-4003-74A2-2B59D400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  <a:b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A5C23-8426-2D63-A595-6A300E97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analyze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and determine whether and how well the organization’s needs can be met by completing the project.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Examine how a project plan satisfies the requirement identified in the requirement analysis phase.</a:t>
            </a:r>
          </a:p>
        </p:txBody>
      </p:sp>
    </p:spTree>
    <p:extLst>
      <p:ext uri="{BB962C8B-B14F-4D97-AF65-F5344CB8AC3E}">
        <p14:creationId xmlns:p14="http://schemas.microsoft.com/office/powerpoint/2010/main" val="159095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3383-A6EC-F163-F0E7-EEF9278F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Feasibility</a:t>
            </a:r>
            <a:b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5549-8478-CEE7-9DE1-9FA3326C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the amount of time required for the completion of the project.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out the best alternative solution if the project couldn’t be completed within the deadline.</a:t>
            </a:r>
          </a:p>
        </p:txBody>
      </p:sp>
    </p:spTree>
    <p:extLst>
      <p:ext uri="{BB962C8B-B14F-4D97-AF65-F5344CB8AC3E}">
        <p14:creationId xmlns:p14="http://schemas.microsoft.com/office/powerpoint/2010/main" val="357570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8E5F-FDEC-116B-E90B-413D3C67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Bottom-Line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33EC-DC89-EB3E-A161-4945EF4F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5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ummary of the project's potential for success.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5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best solutions among those identified in the feasibility analysis phase.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85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75FDD2-88B5-C0A3-3295-10F825EE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71CF4F-82E8-1AFF-FC02-632D1B4F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whether a project is feasible or 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to get answers to the following questions: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have the required resources and technology to build the project?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receive profit from the project?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whether the project is worth investment or 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out whether the project should be accepted, accepted with modifications, or rejected</a:t>
            </a:r>
          </a:p>
        </p:txBody>
      </p:sp>
    </p:spTree>
    <p:extLst>
      <p:ext uri="{BB962C8B-B14F-4D97-AF65-F5344CB8AC3E}">
        <p14:creationId xmlns:p14="http://schemas.microsoft.com/office/powerpoint/2010/main" val="392568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E231-148C-7945-8491-1B646712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Checkpoints Of 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24DA-46AE-8010-9ABC-ADE37B1E4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Analysis: Scope Definition Checkpoint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500" dirty="0">
                <a:solidFill>
                  <a:srgbClr val="3435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5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ystem </a:t>
            </a:r>
            <a:r>
              <a:rPr lang="en-GB" sz="2500" dirty="0">
                <a:solidFill>
                  <a:srgbClr val="3435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5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nalysis: Problem </a:t>
            </a:r>
            <a:r>
              <a:rPr lang="en-GB" sz="2500" dirty="0">
                <a:solidFill>
                  <a:srgbClr val="3435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5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nalysis </a:t>
            </a:r>
            <a:r>
              <a:rPr lang="en-GB" sz="2500" dirty="0">
                <a:solidFill>
                  <a:srgbClr val="3435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5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heckpoint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500" dirty="0">
                <a:solidFill>
                  <a:srgbClr val="3435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5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ystem </a:t>
            </a:r>
            <a:r>
              <a:rPr lang="en-GB" sz="2500" dirty="0">
                <a:solidFill>
                  <a:srgbClr val="3435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5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esign: </a:t>
            </a:r>
            <a:r>
              <a:rPr lang="en-GB" sz="2500" dirty="0">
                <a:solidFill>
                  <a:srgbClr val="3435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en-GB" sz="25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 </a:t>
            </a:r>
            <a:r>
              <a:rPr lang="en-GB" sz="2500" dirty="0">
                <a:solidFill>
                  <a:srgbClr val="3435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5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heckpoint </a:t>
            </a:r>
          </a:p>
          <a:p>
            <a:pPr marL="0" indent="0">
              <a:buNone/>
            </a:pPr>
            <a:r>
              <a:rPr lang="en-GB" sz="25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0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C78F-00EA-9614-6847-B6B44321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547860"/>
            <a:ext cx="10239414" cy="1336924"/>
          </a:xfrm>
        </p:spPr>
        <p:txBody>
          <a:bodyPr>
            <a:normAutofit fontScale="90000"/>
          </a:bodyPr>
          <a:lstStyle/>
          <a:p>
            <a:br>
              <a:rPr lang="en-GB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Analysis: Scope Definition Checkpoint</a:t>
            </a:r>
            <a:b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F71A-4E82-D6D9-85D3-5032FA450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034074"/>
            <a:ext cx="10034140" cy="334035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GB" sz="23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specific goals and objectives of the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3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boundaries of the proposed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3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3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important to ensure that all parties have a clear understanding of the project</a:t>
            </a:r>
          </a:p>
          <a:p>
            <a:pPr marL="201168" lvl="1" indent="0">
              <a:buNone/>
            </a:pPr>
            <a:endParaRPr lang="en-GB" sz="23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3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0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DEBE-4B25-4DEF-6BD7-57A10E84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90149"/>
            <a:ext cx="10239414" cy="1355585"/>
          </a:xfrm>
        </p:spPr>
        <p:txBody>
          <a:bodyPr>
            <a:normAutofit fontScale="90000"/>
          </a:bodyPr>
          <a:lstStyle/>
          <a:p>
            <a:r>
              <a:rPr lang="en-GB" sz="4400" dirty="0">
                <a:solidFill>
                  <a:srgbClr val="3435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44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ystem </a:t>
            </a:r>
            <a:r>
              <a:rPr lang="en-GB" sz="4400" dirty="0">
                <a:solidFill>
                  <a:srgbClr val="3435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44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nalysis: Problem </a:t>
            </a:r>
            <a:r>
              <a:rPr lang="en-GB" sz="4400" dirty="0">
                <a:solidFill>
                  <a:srgbClr val="3435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44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nalysis </a:t>
            </a:r>
            <a:r>
              <a:rPr lang="en-GB" sz="4400" dirty="0">
                <a:solidFill>
                  <a:srgbClr val="3435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44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heckpoint </a:t>
            </a:r>
            <a:br>
              <a:rPr lang="en-GB" sz="48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028A-83E8-F16C-CD8D-FDD8973DD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1007"/>
            <a:ext cx="10058400" cy="402336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GB" sz="23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problems or issues that the proposed system aims to address are identified and </a:t>
            </a:r>
            <a:r>
              <a:rPr lang="en-GB" sz="23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GB" sz="23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3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gathering information about the current system or process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3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pain points, inefficiencies, and root causes of the 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67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183F-2F4A-C364-85E9-F06AD672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3435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40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ystem </a:t>
            </a:r>
            <a:r>
              <a:rPr lang="en-GB" sz="4000" dirty="0">
                <a:solidFill>
                  <a:srgbClr val="3435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40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esign: </a:t>
            </a:r>
            <a:r>
              <a:rPr lang="en-GB" sz="4000" dirty="0">
                <a:solidFill>
                  <a:srgbClr val="3435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en-GB" sz="40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 </a:t>
            </a:r>
            <a:r>
              <a:rPr lang="en-GB" sz="4000" dirty="0">
                <a:solidFill>
                  <a:srgbClr val="3435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40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heckpoint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31B0-4BFE-69A6-BAC7-E33DB1A5E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500" b="0" i="0" dirty="0">
              <a:solidFill>
                <a:srgbClr val="34354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3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design options for the proposed system are evaluated and compared.</a:t>
            </a:r>
            <a:endParaRPr lang="en-GB" sz="2300" dirty="0">
              <a:solidFill>
                <a:srgbClr val="3435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3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 of each option</a:t>
            </a:r>
            <a:r>
              <a:rPr lang="en-GB" sz="23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identified.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3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for adjustments to be made before the design is finalized and implemented.</a:t>
            </a:r>
            <a:endParaRPr lang="en-GB" sz="2300" b="0" i="0" dirty="0">
              <a:solidFill>
                <a:srgbClr val="34354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3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ensure that the final design of the system is optimal and will meet the needs of all stakeholders</a:t>
            </a:r>
            <a:endParaRPr lang="en-GB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6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5578-B983-E877-970C-36DBB7DA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E28A-54E9-F3D8-8560-C7C6ADB1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Feasibility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Feasibility</a:t>
            </a:r>
          </a:p>
          <a:p>
            <a:pPr marL="0" indent="0">
              <a:buNone/>
            </a:pP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0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1FF7-553C-14D1-B3A2-F8D5AA2D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  <a:b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DBED-CEF5-2A20-8EDD-80003701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 analysis includes analysis of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hardware, software, and other technical resources that will be needed to develop and implement the project.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rgbClr val="273239"/>
                </a:solidFill>
                <a:latin typeface="urw-din"/>
              </a:rPr>
              <a:t>T</a:t>
            </a:r>
            <a:r>
              <a:rPr lang="en-GB" sz="2200" b="0" i="0" dirty="0">
                <a:solidFill>
                  <a:srgbClr val="273239"/>
                </a:solidFill>
                <a:effectLst/>
                <a:latin typeface="urw-din"/>
              </a:rPr>
              <a:t>echnical skills and capabilities of the technical team,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b="0" i="0" dirty="0">
                <a:solidFill>
                  <a:srgbClr val="273239"/>
                </a:solidFill>
                <a:effectLst/>
                <a:latin typeface="urw-din"/>
              </a:rPr>
              <a:t>Existing technology can be used or not,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rgbClr val="273239"/>
                </a:solidFill>
                <a:latin typeface="urw-din"/>
              </a:rPr>
              <a:t>M</a:t>
            </a:r>
            <a:r>
              <a:rPr lang="en-GB" sz="2200" b="0" i="0" dirty="0">
                <a:solidFill>
                  <a:srgbClr val="273239"/>
                </a:solidFill>
                <a:effectLst/>
                <a:latin typeface="urw-din"/>
              </a:rPr>
              <a:t>aintenance and up-gradation is easy or not for chosen technology. </a:t>
            </a:r>
            <a:endParaRPr lang="en-GB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39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7DF6-FA44-5D5D-C623-D8E3989F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  <a:b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0D43-2758-7F75-B4D2-8CAB21AA0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Analysis of the cost-benefit of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Analysis of the total cost of the project including hardware and software resources, design and development costs, and so 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Analysis of return of investment(ROI)</a:t>
            </a:r>
          </a:p>
        </p:txBody>
      </p:sp>
    </p:spTree>
    <p:extLst>
      <p:ext uri="{BB962C8B-B14F-4D97-AF65-F5344CB8AC3E}">
        <p14:creationId xmlns:p14="http://schemas.microsoft.com/office/powerpoint/2010/main" val="41379066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</TotalTime>
  <Words>515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Times New Roman</vt:lpstr>
      <vt:lpstr>urw-din</vt:lpstr>
      <vt:lpstr>Wingdings</vt:lpstr>
      <vt:lpstr>Retrospect</vt:lpstr>
      <vt:lpstr>Feasibility Analysis</vt:lpstr>
      <vt:lpstr>Introduction</vt:lpstr>
      <vt:lpstr>Checkpoints Of Feasibility Study</vt:lpstr>
      <vt:lpstr>                     System Analysis: Scope Definition Checkpoint </vt:lpstr>
      <vt:lpstr>System Analysis: Problem Analysis Checkpoint  </vt:lpstr>
      <vt:lpstr>System Design: Decision Analysis Checkpoint</vt:lpstr>
      <vt:lpstr>Types Of Feasibility Study</vt:lpstr>
      <vt:lpstr> Technical Feasibility </vt:lpstr>
      <vt:lpstr> Economic Feasibility </vt:lpstr>
      <vt:lpstr>Legal Feasibility</vt:lpstr>
      <vt:lpstr>Operational Feasibility </vt:lpstr>
      <vt:lpstr>Scheduling Feasibility </vt:lpstr>
      <vt:lpstr>The Bottom-Line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Analysis</dc:title>
  <dc:creator>Bipash Kafle</dc:creator>
  <cp:lastModifiedBy>Bipash Kafle</cp:lastModifiedBy>
  <cp:revision>6</cp:revision>
  <dcterms:created xsi:type="dcterms:W3CDTF">2023-01-19T13:28:52Z</dcterms:created>
  <dcterms:modified xsi:type="dcterms:W3CDTF">2023-01-23T03:53:18Z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2023-01-19T14:26:36Z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24ecb0c0-f12c-43db-880e-e786cd1ea59f</vt:lpwstr>
  </property>
  <property fmtid="{D5CDD505-2E9C-101B-9397-08002B2CF9AE}" pid="7" name="MSIP_Label_defa4170-0d19-0005-0004-bc88714345d2_ActionId">
    <vt:lpwstr>b6bf16ff-2bea-47f7-9328-e4109726ffb9</vt:lpwstr>
  </property>
  <property fmtid="{D5CDD505-2E9C-101B-9397-08002B2CF9AE}" pid="8" name="MSIP_Label_defa4170-0d19-0005-0004-bc88714345d2_ContentBits">
    <vt:lpwstr>0</vt:lpwstr>
  </property>
</Properties>
</file>