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1" autoAdjust="0"/>
    <p:restoredTop sz="94660"/>
  </p:normalViewPr>
  <p:slideViewPr>
    <p:cSldViewPr snapToGrid="0">
      <p:cViewPr varScale="1">
        <p:scale>
          <a:sx n="71" d="100"/>
          <a:sy n="71"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473055A-97D1-457C-8CA5-7F036BC940AF}" type="datetimeFigureOut">
              <a:rPr lang="en-GB" smtClean="0"/>
              <a:t>20/01/2023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99866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3055A-97D1-457C-8CA5-7F036BC940AF}"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17975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3055A-97D1-457C-8CA5-7F036BC940AF}"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251617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3055A-97D1-457C-8CA5-7F036BC940AF}"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F3B814-DF9A-49C8-91A8-321350AE1B48}"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7134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3055A-97D1-457C-8CA5-7F036BC940AF}"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167942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73055A-97D1-457C-8CA5-7F036BC940AF}" type="datetimeFigureOut">
              <a:rPr lang="en-GB" smtClean="0"/>
              <a:t>20/01/2023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153487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73055A-97D1-457C-8CA5-7F036BC940AF}" type="datetimeFigureOut">
              <a:rPr lang="en-GB" smtClean="0"/>
              <a:t>20/01/2023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811226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3055A-97D1-457C-8CA5-7F036BC940AF}"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2106337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3055A-97D1-457C-8CA5-7F036BC940AF}"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57241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3055A-97D1-457C-8CA5-7F036BC940AF}"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0054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73055A-97D1-457C-8CA5-7F036BC940AF}" type="datetimeFigureOut">
              <a:rPr lang="en-GB" smtClean="0"/>
              <a:t>20/01/2023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17994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3055A-97D1-457C-8CA5-7F036BC940AF}"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407999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3055A-97D1-457C-8CA5-7F036BC940AF}" type="datetimeFigureOut">
              <a:rPr lang="en-GB" smtClean="0"/>
              <a:t>20/01/2023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101367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3055A-97D1-457C-8CA5-7F036BC940AF}" type="datetimeFigureOut">
              <a:rPr lang="en-GB" smtClean="0"/>
              <a:t>20/01/2023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92834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3055A-97D1-457C-8CA5-7F036BC940AF}" type="datetimeFigureOut">
              <a:rPr lang="en-GB" smtClean="0"/>
              <a:t>20/01/2023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26384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3055A-97D1-457C-8CA5-7F036BC940AF}"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59432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73055A-97D1-457C-8CA5-7F036BC940AF}" type="datetimeFigureOut">
              <a:rPr lang="en-GB" smtClean="0"/>
              <a:t>20/01/2023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F3B814-DF9A-49C8-91A8-321350AE1B48}" type="slidenum">
              <a:rPr lang="en-GB" smtClean="0"/>
              <a:t>‹#›</a:t>
            </a:fld>
            <a:endParaRPr lang="en-GB"/>
          </a:p>
        </p:txBody>
      </p:sp>
    </p:spTree>
    <p:extLst>
      <p:ext uri="{BB962C8B-B14F-4D97-AF65-F5344CB8AC3E}">
        <p14:creationId xmlns:p14="http://schemas.microsoft.com/office/powerpoint/2010/main" val="342949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473055A-97D1-457C-8CA5-7F036BC940AF}" type="datetimeFigureOut">
              <a:rPr lang="en-GB" smtClean="0"/>
              <a:t>20/01/2023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3F3B814-DF9A-49C8-91A8-321350AE1B48}" type="slidenum">
              <a:rPr lang="en-GB" smtClean="0"/>
              <a:t>‹#›</a:t>
            </a:fld>
            <a:endParaRPr lang="en-GB"/>
          </a:p>
        </p:txBody>
      </p:sp>
    </p:spTree>
    <p:extLst>
      <p:ext uri="{BB962C8B-B14F-4D97-AF65-F5344CB8AC3E}">
        <p14:creationId xmlns:p14="http://schemas.microsoft.com/office/powerpoint/2010/main" val="149831921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B2A6A8-D16B-2A9D-77B0-FED18FE5508D}"/>
              </a:ext>
            </a:extLst>
          </p:cNvPr>
          <p:cNvSpPr>
            <a:spLocks noGrp="1"/>
          </p:cNvSpPr>
          <p:nvPr>
            <p:ph type="ctrTitle"/>
          </p:nvPr>
        </p:nvSpPr>
        <p:spPr/>
        <p:txBody>
          <a:bodyPr>
            <a:normAutofit/>
          </a:bodyPr>
          <a:lstStyle/>
          <a:p>
            <a:r>
              <a:rPr lang="en-GB" sz="4000" dirty="0"/>
              <a:t>The Project Management Body of Knowledge</a:t>
            </a:r>
          </a:p>
        </p:txBody>
      </p:sp>
      <p:sp>
        <p:nvSpPr>
          <p:cNvPr id="7" name="Subtitle 6">
            <a:extLst>
              <a:ext uri="{FF2B5EF4-FFF2-40B4-BE49-F238E27FC236}">
                <a16:creationId xmlns:a16="http://schemas.microsoft.com/office/drawing/2014/main" id="{BB9E6CFC-C542-69E1-ECC9-0FB63ACBC04F}"/>
              </a:ext>
            </a:extLst>
          </p:cNvPr>
          <p:cNvSpPr>
            <a:spLocks noGrp="1"/>
          </p:cNvSpPr>
          <p:nvPr>
            <p:ph type="subTitle" idx="1"/>
          </p:nvPr>
        </p:nvSpPr>
        <p:spPr/>
        <p:txBody>
          <a:bodyPr>
            <a:normAutofit fontScale="70000" lnSpcReduction="20000"/>
          </a:bodyPr>
          <a:lstStyle/>
          <a:p>
            <a:r>
              <a:rPr lang="en-GB" dirty="0"/>
              <a:t>Presented By</a:t>
            </a:r>
          </a:p>
          <a:p>
            <a:r>
              <a:rPr lang="en-GB" dirty="0" err="1"/>
              <a:t>Bidhya</a:t>
            </a:r>
            <a:r>
              <a:rPr lang="en-GB" dirty="0"/>
              <a:t> </a:t>
            </a:r>
            <a:r>
              <a:rPr lang="en-GB" dirty="0" err="1"/>
              <a:t>Baram</a:t>
            </a:r>
            <a:endParaRPr lang="en-GB" dirty="0"/>
          </a:p>
        </p:txBody>
      </p:sp>
    </p:spTree>
    <p:extLst>
      <p:ext uri="{BB962C8B-B14F-4D97-AF65-F5344CB8AC3E}">
        <p14:creationId xmlns:p14="http://schemas.microsoft.com/office/powerpoint/2010/main" val="56356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A513-2981-B359-B8D5-81EDEBD82A2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Quality Management</a:t>
            </a:r>
          </a:p>
        </p:txBody>
      </p:sp>
      <p:sp>
        <p:nvSpPr>
          <p:cNvPr id="3" name="Content Placeholder 2">
            <a:extLst>
              <a:ext uri="{FF2B5EF4-FFF2-40B4-BE49-F238E27FC236}">
                <a16:creationId xmlns:a16="http://schemas.microsoft.com/office/drawing/2014/main" id="{64733FDA-A70B-9651-67CE-13FAF019D2DD}"/>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required to ensure that the project will satisfy the needs for which it was undertaken. </a:t>
            </a:r>
          </a:p>
          <a:p>
            <a:r>
              <a:rPr lang="en-GB" sz="2400" b="0" i="0" dirty="0">
                <a:solidFill>
                  <a:srgbClr val="000000"/>
                </a:solidFill>
                <a:effectLst/>
                <a:latin typeface="Times New Roman" panose="02020603050405020304" pitchFamily="18" charset="0"/>
                <a:cs typeface="Times New Roman" panose="02020603050405020304" pitchFamily="18" charset="0"/>
              </a:rPr>
              <a:t>It includes the activities that determine quality polices, objectives, quality systems and responsibilities to satisfy the needs of end user and customer expectations relating to project deliverable.</a:t>
            </a:r>
          </a:p>
          <a:p>
            <a:r>
              <a:rPr lang="en-GB" sz="2400" b="0" i="0" dirty="0">
                <a:solidFill>
                  <a:srgbClr val="000000"/>
                </a:solidFill>
                <a:effectLst/>
                <a:latin typeface="Times New Roman" panose="02020603050405020304" pitchFamily="18" charset="0"/>
                <a:cs typeface="Times New Roman" panose="02020603050405020304" pitchFamily="18" charset="0"/>
              </a:rPr>
              <a:t> Project quality management ensures that the project expectations, including project requirements are fully met and validated.</a:t>
            </a:r>
          </a:p>
          <a:p>
            <a:r>
              <a:rPr lang="en-GB" sz="2400" b="0" i="0" dirty="0">
                <a:solidFill>
                  <a:srgbClr val="000000"/>
                </a:solidFill>
                <a:effectLst/>
                <a:latin typeface="Times New Roman" panose="02020603050405020304" pitchFamily="18" charset="0"/>
                <a:cs typeface="Times New Roman" panose="02020603050405020304" pitchFamily="18" charset="0"/>
              </a:rPr>
              <a:t> It contains 3 processes including plan quality management, perform quality assurance and control quality.</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41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A26B-D478-AEF6-684E-06C5E4E565C9}"/>
              </a:ext>
            </a:extLst>
          </p:cNvPr>
          <p:cNvSpPr>
            <a:spLocks noGrp="1"/>
          </p:cNvSpPr>
          <p:nvPr>
            <p:ph type="title"/>
          </p:nvPr>
        </p:nvSpPr>
        <p:spPr/>
        <p:txBody>
          <a:bodyPr/>
          <a:lstStyle/>
          <a:p>
            <a:r>
              <a:rPr lang="en-GB" dirty="0"/>
              <a:t>Resource Management</a:t>
            </a:r>
          </a:p>
        </p:txBody>
      </p:sp>
      <p:sp>
        <p:nvSpPr>
          <p:cNvPr id="3" name="Content Placeholder 2">
            <a:extLst>
              <a:ext uri="{FF2B5EF4-FFF2-40B4-BE49-F238E27FC236}">
                <a16:creationId xmlns:a16="http://schemas.microsoft.com/office/drawing/2014/main" id="{715244A2-098E-3842-60DF-D300AC6A4712}"/>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required to make the most use of people involved with the project.</a:t>
            </a:r>
          </a:p>
          <a:p>
            <a:r>
              <a:rPr lang="en-GB" sz="2400" b="0" i="0" dirty="0">
                <a:solidFill>
                  <a:srgbClr val="000000"/>
                </a:solidFill>
                <a:effectLst/>
                <a:latin typeface="Times New Roman" panose="02020603050405020304" pitchFamily="18" charset="0"/>
                <a:cs typeface="Times New Roman" panose="02020603050405020304" pitchFamily="18" charset="0"/>
              </a:rPr>
              <a:t> It includes the process of identifying project roles, responsibilities, making job descriptions, reporting relationships, staff management plan, confirming HR availability and obtaining them, improving competence, job environment, tracking performance and proving feedback. </a:t>
            </a:r>
          </a:p>
          <a:p>
            <a:r>
              <a:rPr lang="en-GB" sz="2400" b="0" i="0" dirty="0">
                <a:solidFill>
                  <a:srgbClr val="000000"/>
                </a:solidFill>
                <a:effectLst/>
                <a:latin typeface="Times New Roman" panose="02020603050405020304" pitchFamily="18" charset="0"/>
                <a:cs typeface="Times New Roman" panose="02020603050405020304" pitchFamily="18" charset="0"/>
              </a:rPr>
              <a:t>These all are isolated into 4 processes of project human resource management including plan human resource management, acquire human resource, develop human resource and manage human resource</a:t>
            </a:r>
            <a:r>
              <a:rPr lang="en-GB" b="0" i="0" dirty="0">
                <a:solidFill>
                  <a:srgbClr val="000000"/>
                </a:solidFill>
                <a:effectLst/>
                <a:latin typeface="Tahoma" panose="020B0604030504040204" pitchFamily="34" charset="0"/>
              </a:rPr>
              <a:t>.</a:t>
            </a:r>
            <a:endParaRPr lang="en-GB" dirty="0"/>
          </a:p>
        </p:txBody>
      </p:sp>
    </p:spTree>
    <p:extLst>
      <p:ext uri="{BB962C8B-B14F-4D97-AF65-F5344CB8AC3E}">
        <p14:creationId xmlns:p14="http://schemas.microsoft.com/office/powerpoint/2010/main" val="56141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BEE6-800A-173E-DA46-2990CC2DF56A}"/>
              </a:ext>
            </a:extLst>
          </p:cNvPr>
          <p:cNvSpPr>
            <a:spLocks noGrp="1"/>
          </p:cNvSpPr>
          <p:nvPr>
            <p:ph type="title"/>
          </p:nvPr>
        </p:nvSpPr>
        <p:spPr/>
        <p:txBody>
          <a:bodyPr/>
          <a:lstStyle/>
          <a:p>
            <a:r>
              <a:rPr lang="en-GB" dirty="0"/>
              <a:t>Communication Management</a:t>
            </a:r>
          </a:p>
        </p:txBody>
      </p:sp>
      <p:sp>
        <p:nvSpPr>
          <p:cNvPr id="3" name="Content Placeholder 2">
            <a:extLst>
              <a:ext uri="{FF2B5EF4-FFF2-40B4-BE49-F238E27FC236}">
                <a16:creationId xmlns:a16="http://schemas.microsoft.com/office/drawing/2014/main" id="{B039366B-4181-909B-FD12-F83A302C10CA}"/>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required to ensure timely and appropriate generation, collection, storage, distribution and ultimate disposition of project information. </a:t>
            </a:r>
          </a:p>
          <a:p>
            <a:r>
              <a:rPr lang="en-GB" sz="2400" b="0" i="0" dirty="0">
                <a:solidFill>
                  <a:srgbClr val="000000"/>
                </a:solidFill>
                <a:effectLst/>
                <a:latin typeface="Times New Roman" panose="02020603050405020304" pitchFamily="18" charset="0"/>
                <a:cs typeface="Times New Roman" panose="02020603050405020304" pitchFamily="18" charset="0"/>
              </a:rPr>
              <a:t>Communication plays a major role in success of any project and it requires strong verbal skills. </a:t>
            </a:r>
          </a:p>
          <a:p>
            <a:r>
              <a:rPr lang="en-GB" sz="2400" b="0" i="0" dirty="0">
                <a:solidFill>
                  <a:srgbClr val="000000"/>
                </a:solidFill>
                <a:effectLst/>
                <a:latin typeface="Times New Roman" panose="02020603050405020304" pitchFamily="18" charset="0"/>
                <a:cs typeface="Times New Roman" panose="02020603050405020304" pitchFamily="18" charset="0"/>
              </a:rPr>
              <a:t>Project manager must be able to communicate effectively because it’s a greatest threat to the failure of many projects.</a:t>
            </a:r>
          </a:p>
          <a:p>
            <a:r>
              <a:rPr lang="en-GB" sz="2400" b="0" i="0" dirty="0">
                <a:solidFill>
                  <a:srgbClr val="000000"/>
                </a:solidFill>
                <a:effectLst/>
                <a:latin typeface="Times New Roman" panose="02020603050405020304" pitchFamily="18" charset="0"/>
                <a:cs typeface="Times New Roman" panose="02020603050405020304" pitchFamily="18" charset="0"/>
              </a:rPr>
              <a:t>Project communication management comprises of 3 processes including plan communication management, manage communication and control communication.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76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74AD-E347-6551-18B3-E9BD6457A4A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Risk Management</a:t>
            </a:r>
          </a:p>
        </p:txBody>
      </p:sp>
      <p:sp>
        <p:nvSpPr>
          <p:cNvPr id="3" name="Content Placeholder 2">
            <a:extLst>
              <a:ext uri="{FF2B5EF4-FFF2-40B4-BE49-F238E27FC236}">
                <a16:creationId xmlns:a16="http://schemas.microsoft.com/office/drawing/2014/main" id="{FE677FD6-3978-9893-3EBA-CA141164D87B}"/>
              </a:ext>
            </a:extLst>
          </p:cNvPr>
          <p:cNvSpPr>
            <a:spLocks noGrp="1"/>
          </p:cNvSpPr>
          <p:nvPr>
            <p:ph idx="1"/>
          </p:nvPr>
        </p:nvSpPr>
        <p:spPr/>
        <p:txBody>
          <a:bodyPr>
            <a:no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concerned with identifying, </a:t>
            </a:r>
            <a:r>
              <a:rPr lang="en-GB" sz="2400" b="0" i="0" dirty="0" err="1">
                <a:solidFill>
                  <a:srgbClr val="000000"/>
                </a:solidFill>
                <a:effectLst/>
                <a:latin typeface="Times New Roman" panose="02020603050405020304" pitchFamily="18" charset="0"/>
                <a:cs typeface="Times New Roman" panose="02020603050405020304" pitchFamily="18" charset="0"/>
              </a:rPr>
              <a:t>analyzing</a:t>
            </a:r>
            <a:r>
              <a:rPr lang="en-GB" sz="2400" b="0" i="0" dirty="0">
                <a:solidFill>
                  <a:srgbClr val="000000"/>
                </a:solidFill>
                <a:effectLst/>
                <a:latin typeface="Times New Roman" panose="02020603050405020304" pitchFamily="18" charset="0"/>
                <a:cs typeface="Times New Roman" panose="02020603050405020304" pitchFamily="18" charset="0"/>
              </a:rPr>
              <a:t> and responding to project risks throughout the life of project to meet project objectives. </a:t>
            </a:r>
          </a:p>
          <a:p>
            <a:r>
              <a:rPr lang="en-GB" sz="2400" b="0" i="0" dirty="0">
                <a:solidFill>
                  <a:srgbClr val="000000"/>
                </a:solidFill>
                <a:effectLst/>
                <a:latin typeface="Times New Roman" panose="02020603050405020304" pitchFamily="18" charset="0"/>
                <a:cs typeface="Times New Roman" panose="02020603050405020304" pitchFamily="18" charset="0"/>
              </a:rPr>
              <a:t>Risk management is all about minimizing the chances of failure. </a:t>
            </a:r>
          </a:p>
          <a:p>
            <a:r>
              <a:rPr lang="en-GB" sz="2400" b="0" i="0" dirty="0">
                <a:solidFill>
                  <a:srgbClr val="000000"/>
                </a:solidFill>
                <a:effectLst/>
                <a:latin typeface="Times New Roman" panose="02020603050405020304" pitchFamily="18" charset="0"/>
                <a:cs typeface="Times New Roman" panose="02020603050405020304" pitchFamily="18" charset="0"/>
              </a:rPr>
              <a:t>It is a continuous process of identifying and managing uncertain events that can be negative or positive.</a:t>
            </a:r>
          </a:p>
          <a:p>
            <a:r>
              <a:rPr lang="en-GB" sz="2400" b="0" i="0" dirty="0">
                <a:solidFill>
                  <a:srgbClr val="000000"/>
                </a:solidFill>
                <a:effectLst/>
                <a:latin typeface="Times New Roman" panose="02020603050405020304" pitchFamily="18" charset="0"/>
                <a:cs typeface="Times New Roman" panose="02020603050405020304" pitchFamily="18" charset="0"/>
              </a:rPr>
              <a:t> On the bases of nature and occurrence, risk can be known-unknown and unknown-unknown, and on the bases of sources of occurrence, risk can be internal and external to the project.</a:t>
            </a:r>
          </a:p>
          <a:p>
            <a:r>
              <a:rPr lang="en-GB" sz="2400" b="0" i="0" dirty="0">
                <a:solidFill>
                  <a:srgbClr val="000000"/>
                </a:solidFill>
                <a:effectLst/>
                <a:latin typeface="Times New Roman" panose="02020603050405020304" pitchFamily="18" charset="0"/>
                <a:cs typeface="Times New Roman" panose="02020603050405020304" pitchFamily="18" charset="0"/>
              </a:rPr>
              <a:t> There are 6 processes of project risk management including plan risk management, identify risk, perform qualitative risk analysis, perform quantitative risk analysis, plan risk responses and control risks.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50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23C6-0421-3518-EC77-25AFDF6DE3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Procure Management</a:t>
            </a:r>
          </a:p>
        </p:txBody>
      </p:sp>
      <p:sp>
        <p:nvSpPr>
          <p:cNvPr id="3" name="Content Placeholder 2">
            <a:extLst>
              <a:ext uri="{FF2B5EF4-FFF2-40B4-BE49-F238E27FC236}">
                <a16:creationId xmlns:a16="http://schemas.microsoft.com/office/drawing/2014/main" id="{C38B05AC-48B0-4885-C9C6-CA56C6212579}"/>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required for acquiring or purchasing the goods, services, material and equipment from outside the performing organization to perform the project work.</a:t>
            </a:r>
          </a:p>
          <a:p>
            <a:r>
              <a:rPr lang="en-GB" sz="2400" b="0" i="0" dirty="0">
                <a:solidFill>
                  <a:srgbClr val="000000"/>
                </a:solidFill>
                <a:effectLst/>
                <a:latin typeface="Times New Roman" panose="02020603050405020304" pitchFamily="18" charset="0"/>
                <a:cs typeface="Times New Roman" panose="02020603050405020304" pitchFamily="18" charset="0"/>
              </a:rPr>
              <a:t> It also includes contract management and change control system to manage changing in contracts.</a:t>
            </a:r>
          </a:p>
          <a:p>
            <a:r>
              <a:rPr lang="en-GB" sz="2400" b="0" i="0" dirty="0">
                <a:solidFill>
                  <a:srgbClr val="000000"/>
                </a:solidFill>
                <a:effectLst/>
                <a:latin typeface="Times New Roman" panose="02020603050405020304" pitchFamily="18" charset="0"/>
                <a:cs typeface="Times New Roman" panose="02020603050405020304" pitchFamily="18" charset="0"/>
              </a:rPr>
              <a:t> This knowledge area is carefully integrated with project schedule as failing which delay can occur on project.</a:t>
            </a:r>
          </a:p>
          <a:p>
            <a:r>
              <a:rPr lang="en-GB" sz="2400" b="0" i="0" dirty="0">
                <a:solidFill>
                  <a:srgbClr val="000000"/>
                </a:solidFill>
                <a:effectLst/>
                <a:latin typeface="Times New Roman" panose="02020603050405020304" pitchFamily="18" charset="0"/>
                <a:cs typeface="Times New Roman" panose="02020603050405020304" pitchFamily="18" charset="0"/>
              </a:rPr>
              <a:t>4 processes that covered under project procurement management are plan procurement management, conduct procurement, control procurement and close procurement.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528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29E2-1A85-AD3F-BDFA-F96FBA201AED}"/>
              </a:ext>
            </a:extLst>
          </p:cNvPr>
          <p:cNvSpPr>
            <a:spLocks noGrp="1"/>
          </p:cNvSpPr>
          <p:nvPr>
            <p:ph type="title"/>
          </p:nvPr>
        </p:nvSpPr>
        <p:spPr/>
        <p:txBody>
          <a:bodyPr/>
          <a:lstStyle/>
          <a:p>
            <a:r>
              <a:rPr lang="en-GB" dirty="0"/>
              <a:t>Stakeholders Management</a:t>
            </a:r>
          </a:p>
        </p:txBody>
      </p:sp>
      <p:sp>
        <p:nvSpPr>
          <p:cNvPr id="3" name="Content Placeholder 2">
            <a:extLst>
              <a:ext uri="{FF2B5EF4-FFF2-40B4-BE49-F238E27FC236}">
                <a16:creationId xmlns:a16="http://schemas.microsoft.com/office/drawing/2014/main" id="{9C714F58-BC49-B579-239A-F65B367BE3DD}"/>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involved in managing the expectations of those who have some interest in project and that could affect or be affected by project deliverable.</a:t>
            </a:r>
          </a:p>
          <a:p>
            <a:r>
              <a:rPr lang="en-GB" sz="2400" b="0" i="0" dirty="0">
                <a:solidFill>
                  <a:srgbClr val="000000"/>
                </a:solidFill>
                <a:effectLst/>
                <a:latin typeface="Times New Roman" panose="02020603050405020304" pitchFamily="18" charset="0"/>
                <a:cs typeface="Times New Roman" panose="02020603050405020304" pitchFamily="18" charset="0"/>
              </a:rPr>
              <a:t> Stakeholder management is a process and control that must be planned and guided by primary principles, as it is a critical component to the successful delivery of any project. </a:t>
            </a:r>
          </a:p>
          <a:p>
            <a:r>
              <a:rPr lang="en-GB" sz="2400" b="0" i="0" dirty="0">
                <a:solidFill>
                  <a:srgbClr val="000000"/>
                </a:solidFill>
                <a:effectLst/>
                <a:latin typeface="Times New Roman" panose="02020603050405020304" pitchFamily="18" charset="0"/>
                <a:cs typeface="Times New Roman" panose="02020603050405020304" pitchFamily="18" charset="0"/>
              </a:rPr>
              <a:t>It is included as a 10th knowledge area in 5th edition of PMBOK.</a:t>
            </a:r>
          </a:p>
          <a:p>
            <a:r>
              <a:rPr lang="en-GB" sz="2400" b="0" i="0" dirty="0">
                <a:solidFill>
                  <a:srgbClr val="000000"/>
                </a:solidFill>
                <a:effectLst/>
                <a:latin typeface="Times New Roman" panose="02020603050405020304" pitchFamily="18" charset="0"/>
                <a:cs typeface="Times New Roman" panose="02020603050405020304" pitchFamily="18" charset="0"/>
              </a:rPr>
              <a:t> There are 4 processes of project stakeholder management that includes identify stakeholders, plan stakeholder management, manage stakeholder engagement and control stakeholder engagement.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91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1054-F909-D0A3-352B-484709AB339E}"/>
              </a:ext>
            </a:extLst>
          </p:cNvPr>
          <p:cNvSpPr>
            <a:spLocks noGrp="1"/>
          </p:cNvSpPr>
          <p:nvPr>
            <p:ph type="title"/>
          </p:nvPr>
        </p:nvSpPr>
        <p:spPr/>
        <p:txBody>
          <a:bodyPr/>
          <a:lstStyle/>
          <a:p>
            <a:r>
              <a:rPr lang="en-GB" dirty="0"/>
              <a:t>Thank You for your patience.</a:t>
            </a:r>
          </a:p>
        </p:txBody>
      </p:sp>
      <p:pic>
        <p:nvPicPr>
          <p:cNvPr id="1026" name="Picture 2" descr="ANY QUESTIONS? - Am I the only one | Make a Meme">
            <a:extLst>
              <a:ext uri="{FF2B5EF4-FFF2-40B4-BE49-F238E27FC236}">
                <a16:creationId xmlns:a16="http://schemas.microsoft.com/office/drawing/2014/main" id="{66582586-69FA-5F7C-143C-F47C4A7F7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829" y="1940580"/>
            <a:ext cx="571500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jay Shahi: An Inspiration for many Nepalese Youths [A Satire]">
            <a:extLst>
              <a:ext uri="{FF2B5EF4-FFF2-40B4-BE49-F238E27FC236}">
                <a16:creationId xmlns:a16="http://schemas.microsoft.com/office/drawing/2014/main" id="{0617FF06-3CA7-72EE-3EEE-4EC9AA98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042" y="4999132"/>
            <a:ext cx="3551376" cy="182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4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A195-B0C9-BA32-C49B-B8212C36BBB4}"/>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937141EA-C24A-415A-DBDC-9B1187A75764}"/>
              </a:ext>
            </a:extLst>
          </p:cNvPr>
          <p:cNvSpPr>
            <a:spLocks noGrp="1"/>
          </p:cNvSpPr>
          <p:nvPr>
            <p:ph idx="1"/>
          </p:nvPr>
        </p:nvSpPr>
        <p:spPr/>
        <p:txBody>
          <a:bodyPr/>
          <a:lstStyle/>
          <a:p>
            <a:r>
              <a:rPr lang="en-GB" dirty="0"/>
              <a:t>Introduction</a:t>
            </a:r>
          </a:p>
          <a:p>
            <a:r>
              <a:rPr lang="en-GB" dirty="0"/>
              <a:t>Project management processes</a:t>
            </a:r>
          </a:p>
          <a:p>
            <a:r>
              <a:rPr lang="en-GB" dirty="0"/>
              <a:t>Project management knowledge area</a:t>
            </a:r>
          </a:p>
        </p:txBody>
      </p:sp>
    </p:spTree>
    <p:extLst>
      <p:ext uri="{BB962C8B-B14F-4D97-AF65-F5344CB8AC3E}">
        <p14:creationId xmlns:p14="http://schemas.microsoft.com/office/powerpoint/2010/main" val="416020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D799-63D3-704B-C258-EACD08560B8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7F8B4B5D-6D76-2AD4-7C59-F6239A463B6B}"/>
              </a:ext>
            </a:extLst>
          </p:cNvPr>
          <p:cNvSpPr>
            <a:spLocks noGrp="1"/>
          </p:cNvSpPr>
          <p:nvPr>
            <p:ph idx="1"/>
          </p:nvPr>
        </p:nvSpPr>
        <p:spPr/>
        <p:txBody>
          <a:bodyPr>
            <a:normAutofit/>
          </a:bodyPr>
          <a:lstStyle/>
          <a:p>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Project Management Body of Knowledge (PMBOK) is a set of guidelines and standards for project management.</a:t>
            </a:r>
          </a:p>
          <a:p>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 It was developed by the Project Management Institute (PMI) and is considered the gold standard in the field of project management. </a:t>
            </a:r>
          </a:p>
          <a:p>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PMBOK provides a common language and a standardized approach to project management.</a:t>
            </a:r>
          </a:p>
          <a:p>
            <a:r>
              <a:rPr lang="en-GB" dirty="0">
                <a:solidFill>
                  <a:schemeClr val="tx1">
                    <a:lumMod val="95000"/>
                    <a:lumOff val="5000"/>
                  </a:schemeClr>
                </a:solidFill>
                <a:latin typeface="Times New Roman" panose="02020603050405020304" pitchFamily="18" charset="0"/>
                <a:cs typeface="Times New Roman" panose="02020603050405020304" pitchFamily="18" charset="0"/>
              </a:rPr>
              <a:t>I</a:t>
            </a: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t is used as a reference by practitioners and organizations around the world. </a:t>
            </a:r>
          </a:p>
        </p:txBody>
      </p:sp>
    </p:spTree>
    <p:extLst>
      <p:ext uri="{BB962C8B-B14F-4D97-AF65-F5344CB8AC3E}">
        <p14:creationId xmlns:p14="http://schemas.microsoft.com/office/powerpoint/2010/main" val="304226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5165-247A-DB75-4BE5-0115FFE25166}"/>
              </a:ext>
            </a:extLst>
          </p:cNvPr>
          <p:cNvSpPr>
            <a:spLocks noGrp="1"/>
          </p:cNvSpPr>
          <p:nvPr>
            <p:ph type="title"/>
          </p:nvPr>
        </p:nvSpPr>
        <p:spPr/>
        <p:txBody>
          <a:bodyPr/>
          <a:lstStyle/>
          <a:p>
            <a:r>
              <a:rPr lang="en-GB" dirty="0"/>
              <a:t>Process</a:t>
            </a:r>
          </a:p>
        </p:txBody>
      </p:sp>
      <p:pic>
        <p:nvPicPr>
          <p:cNvPr id="1026" name="Picture 2" descr="The Five PMBOK Process Groups">
            <a:extLst>
              <a:ext uri="{FF2B5EF4-FFF2-40B4-BE49-F238E27FC236}">
                <a16:creationId xmlns:a16="http://schemas.microsoft.com/office/drawing/2014/main" id="{8C34C4CA-ED89-4F32-8F14-A88E4713A595}"/>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2623" b="262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B63723F4-955D-364B-342E-830F25530546}"/>
              </a:ext>
            </a:extLst>
          </p:cNvPr>
          <p:cNvSpPr>
            <a:spLocks noGrp="1"/>
          </p:cNvSpPr>
          <p:nvPr>
            <p:ph type="body" sz="half" idx="2"/>
          </p:nvPr>
        </p:nvSpPr>
        <p:spPr/>
        <p:txBody>
          <a:bodyPr>
            <a:normAutofit fontScale="85000" lnSpcReduction="10000"/>
          </a:bodyPr>
          <a:lstStyle/>
          <a:p>
            <a:pPr marL="285750" indent="-285750">
              <a:buFont typeface="Arial" panose="020B0604020202020204" pitchFamily="34" charset="0"/>
              <a:buChar char="•"/>
            </a:pPr>
            <a:r>
              <a:rPr lang="en-GB"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Initiating processes: These processes involve defining the project and obtaining authorization to begin work.</a:t>
            </a:r>
          </a:p>
          <a:p>
            <a:pPr marL="285750" indent="-285750">
              <a:buFont typeface="Arial" panose="020B0604020202020204" pitchFamily="34" charset="0"/>
              <a:buChar char="•"/>
            </a:pPr>
            <a:r>
              <a:rPr lang="en-GB"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Planning processes: These processes involve defining and refining the project objectives and creating a detailed plan for achieving them.</a:t>
            </a:r>
          </a:p>
          <a:p>
            <a:pPr marL="285750" indent="-285750">
              <a:buFont typeface="Arial" panose="020B0604020202020204" pitchFamily="34" charset="0"/>
              <a:buChar char="•"/>
            </a:pPr>
            <a:r>
              <a:rPr lang="en-GB"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Executing processes: These processes involve carrying out the project according to the plan.</a:t>
            </a:r>
          </a:p>
          <a:p>
            <a:pPr marL="285750" indent="-285750">
              <a:buFont typeface="Arial" panose="020B0604020202020204" pitchFamily="34" charset="0"/>
              <a:buChar char="•"/>
            </a:pPr>
            <a:r>
              <a:rPr lang="en-GB"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Monitoring and controlling processes: These processes involve tracking progress and making adjustments as needed to ensure that the project stays on track.</a:t>
            </a:r>
          </a:p>
          <a:p>
            <a:pPr marL="285750" indent="-285750">
              <a:buFont typeface="Arial" panose="020B0604020202020204" pitchFamily="34" charset="0"/>
              <a:buChar char="•"/>
            </a:pPr>
            <a:r>
              <a:rPr lang="en-GB" sz="1700" b="0" i="0" dirty="0">
                <a:solidFill>
                  <a:schemeClr val="tx1">
                    <a:lumMod val="95000"/>
                    <a:lumOff val="5000"/>
                  </a:schemeClr>
                </a:solidFill>
                <a:effectLst/>
                <a:latin typeface="Times New Roman" panose="02020603050405020304" pitchFamily="18" charset="0"/>
                <a:cs typeface="Times New Roman" panose="02020603050405020304" pitchFamily="18" charset="0"/>
              </a:rPr>
              <a:t>Closing processes: These processes involve completing all activities across all process groups to formally close the project.</a:t>
            </a:r>
          </a:p>
          <a:p>
            <a:endParaRPr lang="en-GB" dirty="0"/>
          </a:p>
        </p:txBody>
      </p:sp>
    </p:spTree>
    <p:extLst>
      <p:ext uri="{BB962C8B-B14F-4D97-AF65-F5344CB8AC3E}">
        <p14:creationId xmlns:p14="http://schemas.microsoft.com/office/powerpoint/2010/main" val="73558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AA34F5-23C3-BDF5-338D-2A4143C5F597}"/>
              </a:ext>
            </a:extLst>
          </p:cNvPr>
          <p:cNvSpPr>
            <a:spLocks noGrp="1"/>
          </p:cNvSpPr>
          <p:nvPr>
            <p:ph type="title"/>
          </p:nvPr>
        </p:nvSpPr>
        <p:spPr>
          <a:xfrm>
            <a:off x="336176" y="457200"/>
            <a:ext cx="3106271" cy="1600200"/>
          </a:xfrm>
        </p:spPr>
        <p:txBody>
          <a:bodyPr/>
          <a:lstStyle/>
          <a:p>
            <a:r>
              <a:rPr lang="en-GB" dirty="0"/>
              <a:t>Knowledge Area</a:t>
            </a:r>
          </a:p>
        </p:txBody>
      </p:sp>
      <p:pic>
        <p:nvPicPr>
          <p:cNvPr id="1028" name="Picture 4" descr="5 Key Project Management Knowledge Areas To Know">
            <a:extLst>
              <a:ext uri="{FF2B5EF4-FFF2-40B4-BE49-F238E27FC236}">
                <a16:creationId xmlns:a16="http://schemas.microsoft.com/office/drawing/2014/main" id="{89EF43F0-A447-03A3-DC51-1568B944A66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997" r="11997"/>
          <a:stretch>
            <a:fillRect/>
          </a:stretch>
        </p:blipFill>
        <p:spPr bwMode="auto">
          <a:xfrm>
            <a:off x="3724835" y="790069"/>
            <a:ext cx="7947212" cy="527786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8C278FAF-F7B2-12A2-DF86-9865BE0B9F6E}"/>
              </a:ext>
            </a:extLst>
          </p:cNvPr>
          <p:cNvSpPr>
            <a:spLocks noGrp="1"/>
          </p:cNvSpPr>
          <p:nvPr>
            <p:ph type="body" sz="half" idx="2"/>
          </p:nvPr>
        </p:nvSpPr>
        <p:spPr>
          <a:xfrm>
            <a:off x="336176" y="2057400"/>
            <a:ext cx="2931459" cy="3811588"/>
          </a:xfrm>
        </p:spPr>
        <p:txBody>
          <a:bodyPr/>
          <a:lstStyle/>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Integration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Scope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Schedule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Cost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Quality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Resource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Communications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Risk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Procurement Management</a:t>
            </a:r>
          </a:p>
          <a:p>
            <a:pPr algn="l">
              <a:buFont typeface="+mj-lt"/>
              <a:buAutoNum type="arabicPeriod"/>
            </a:pPr>
            <a:r>
              <a:rPr lang="en-GB" b="0" i="0" dirty="0">
                <a:solidFill>
                  <a:schemeClr val="tx1">
                    <a:lumMod val="95000"/>
                    <a:lumOff val="5000"/>
                  </a:schemeClr>
                </a:solidFill>
                <a:effectLst/>
                <a:latin typeface="Times New Roman" panose="02020603050405020304" pitchFamily="18" charset="0"/>
                <a:cs typeface="Times New Roman" panose="02020603050405020304" pitchFamily="18" charset="0"/>
              </a:rPr>
              <a:t>Stakeholder Management.</a:t>
            </a:r>
          </a:p>
          <a:p>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27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4BA976-716F-1D65-CF52-DFDF4280C53F}"/>
              </a:ext>
            </a:extLst>
          </p:cNvPr>
          <p:cNvSpPr>
            <a:spLocks noGrp="1"/>
          </p:cNvSpPr>
          <p:nvPr>
            <p:ph type="title"/>
          </p:nvPr>
        </p:nvSpPr>
        <p:spPr/>
        <p:txBody>
          <a:bodyPr/>
          <a:lstStyle/>
          <a:p>
            <a:r>
              <a:rPr lang="en-GB" dirty="0"/>
              <a:t>Integration Management</a:t>
            </a:r>
          </a:p>
        </p:txBody>
      </p:sp>
      <p:sp>
        <p:nvSpPr>
          <p:cNvPr id="6" name="Content Placeholder 5">
            <a:extLst>
              <a:ext uri="{FF2B5EF4-FFF2-40B4-BE49-F238E27FC236}">
                <a16:creationId xmlns:a16="http://schemas.microsoft.com/office/drawing/2014/main" id="{7D41C155-9FD3-2233-E5F3-0A2400536E95}"/>
              </a:ext>
            </a:extLst>
          </p:cNvPr>
          <p:cNvSpPr>
            <a:spLocks noGrp="1"/>
          </p:cNvSpPr>
          <p:nvPr>
            <p:ph idx="1"/>
          </p:nvPr>
        </p:nvSpPr>
        <p:spPr/>
        <p:txBody>
          <a:bodyPr>
            <a:no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required to ensure that the various elements of the project are properly coordinated. </a:t>
            </a:r>
          </a:p>
          <a:p>
            <a:r>
              <a:rPr lang="en-GB" sz="2400" b="0" i="0" dirty="0">
                <a:solidFill>
                  <a:srgbClr val="000000"/>
                </a:solidFill>
                <a:effectLst/>
                <a:latin typeface="Times New Roman" panose="02020603050405020304" pitchFamily="18" charset="0"/>
                <a:cs typeface="Times New Roman" panose="02020603050405020304" pitchFamily="18" charset="0"/>
              </a:rPr>
              <a:t>It includes the process and activities to identify, define, combine, unify and coordinate the various processes of project management activities within the project management process group. </a:t>
            </a:r>
          </a:p>
          <a:p>
            <a:r>
              <a:rPr lang="en-GB" sz="2400" b="0" i="0" dirty="0">
                <a:solidFill>
                  <a:srgbClr val="000000"/>
                </a:solidFill>
                <a:effectLst/>
                <a:latin typeface="Times New Roman" panose="02020603050405020304" pitchFamily="18" charset="0"/>
                <a:cs typeface="Times New Roman" panose="02020603050405020304" pitchFamily="18" charset="0"/>
              </a:rPr>
              <a:t>There are 6 processes of project integration management including Develop project charter, Develop Project management plan, Direct and manage project work, Monitor and control project work, perform integrated change control and close project or phase.</a:t>
            </a: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32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7B0B-877C-D199-D7CE-2DCCF9AC0C8A}"/>
              </a:ext>
            </a:extLst>
          </p:cNvPr>
          <p:cNvSpPr>
            <a:spLocks noGrp="1"/>
          </p:cNvSpPr>
          <p:nvPr>
            <p:ph type="title"/>
          </p:nvPr>
        </p:nvSpPr>
        <p:spPr/>
        <p:txBody>
          <a:bodyPr/>
          <a:lstStyle/>
          <a:p>
            <a:r>
              <a:rPr lang="en-GB" dirty="0"/>
              <a:t>Scope Management</a:t>
            </a:r>
          </a:p>
        </p:txBody>
      </p:sp>
      <p:sp>
        <p:nvSpPr>
          <p:cNvPr id="3" name="Content Placeholder 2">
            <a:extLst>
              <a:ext uri="{FF2B5EF4-FFF2-40B4-BE49-F238E27FC236}">
                <a16:creationId xmlns:a16="http://schemas.microsoft.com/office/drawing/2014/main" id="{3CECF02D-3999-57BE-FC57-716DE5A66EA5}"/>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involved in defining and controlling what is or is not included in the project. </a:t>
            </a:r>
          </a:p>
          <a:p>
            <a:r>
              <a:rPr lang="en-GB" sz="2400" b="0" i="0" dirty="0">
                <a:solidFill>
                  <a:srgbClr val="000000"/>
                </a:solidFill>
                <a:effectLst/>
                <a:latin typeface="Times New Roman" panose="02020603050405020304" pitchFamily="18" charset="0"/>
                <a:cs typeface="Times New Roman" panose="02020603050405020304" pitchFamily="18" charset="0"/>
              </a:rPr>
              <a:t>To ensure that the project includes all the required work and only the required work (No More-No Less) in order to complete project successfully. </a:t>
            </a:r>
          </a:p>
          <a:p>
            <a:r>
              <a:rPr lang="en-GB" sz="2400" b="0" i="0" dirty="0">
                <a:solidFill>
                  <a:srgbClr val="000000"/>
                </a:solidFill>
                <a:effectLst/>
                <a:latin typeface="Times New Roman" panose="02020603050405020304" pitchFamily="18" charset="0"/>
                <a:cs typeface="Times New Roman" panose="02020603050405020304" pitchFamily="18" charset="0"/>
              </a:rPr>
              <a:t>Project scope management contains 6 processes including Plan scope management, collect requirements, define scope, create work breakdown structure, validate scope and control scope.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57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CE73-F243-2138-195E-14935BED3351}"/>
              </a:ext>
            </a:extLst>
          </p:cNvPr>
          <p:cNvSpPr>
            <a:spLocks noGrp="1"/>
          </p:cNvSpPr>
          <p:nvPr>
            <p:ph type="title"/>
          </p:nvPr>
        </p:nvSpPr>
        <p:spPr/>
        <p:txBody>
          <a:bodyPr/>
          <a:lstStyle/>
          <a:p>
            <a:r>
              <a:rPr lang="en-GB" dirty="0"/>
              <a:t>Schedule Management</a:t>
            </a:r>
          </a:p>
        </p:txBody>
      </p:sp>
      <p:sp>
        <p:nvSpPr>
          <p:cNvPr id="3" name="Content Placeholder 2">
            <a:extLst>
              <a:ext uri="{FF2B5EF4-FFF2-40B4-BE49-F238E27FC236}">
                <a16:creationId xmlns:a16="http://schemas.microsoft.com/office/drawing/2014/main" id="{C1CF0DEE-530E-E5C5-DC4C-B5E20DF11799}"/>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required to ensure timely completion of project. </a:t>
            </a:r>
          </a:p>
          <a:p>
            <a:r>
              <a:rPr lang="en-GB" sz="2400" b="0" i="0" dirty="0">
                <a:solidFill>
                  <a:srgbClr val="000000"/>
                </a:solidFill>
                <a:effectLst/>
                <a:latin typeface="Times New Roman" panose="02020603050405020304" pitchFamily="18" charset="0"/>
                <a:cs typeface="Times New Roman" panose="02020603050405020304" pitchFamily="18" charset="0"/>
              </a:rPr>
              <a:t>It is considered to be a core knowledge area, and is closely bind with cost and scope of project. </a:t>
            </a:r>
          </a:p>
          <a:p>
            <a:r>
              <a:rPr lang="en-GB" sz="2400" b="0" i="0" dirty="0">
                <a:solidFill>
                  <a:srgbClr val="000000"/>
                </a:solidFill>
                <a:effectLst/>
                <a:latin typeface="Times New Roman" panose="02020603050405020304" pitchFamily="18" charset="0"/>
                <a:cs typeface="Times New Roman" panose="02020603050405020304" pitchFamily="18" charset="0"/>
              </a:rPr>
              <a:t>The main purpose of this knowledge area, as it name suggests, is to build processes and outputs into the project that assist the manager and team to complete the project in a timely manner.</a:t>
            </a:r>
          </a:p>
          <a:p>
            <a:r>
              <a:rPr lang="en-GB" sz="2400" b="0" i="0" dirty="0">
                <a:solidFill>
                  <a:srgbClr val="000000"/>
                </a:solidFill>
                <a:effectLst/>
                <a:latin typeface="Times New Roman" panose="02020603050405020304" pitchFamily="18" charset="0"/>
                <a:cs typeface="Times New Roman" panose="02020603050405020304" pitchFamily="18" charset="0"/>
              </a:rPr>
              <a:t>There are 7 processes of Project time management including plan schedule management, define activities, sequence activities, estimate activity resources, estimate activity duration, develop schedule and control schedule.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00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506E-7432-1015-137E-E4A5744B55F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Cost Management</a:t>
            </a:r>
          </a:p>
        </p:txBody>
      </p:sp>
      <p:sp>
        <p:nvSpPr>
          <p:cNvPr id="3" name="Content Placeholder 2">
            <a:extLst>
              <a:ext uri="{FF2B5EF4-FFF2-40B4-BE49-F238E27FC236}">
                <a16:creationId xmlns:a16="http://schemas.microsoft.com/office/drawing/2014/main" id="{3E1C30D6-34A5-46BE-BF0D-CDFE0353025F}"/>
              </a:ext>
            </a:extLst>
          </p:cNvPr>
          <p:cNvSpPr>
            <a:spLocks noGrp="1"/>
          </p:cNvSpPr>
          <p:nvPr>
            <p:ph idx="1"/>
          </p:nvPr>
        </p:nvSpPr>
        <p:spPr/>
        <p:txBody>
          <a:bodyPr>
            <a:normAutofit/>
          </a:bodyPr>
          <a:lstStyle/>
          <a:p>
            <a:r>
              <a:rPr lang="en-GB" sz="2400" b="0" i="0" dirty="0">
                <a:solidFill>
                  <a:srgbClr val="000000"/>
                </a:solidFill>
                <a:effectLst/>
                <a:latin typeface="Times New Roman" panose="02020603050405020304" pitchFamily="18" charset="0"/>
                <a:cs typeface="Times New Roman" panose="02020603050405020304" pitchFamily="18" charset="0"/>
              </a:rPr>
              <a:t>It describes the processes required to ensure that the project is completed within the approved budget. </a:t>
            </a:r>
          </a:p>
          <a:p>
            <a:r>
              <a:rPr lang="en-GB" sz="2400" b="0" i="0" dirty="0">
                <a:solidFill>
                  <a:srgbClr val="000000"/>
                </a:solidFill>
                <a:effectLst/>
                <a:latin typeface="Times New Roman" panose="02020603050405020304" pitchFamily="18" charset="0"/>
                <a:cs typeface="Times New Roman" panose="02020603050405020304" pitchFamily="18" charset="0"/>
              </a:rPr>
              <a:t>Project managers must understand basic principles of cost management to be effective in managing project cost. </a:t>
            </a:r>
          </a:p>
          <a:p>
            <a:r>
              <a:rPr lang="en-GB" sz="2400" b="0" i="0" dirty="0">
                <a:solidFill>
                  <a:srgbClr val="000000"/>
                </a:solidFill>
                <a:effectLst/>
                <a:latin typeface="Times New Roman" panose="02020603050405020304" pitchFamily="18" charset="0"/>
                <a:cs typeface="Times New Roman" panose="02020603050405020304" pitchFamily="18" charset="0"/>
              </a:rPr>
              <a:t>There are 4 processes in this knowledge area including plan cost management, estimate cost, determine budget and control cost.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69362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655</TotalTime>
  <Words>1120</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Tahoma</vt:lpstr>
      <vt:lpstr>Times New Roman</vt:lpstr>
      <vt:lpstr>Depth</vt:lpstr>
      <vt:lpstr>The Project Management Body of Knowledge</vt:lpstr>
      <vt:lpstr>Contents</vt:lpstr>
      <vt:lpstr>Introduction</vt:lpstr>
      <vt:lpstr>Process</vt:lpstr>
      <vt:lpstr>Knowledge Area</vt:lpstr>
      <vt:lpstr>Integration Management</vt:lpstr>
      <vt:lpstr>Scope Management</vt:lpstr>
      <vt:lpstr>Schedule Management</vt:lpstr>
      <vt:lpstr>Cost Management</vt:lpstr>
      <vt:lpstr>Quality Management</vt:lpstr>
      <vt:lpstr>Resource Management</vt:lpstr>
      <vt:lpstr>Communication Management</vt:lpstr>
      <vt:lpstr>Risk Management</vt:lpstr>
      <vt:lpstr>Procure Management</vt:lpstr>
      <vt:lpstr>Stakeholders Management</vt:lpstr>
      <vt:lpstr>Thank You for your patience.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Project management body of the knowledge</dc:title>
  <dc:creator>curious</dc:creator>
  <cp:lastModifiedBy>curious</cp:lastModifiedBy>
  <cp:revision>7</cp:revision>
  <dcterms:created xsi:type="dcterms:W3CDTF">2023-01-01T08:42:16Z</dcterms:created>
  <dcterms:modified xsi:type="dcterms:W3CDTF">2023-01-20T03:35:27Z</dcterms:modified>
</cp:coreProperties>
</file>