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Roboto"/>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Robo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8defb7f6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8defb7f6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b8defb7f6c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b8defb7f6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b8defb7f6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b8defb7f6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b8defb7f6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b8defb7f6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b8defb7f6c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b8defb7f6c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8defb7f6c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8defb7f6c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8defb7f6c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8defb7f6c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8defb7f6c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8defb7f6c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Competitive Intelligence</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-Pritika Pandey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4325" lvl="0" marL="457200" rtl="0" algn="just">
              <a:spcBef>
                <a:spcPts val="0"/>
              </a:spcBef>
              <a:spcAft>
                <a:spcPts val="0"/>
              </a:spcAft>
              <a:buClr>
                <a:srgbClr val="212326"/>
              </a:buClr>
              <a:buSzPts val="1350"/>
              <a:buFont typeface="Arial"/>
              <a:buChar char="●"/>
            </a:pPr>
            <a:r>
              <a:rPr lang="en-GB" sz="1350">
                <a:solidFill>
                  <a:srgbClr val="212326"/>
                </a:solidFill>
                <a:highlight>
                  <a:srgbClr val="FFFFFF"/>
                </a:highlight>
                <a:latin typeface="Arial"/>
                <a:ea typeface="Arial"/>
                <a:cs typeface="Arial"/>
                <a:sym typeface="Arial"/>
              </a:rPr>
              <a:t>the process in which a company gathers and analyzes information about its industry, business environment, competitors, and products with the goal of directing their future strategy.</a:t>
            </a:r>
            <a:endParaRPr sz="1350">
              <a:solidFill>
                <a:srgbClr val="212326"/>
              </a:solidFill>
              <a:highlight>
                <a:srgbClr val="FFFFFF"/>
              </a:highlight>
              <a:latin typeface="Arial"/>
              <a:ea typeface="Arial"/>
              <a:cs typeface="Arial"/>
              <a:sym typeface="Arial"/>
            </a:endParaRPr>
          </a:p>
          <a:p>
            <a:pPr indent="-314325" lvl="0" marL="457200" rtl="0" algn="just">
              <a:spcBef>
                <a:spcPts val="0"/>
              </a:spcBef>
              <a:spcAft>
                <a:spcPts val="0"/>
              </a:spcAft>
              <a:buClr>
                <a:srgbClr val="212326"/>
              </a:buClr>
              <a:buSzPts val="1350"/>
              <a:buFont typeface="Arial"/>
              <a:buChar char="●"/>
            </a:pPr>
            <a:r>
              <a:rPr lang="en-GB" sz="1350">
                <a:solidFill>
                  <a:srgbClr val="111111"/>
                </a:solidFill>
                <a:highlight>
                  <a:srgbClr val="FFFFFF"/>
                </a:highlight>
                <a:latin typeface="Arial"/>
                <a:ea typeface="Arial"/>
                <a:cs typeface="Arial"/>
                <a:sym typeface="Arial"/>
              </a:rPr>
              <a:t>it helps businesses understand their competitive environment and the opportunities and challenges it presents</a:t>
            </a:r>
            <a:endParaRPr sz="1350">
              <a:solidFill>
                <a:srgbClr val="111111"/>
              </a:solidFill>
              <a:highlight>
                <a:srgbClr val="FFFFFF"/>
              </a:highlight>
              <a:latin typeface="Arial"/>
              <a:ea typeface="Arial"/>
              <a:cs typeface="Arial"/>
              <a:sym typeface="Arial"/>
            </a:endParaRPr>
          </a:p>
          <a:p>
            <a:pPr indent="-314325" lvl="0" marL="457200" rtl="0" algn="just">
              <a:spcBef>
                <a:spcPts val="0"/>
              </a:spcBef>
              <a:spcAft>
                <a:spcPts val="0"/>
              </a:spcAft>
              <a:buClr>
                <a:srgbClr val="111111"/>
              </a:buClr>
              <a:buSzPts val="1350"/>
              <a:buFont typeface="Arial"/>
              <a:buChar char="●"/>
            </a:pPr>
            <a:r>
              <a:rPr lang="en-GB" sz="1350">
                <a:solidFill>
                  <a:srgbClr val="111111"/>
                </a:solidFill>
                <a:highlight>
                  <a:srgbClr val="FFFFFF"/>
                </a:highlight>
                <a:latin typeface="Arial"/>
                <a:ea typeface="Arial"/>
                <a:cs typeface="Arial"/>
                <a:sym typeface="Arial"/>
              </a:rPr>
              <a:t>focus on the external business environment</a:t>
            </a:r>
            <a:endParaRPr sz="1350">
              <a:solidFill>
                <a:srgbClr val="111111"/>
              </a:solidFill>
              <a:highlight>
                <a:srgbClr val="FFFFFF"/>
              </a:highlight>
              <a:latin typeface="Arial"/>
              <a:ea typeface="Arial"/>
              <a:cs typeface="Arial"/>
              <a:sym typeface="Arial"/>
            </a:endParaRPr>
          </a:p>
          <a:p>
            <a:pPr indent="0" lvl="0" marL="0" rtl="0" algn="just">
              <a:spcBef>
                <a:spcPts val="1200"/>
              </a:spcBef>
              <a:spcAft>
                <a:spcPts val="1200"/>
              </a:spcAft>
              <a:buNone/>
            </a:pPr>
            <a:r>
              <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How to gather </a:t>
            </a:r>
            <a:r>
              <a:rPr lang="en-GB"/>
              <a:t>Competitive Intelligence</a:t>
            </a:r>
            <a:r>
              <a:rPr lang="en-GB"/>
              <a:t> </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111111"/>
              </a:buClr>
              <a:buSzPts val="1350"/>
              <a:buFont typeface="Arial"/>
              <a:buChar char="●"/>
            </a:pPr>
            <a:r>
              <a:rPr lang="en-GB" sz="1500">
                <a:solidFill>
                  <a:srgbClr val="212121"/>
                </a:solidFill>
                <a:latin typeface="Roboto"/>
                <a:ea typeface="Roboto"/>
                <a:cs typeface="Roboto"/>
                <a:sym typeface="Roboto"/>
              </a:rPr>
              <a:t>Identify the main competitors</a:t>
            </a:r>
            <a:endParaRPr sz="1500">
              <a:solidFill>
                <a:srgbClr val="212121"/>
              </a:solidFill>
              <a:latin typeface="Roboto"/>
              <a:ea typeface="Roboto"/>
              <a:cs typeface="Roboto"/>
              <a:sym typeface="Roboto"/>
            </a:endParaRPr>
          </a:p>
          <a:p>
            <a:pPr indent="-314325" lvl="0" marL="457200" rtl="0" algn="l">
              <a:spcBef>
                <a:spcPts val="0"/>
              </a:spcBef>
              <a:spcAft>
                <a:spcPts val="0"/>
              </a:spcAft>
              <a:buClr>
                <a:srgbClr val="111111"/>
              </a:buClr>
              <a:buSzPts val="1350"/>
              <a:buFont typeface="Arial"/>
              <a:buChar char="●"/>
            </a:pPr>
            <a:r>
              <a:rPr lang="en-GB" sz="1500">
                <a:solidFill>
                  <a:srgbClr val="212121"/>
                </a:solidFill>
                <a:latin typeface="Roboto"/>
                <a:ea typeface="Roboto"/>
                <a:cs typeface="Roboto"/>
                <a:sym typeface="Roboto"/>
              </a:rPr>
              <a:t>Gather data using various sources (online and offline)</a:t>
            </a:r>
            <a:endParaRPr sz="1500">
              <a:solidFill>
                <a:srgbClr val="212121"/>
              </a:solidFill>
              <a:latin typeface="Roboto"/>
              <a:ea typeface="Roboto"/>
              <a:cs typeface="Roboto"/>
              <a:sym typeface="Roboto"/>
            </a:endParaRPr>
          </a:p>
          <a:p>
            <a:pPr indent="-314325" lvl="0" marL="457200" rtl="0" algn="l">
              <a:spcBef>
                <a:spcPts val="0"/>
              </a:spcBef>
              <a:spcAft>
                <a:spcPts val="0"/>
              </a:spcAft>
              <a:buClr>
                <a:srgbClr val="111111"/>
              </a:buClr>
              <a:buSzPts val="1350"/>
              <a:buFont typeface="Arial"/>
              <a:buChar char="●"/>
            </a:pPr>
            <a:r>
              <a:rPr lang="en-GB" sz="1500">
                <a:solidFill>
                  <a:srgbClr val="212121"/>
                </a:solidFill>
                <a:latin typeface="Roboto"/>
                <a:ea typeface="Roboto"/>
                <a:cs typeface="Roboto"/>
                <a:sym typeface="Roboto"/>
              </a:rPr>
              <a:t>Analyze the obtained data</a:t>
            </a:r>
            <a:endParaRPr sz="1500">
              <a:solidFill>
                <a:srgbClr val="212121"/>
              </a:solidFill>
              <a:latin typeface="Roboto"/>
              <a:ea typeface="Roboto"/>
              <a:cs typeface="Roboto"/>
              <a:sym typeface="Roboto"/>
            </a:endParaRPr>
          </a:p>
          <a:p>
            <a:pPr indent="-314325" lvl="0" marL="457200" rtl="0" algn="l">
              <a:spcBef>
                <a:spcPts val="0"/>
              </a:spcBef>
              <a:spcAft>
                <a:spcPts val="0"/>
              </a:spcAft>
              <a:buClr>
                <a:srgbClr val="111111"/>
              </a:buClr>
              <a:buSzPts val="1350"/>
              <a:buFont typeface="Arial"/>
              <a:buChar char="●"/>
            </a:pPr>
            <a:r>
              <a:rPr lang="en-GB" sz="1500">
                <a:solidFill>
                  <a:srgbClr val="212121"/>
                </a:solidFill>
                <a:latin typeface="Roboto"/>
                <a:ea typeface="Roboto"/>
                <a:cs typeface="Roboto"/>
                <a:sym typeface="Roboto"/>
              </a:rPr>
              <a:t>Give insights to the stakeholders.</a:t>
            </a:r>
            <a:endParaRPr sz="1350">
              <a:solidFill>
                <a:srgbClr val="11111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3380"/>
              <a:t>How can Competitive Intelligence be used with a new product?</a:t>
            </a:r>
            <a:endParaRPr sz="3380"/>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sz="1500">
                <a:solidFill>
                  <a:srgbClr val="212121"/>
                </a:solidFill>
                <a:latin typeface="Roboto"/>
                <a:ea typeface="Roboto"/>
                <a:cs typeface="Roboto"/>
                <a:sym typeface="Roboto"/>
              </a:rPr>
              <a:t>Gather data on the competitor if they have similar products or resemblances.</a:t>
            </a:r>
            <a:endParaRPr sz="1500">
              <a:solidFill>
                <a:srgbClr val="212121"/>
              </a:solidFill>
              <a:latin typeface="Roboto"/>
              <a:ea typeface="Roboto"/>
              <a:cs typeface="Roboto"/>
              <a:sym typeface="Roboto"/>
            </a:endParaRPr>
          </a:p>
          <a:p>
            <a:pPr indent="-342900" lvl="0" marL="457200" rtl="0" algn="just">
              <a:spcBef>
                <a:spcPts val="0"/>
              </a:spcBef>
              <a:spcAft>
                <a:spcPts val="0"/>
              </a:spcAft>
              <a:buSzPts val="1800"/>
              <a:buChar char="●"/>
            </a:pPr>
            <a:r>
              <a:rPr lang="en-GB" sz="1500">
                <a:solidFill>
                  <a:srgbClr val="212121"/>
                </a:solidFill>
                <a:latin typeface="Roboto"/>
                <a:ea typeface="Roboto"/>
                <a:cs typeface="Roboto"/>
                <a:sym typeface="Roboto"/>
              </a:rPr>
              <a:t>Note down the points or flaws in their products.</a:t>
            </a:r>
            <a:endParaRPr sz="1500">
              <a:solidFill>
                <a:srgbClr val="212121"/>
              </a:solidFill>
              <a:latin typeface="Roboto"/>
              <a:ea typeface="Roboto"/>
              <a:cs typeface="Roboto"/>
              <a:sym typeface="Roboto"/>
            </a:endParaRPr>
          </a:p>
          <a:p>
            <a:pPr indent="-342900" lvl="0" marL="457200" rtl="0" algn="just">
              <a:spcBef>
                <a:spcPts val="0"/>
              </a:spcBef>
              <a:spcAft>
                <a:spcPts val="0"/>
              </a:spcAft>
              <a:buSzPts val="1800"/>
              <a:buChar char="●"/>
            </a:pPr>
            <a:r>
              <a:rPr lang="en-GB" sz="1500">
                <a:solidFill>
                  <a:srgbClr val="212121"/>
                </a:solidFill>
                <a:latin typeface="Roboto"/>
                <a:ea typeface="Roboto"/>
                <a:cs typeface="Roboto"/>
                <a:sym typeface="Roboto"/>
              </a:rPr>
              <a:t>Prepare a strategy for creating a unique product that differs from the rivals.</a:t>
            </a:r>
            <a:endParaRPr sz="1500">
              <a:solidFill>
                <a:srgbClr val="212121"/>
              </a:solidFill>
              <a:latin typeface="Roboto"/>
              <a:ea typeface="Roboto"/>
              <a:cs typeface="Roboto"/>
              <a:sym typeface="Roboto"/>
            </a:endParaRPr>
          </a:p>
          <a:p>
            <a:pPr indent="-342900" lvl="0" marL="457200" rtl="0" algn="just">
              <a:spcBef>
                <a:spcPts val="0"/>
              </a:spcBef>
              <a:spcAft>
                <a:spcPts val="0"/>
              </a:spcAft>
              <a:buSzPts val="1800"/>
              <a:buChar char="●"/>
            </a:pPr>
            <a:r>
              <a:rPr lang="en-GB" sz="1500">
                <a:solidFill>
                  <a:srgbClr val="212121"/>
                </a:solidFill>
                <a:latin typeface="Roboto"/>
                <a:ea typeface="Roboto"/>
                <a:cs typeface="Roboto"/>
                <a:sym typeface="Roboto"/>
              </a:rPr>
              <a:t>Finally, enact the plan and prepare a new product.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3306000" y="905279"/>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7"/>
          <p:cNvGrpSpPr/>
          <p:nvPr/>
        </p:nvGrpSpPr>
        <p:grpSpPr>
          <a:xfrm>
            <a:off x="5222525" y="592755"/>
            <a:ext cx="1795295" cy="680379"/>
            <a:chOff x="5214050" y="851693"/>
            <a:chExt cx="1795295" cy="680379"/>
          </a:xfrm>
        </p:grpSpPr>
        <p:cxnSp>
          <p:nvCxnSpPr>
            <p:cNvPr id="88" name="Google Shape;88;p17"/>
            <p:cNvCxnSpPr/>
            <p:nvPr/>
          </p:nvCxnSpPr>
          <p:spPr>
            <a:xfrm flipH="1">
              <a:off x="5214050" y="1153772"/>
              <a:ext cx="273000" cy="378300"/>
            </a:xfrm>
            <a:prstGeom prst="straightConnector1">
              <a:avLst/>
            </a:prstGeom>
            <a:noFill/>
            <a:ln cap="flat" cmpd="sng" w="19050">
              <a:solidFill>
                <a:srgbClr val="155B54"/>
              </a:solidFill>
              <a:prstDash val="solid"/>
              <a:round/>
              <a:headEnd len="med" w="med" type="oval"/>
              <a:tailEnd len="sm" w="sm" type="none"/>
            </a:ln>
          </p:spPr>
        </p:cxnSp>
        <p:sp>
          <p:nvSpPr>
            <p:cNvPr id="89" name="Google Shape;89;p17"/>
            <p:cNvSpPr txBox="1"/>
            <p:nvPr/>
          </p:nvSpPr>
          <p:spPr>
            <a:xfrm>
              <a:off x="5514145" y="851693"/>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900">
                  <a:latin typeface="Roboto"/>
                  <a:ea typeface="Roboto"/>
                  <a:cs typeface="Roboto"/>
                  <a:sym typeface="Roboto"/>
                </a:rPr>
                <a:t>Step</a:t>
              </a:r>
              <a:r>
                <a:rPr lang="en-GB" sz="900">
                  <a:latin typeface="Roboto"/>
                  <a:ea typeface="Roboto"/>
                  <a:cs typeface="Roboto"/>
                  <a:sym typeface="Roboto"/>
                </a:rPr>
                <a:t> 1</a:t>
              </a:r>
              <a:endParaRPr sz="900">
                <a:latin typeface="Roboto"/>
                <a:ea typeface="Roboto"/>
                <a:cs typeface="Roboto"/>
                <a:sym typeface="Roboto"/>
              </a:endParaRPr>
            </a:p>
            <a:p>
              <a:pPr indent="0" lvl="0" marL="0" rtl="0" algn="l">
                <a:lnSpc>
                  <a:spcPct val="115000"/>
                </a:lnSpc>
                <a:spcBef>
                  <a:spcPts val="0"/>
                </a:spcBef>
                <a:spcAft>
                  <a:spcPts val="0"/>
                </a:spcAft>
                <a:buNone/>
              </a:pPr>
              <a:r>
                <a:t/>
              </a:r>
              <a:endParaRPr sz="700">
                <a:latin typeface="Roboto"/>
                <a:ea typeface="Roboto"/>
                <a:cs typeface="Roboto"/>
                <a:sym typeface="Roboto"/>
              </a:endParaRPr>
            </a:p>
            <a:p>
              <a:pPr indent="0" lvl="0" marL="0" rtl="0" algn="l">
                <a:lnSpc>
                  <a:spcPct val="115000"/>
                </a:lnSpc>
                <a:spcBef>
                  <a:spcPts val="0"/>
                </a:spcBef>
                <a:spcAft>
                  <a:spcPts val="0"/>
                </a:spcAft>
                <a:buNone/>
              </a:pPr>
              <a:r>
                <a:rPr b="1" lang="en-GB" sz="1000">
                  <a:latin typeface="Roboto"/>
                  <a:ea typeface="Roboto"/>
                  <a:cs typeface="Roboto"/>
                  <a:sym typeface="Roboto"/>
                </a:rPr>
                <a:t>Planning &amp; Direction</a:t>
              </a:r>
              <a:endParaRPr b="1" sz="1000">
                <a:latin typeface="Roboto"/>
                <a:ea typeface="Roboto"/>
                <a:cs typeface="Roboto"/>
                <a:sym typeface="Roboto"/>
              </a:endParaRPr>
            </a:p>
          </p:txBody>
        </p:sp>
      </p:grpSp>
      <p:grpSp>
        <p:nvGrpSpPr>
          <p:cNvPr id="90" name="Google Shape;90;p17"/>
          <p:cNvGrpSpPr/>
          <p:nvPr/>
        </p:nvGrpSpPr>
        <p:grpSpPr>
          <a:xfrm>
            <a:off x="2110727" y="592755"/>
            <a:ext cx="1805709" cy="680379"/>
            <a:chOff x="2102252" y="851693"/>
            <a:chExt cx="1805709" cy="680379"/>
          </a:xfrm>
        </p:grpSpPr>
        <p:cxnSp>
          <p:nvCxnSpPr>
            <p:cNvPr id="91" name="Google Shape;91;p17"/>
            <p:cNvCxnSpPr/>
            <p:nvPr/>
          </p:nvCxnSpPr>
          <p:spPr>
            <a:xfrm>
              <a:off x="3634961" y="1153772"/>
              <a:ext cx="273000" cy="378300"/>
            </a:xfrm>
            <a:prstGeom prst="straightConnector1">
              <a:avLst/>
            </a:prstGeom>
            <a:noFill/>
            <a:ln cap="flat" cmpd="sng" w="19050">
              <a:solidFill>
                <a:srgbClr val="83E3D9"/>
              </a:solidFill>
              <a:prstDash val="solid"/>
              <a:round/>
              <a:headEnd len="med" w="med" type="oval"/>
              <a:tailEnd len="sm" w="sm" type="none"/>
            </a:ln>
          </p:spPr>
        </p:cxnSp>
        <p:sp>
          <p:nvSpPr>
            <p:cNvPr id="92" name="Google Shape;92;p17"/>
            <p:cNvSpPr txBox="1"/>
            <p:nvPr/>
          </p:nvSpPr>
          <p:spPr>
            <a:xfrm>
              <a:off x="2102252" y="851693"/>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GB" sz="900">
                  <a:latin typeface="Roboto"/>
                  <a:ea typeface="Roboto"/>
                  <a:cs typeface="Roboto"/>
                  <a:sym typeface="Roboto"/>
                </a:rPr>
                <a:t>Step</a:t>
              </a:r>
              <a:r>
                <a:rPr lang="en-GB" sz="900">
                  <a:latin typeface="Roboto"/>
                  <a:ea typeface="Roboto"/>
                  <a:cs typeface="Roboto"/>
                  <a:sym typeface="Roboto"/>
                </a:rPr>
                <a:t>5</a:t>
              </a:r>
              <a:endParaRPr sz="900">
                <a:latin typeface="Roboto"/>
                <a:ea typeface="Roboto"/>
                <a:cs typeface="Roboto"/>
                <a:sym typeface="Roboto"/>
              </a:endParaRPr>
            </a:p>
            <a:p>
              <a:pPr indent="0" lvl="0" marL="0" rtl="0" algn="r">
                <a:lnSpc>
                  <a:spcPct val="115000"/>
                </a:lnSpc>
                <a:spcBef>
                  <a:spcPts val="0"/>
                </a:spcBef>
                <a:spcAft>
                  <a:spcPts val="0"/>
                </a:spcAft>
                <a:buNone/>
              </a:pPr>
              <a:r>
                <a:t/>
              </a:r>
              <a:endParaRPr sz="700">
                <a:latin typeface="Roboto"/>
                <a:ea typeface="Roboto"/>
                <a:cs typeface="Roboto"/>
                <a:sym typeface="Roboto"/>
              </a:endParaRPr>
            </a:p>
            <a:p>
              <a:pPr indent="0" lvl="0" marL="0" rtl="0" algn="r">
                <a:lnSpc>
                  <a:spcPct val="115000"/>
                </a:lnSpc>
                <a:spcBef>
                  <a:spcPts val="0"/>
                </a:spcBef>
                <a:spcAft>
                  <a:spcPts val="0"/>
                </a:spcAft>
                <a:buNone/>
              </a:pPr>
              <a:r>
                <a:rPr b="1" lang="en-GB" sz="1000">
                  <a:latin typeface="Roboto"/>
                  <a:ea typeface="Roboto"/>
                  <a:cs typeface="Roboto"/>
                  <a:sym typeface="Roboto"/>
                </a:rPr>
                <a:t>Dissemination &amp; Feedback</a:t>
              </a:r>
              <a:endParaRPr b="1" sz="1000">
                <a:latin typeface="Roboto"/>
                <a:ea typeface="Roboto"/>
                <a:cs typeface="Roboto"/>
                <a:sym typeface="Roboto"/>
              </a:endParaRPr>
            </a:p>
          </p:txBody>
        </p:sp>
      </p:grpSp>
      <p:grpSp>
        <p:nvGrpSpPr>
          <p:cNvPr id="93" name="Google Shape;93;p17"/>
          <p:cNvGrpSpPr/>
          <p:nvPr/>
        </p:nvGrpSpPr>
        <p:grpSpPr>
          <a:xfrm>
            <a:off x="5633950" y="2327237"/>
            <a:ext cx="1947079" cy="669600"/>
            <a:chOff x="5625475" y="2586174"/>
            <a:chExt cx="1947079" cy="669600"/>
          </a:xfrm>
        </p:grpSpPr>
        <p:cxnSp>
          <p:nvCxnSpPr>
            <p:cNvPr id="94" name="Google Shape;94;p17"/>
            <p:cNvCxnSpPr/>
            <p:nvPr/>
          </p:nvCxnSpPr>
          <p:spPr>
            <a:xfrm rot="10800000">
              <a:off x="5625475" y="2771675"/>
              <a:ext cx="442200" cy="153300"/>
            </a:xfrm>
            <a:prstGeom prst="straightConnector1">
              <a:avLst/>
            </a:prstGeom>
            <a:noFill/>
            <a:ln cap="flat" cmpd="sng" w="19050">
              <a:solidFill>
                <a:srgbClr val="249C90"/>
              </a:solidFill>
              <a:prstDash val="solid"/>
              <a:round/>
              <a:headEnd len="med" w="med" type="oval"/>
              <a:tailEnd len="sm" w="sm" type="none"/>
            </a:ln>
          </p:spPr>
        </p:cxnSp>
        <p:sp>
          <p:nvSpPr>
            <p:cNvPr id="95" name="Google Shape;95;p17"/>
            <p:cNvSpPr txBox="1"/>
            <p:nvPr/>
          </p:nvSpPr>
          <p:spPr>
            <a:xfrm>
              <a:off x="6077354" y="2586174"/>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900">
                  <a:latin typeface="Roboto"/>
                  <a:ea typeface="Roboto"/>
                  <a:cs typeface="Roboto"/>
                  <a:sym typeface="Roboto"/>
                </a:rPr>
                <a:t>Step</a:t>
              </a:r>
              <a:r>
                <a:rPr lang="en-GB" sz="900">
                  <a:latin typeface="Roboto"/>
                  <a:ea typeface="Roboto"/>
                  <a:cs typeface="Roboto"/>
                  <a:sym typeface="Roboto"/>
                </a:rPr>
                <a:t> 2</a:t>
              </a:r>
              <a:endParaRPr sz="900">
                <a:latin typeface="Roboto"/>
                <a:ea typeface="Roboto"/>
                <a:cs typeface="Roboto"/>
                <a:sym typeface="Roboto"/>
              </a:endParaRPr>
            </a:p>
            <a:p>
              <a:pPr indent="0" lvl="0" marL="0" rtl="0" algn="l">
                <a:lnSpc>
                  <a:spcPct val="115000"/>
                </a:lnSpc>
                <a:spcBef>
                  <a:spcPts val="0"/>
                </a:spcBef>
                <a:spcAft>
                  <a:spcPts val="0"/>
                </a:spcAft>
                <a:buNone/>
              </a:pPr>
              <a:r>
                <a:t/>
              </a:r>
              <a:endParaRPr sz="700">
                <a:latin typeface="Roboto"/>
                <a:ea typeface="Roboto"/>
                <a:cs typeface="Roboto"/>
                <a:sym typeface="Roboto"/>
              </a:endParaRPr>
            </a:p>
            <a:p>
              <a:pPr indent="0" lvl="0" marL="0" rtl="0" algn="l">
                <a:lnSpc>
                  <a:spcPct val="115000"/>
                </a:lnSpc>
                <a:spcBef>
                  <a:spcPts val="0"/>
                </a:spcBef>
                <a:spcAft>
                  <a:spcPts val="0"/>
                </a:spcAft>
                <a:buNone/>
              </a:pPr>
              <a:r>
                <a:rPr b="1" lang="en-GB" sz="1000">
                  <a:latin typeface="Roboto"/>
                  <a:ea typeface="Roboto"/>
                  <a:cs typeface="Roboto"/>
                  <a:sym typeface="Roboto"/>
                </a:rPr>
                <a:t>Data Collection</a:t>
              </a:r>
              <a:endParaRPr b="1" sz="1000">
                <a:latin typeface="Roboto"/>
                <a:ea typeface="Roboto"/>
                <a:cs typeface="Roboto"/>
                <a:sym typeface="Roboto"/>
              </a:endParaRPr>
            </a:p>
          </p:txBody>
        </p:sp>
      </p:grpSp>
      <p:grpSp>
        <p:nvGrpSpPr>
          <p:cNvPr id="96" name="Google Shape;96;p17"/>
          <p:cNvGrpSpPr/>
          <p:nvPr/>
        </p:nvGrpSpPr>
        <p:grpSpPr>
          <a:xfrm>
            <a:off x="1562965" y="2312730"/>
            <a:ext cx="1955185" cy="669600"/>
            <a:chOff x="1554490" y="2571667"/>
            <a:chExt cx="1955185" cy="669600"/>
          </a:xfrm>
        </p:grpSpPr>
        <p:cxnSp>
          <p:nvCxnSpPr>
            <p:cNvPr id="97" name="Google Shape;97;p17"/>
            <p:cNvCxnSpPr/>
            <p:nvPr/>
          </p:nvCxnSpPr>
          <p:spPr>
            <a:xfrm flipH="1" rot="10800000">
              <a:off x="3059375" y="2771675"/>
              <a:ext cx="450300" cy="145200"/>
            </a:xfrm>
            <a:prstGeom prst="straightConnector1">
              <a:avLst/>
            </a:prstGeom>
            <a:noFill/>
            <a:ln cap="flat" cmpd="sng" w="19050">
              <a:solidFill>
                <a:srgbClr val="249C90"/>
              </a:solidFill>
              <a:prstDash val="solid"/>
              <a:round/>
              <a:headEnd len="med" w="med" type="oval"/>
              <a:tailEnd len="sm" w="sm" type="none"/>
            </a:ln>
          </p:spPr>
        </p:cxnSp>
        <p:sp>
          <p:nvSpPr>
            <p:cNvPr id="98" name="Google Shape;98;p17"/>
            <p:cNvSpPr txBox="1"/>
            <p:nvPr/>
          </p:nvSpPr>
          <p:spPr>
            <a:xfrm>
              <a:off x="1554490" y="2571667"/>
              <a:ext cx="1495200" cy="66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GB" sz="900">
                  <a:latin typeface="Roboto"/>
                  <a:ea typeface="Roboto"/>
                  <a:cs typeface="Roboto"/>
                  <a:sym typeface="Roboto"/>
                </a:rPr>
                <a:t>Step </a:t>
              </a:r>
              <a:r>
                <a:rPr lang="en-GB" sz="900">
                  <a:latin typeface="Roboto"/>
                  <a:ea typeface="Roboto"/>
                  <a:cs typeface="Roboto"/>
                  <a:sym typeface="Roboto"/>
                </a:rPr>
                <a:t>4</a:t>
              </a:r>
              <a:endParaRPr sz="900">
                <a:latin typeface="Roboto"/>
                <a:ea typeface="Roboto"/>
                <a:cs typeface="Roboto"/>
                <a:sym typeface="Roboto"/>
              </a:endParaRPr>
            </a:p>
            <a:p>
              <a:pPr indent="0" lvl="0" marL="0" rtl="0" algn="r">
                <a:lnSpc>
                  <a:spcPct val="115000"/>
                </a:lnSpc>
                <a:spcBef>
                  <a:spcPts val="0"/>
                </a:spcBef>
                <a:spcAft>
                  <a:spcPts val="0"/>
                </a:spcAft>
                <a:buNone/>
              </a:pPr>
              <a:r>
                <a:t/>
              </a:r>
              <a:endParaRPr sz="700">
                <a:latin typeface="Roboto"/>
                <a:ea typeface="Roboto"/>
                <a:cs typeface="Roboto"/>
                <a:sym typeface="Roboto"/>
              </a:endParaRPr>
            </a:p>
            <a:p>
              <a:pPr indent="0" lvl="0" marL="0" rtl="0" algn="r">
                <a:lnSpc>
                  <a:spcPct val="115000"/>
                </a:lnSpc>
                <a:spcBef>
                  <a:spcPts val="0"/>
                </a:spcBef>
                <a:spcAft>
                  <a:spcPts val="0"/>
                </a:spcAft>
                <a:buNone/>
              </a:pPr>
              <a:r>
                <a:rPr b="1" lang="en-GB" sz="1000">
                  <a:latin typeface="Roboto"/>
                  <a:ea typeface="Roboto"/>
                  <a:cs typeface="Roboto"/>
                  <a:sym typeface="Roboto"/>
                </a:rPr>
                <a:t>Analysis &amp; Production</a:t>
              </a:r>
              <a:endParaRPr b="1" sz="1000">
                <a:latin typeface="Roboto"/>
                <a:ea typeface="Roboto"/>
                <a:cs typeface="Roboto"/>
                <a:sym typeface="Roboto"/>
              </a:endParaRPr>
            </a:p>
          </p:txBody>
        </p:sp>
      </p:grpSp>
      <p:grpSp>
        <p:nvGrpSpPr>
          <p:cNvPr id="99" name="Google Shape;99;p17"/>
          <p:cNvGrpSpPr/>
          <p:nvPr/>
        </p:nvGrpSpPr>
        <p:grpSpPr>
          <a:xfrm>
            <a:off x="3816701" y="3282063"/>
            <a:ext cx="1495200" cy="1137936"/>
            <a:chOff x="3808226" y="3541000"/>
            <a:chExt cx="1495200" cy="1137936"/>
          </a:xfrm>
        </p:grpSpPr>
        <p:cxnSp>
          <p:nvCxnSpPr>
            <p:cNvPr id="100" name="Google Shape;100;p17"/>
            <p:cNvCxnSpPr/>
            <p:nvPr/>
          </p:nvCxnSpPr>
          <p:spPr>
            <a:xfrm rot="10800000">
              <a:off x="4563402" y="3541000"/>
              <a:ext cx="0" cy="489600"/>
            </a:xfrm>
            <a:prstGeom prst="straightConnector1">
              <a:avLst/>
            </a:prstGeom>
            <a:noFill/>
            <a:ln cap="flat" cmpd="sng" w="19050">
              <a:solidFill>
                <a:srgbClr val="155B54"/>
              </a:solidFill>
              <a:prstDash val="solid"/>
              <a:round/>
              <a:headEnd len="med" w="med" type="oval"/>
              <a:tailEnd len="sm" w="sm" type="none"/>
            </a:ln>
          </p:spPr>
        </p:cxnSp>
        <p:sp>
          <p:nvSpPr>
            <p:cNvPr id="101" name="Google Shape;101;p17"/>
            <p:cNvSpPr txBox="1"/>
            <p:nvPr/>
          </p:nvSpPr>
          <p:spPr>
            <a:xfrm>
              <a:off x="3808226" y="4009336"/>
              <a:ext cx="14952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900">
                  <a:latin typeface="Roboto"/>
                  <a:ea typeface="Roboto"/>
                  <a:cs typeface="Roboto"/>
                  <a:sym typeface="Roboto"/>
                </a:rPr>
                <a:t>Step </a:t>
              </a:r>
              <a:r>
                <a:rPr lang="en-GB" sz="900">
                  <a:latin typeface="Roboto"/>
                  <a:ea typeface="Roboto"/>
                  <a:cs typeface="Roboto"/>
                  <a:sym typeface="Roboto"/>
                </a:rPr>
                <a:t>3</a:t>
              </a:r>
              <a:endParaRPr sz="900">
                <a:latin typeface="Roboto"/>
                <a:ea typeface="Roboto"/>
                <a:cs typeface="Roboto"/>
                <a:sym typeface="Roboto"/>
              </a:endParaRPr>
            </a:p>
            <a:p>
              <a:pPr indent="0" lvl="0" marL="0" rtl="0" algn="ctr">
                <a:lnSpc>
                  <a:spcPct val="115000"/>
                </a:lnSpc>
                <a:spcBef>
                  <a:spcPts val="0"/>
                </a:spcBef>
                <a:spcAft>
                  <a:spcPts val="0"/>
                </a:spcAft>
                <a:buNone/>
              </a:pPr>
              <a:r>
                <a:t/>
              </a:r>
              <a:endParaRPr sz="700">
                <a:latin typeface="Roboto"/>
                <a:ea typeface="Roboto"/>
                <a:cs typeface="Roboto"/>
                <a:sym typeface="Roboto"/>
              </a:endParaRPr>
            </a:p>
            <a:p>
              <a:pPr indent="0" lvl="0" marL="0" rtl="0" algn="ctr">
                <a:lnSpc>
                  <a:spcPct val="115000"/>
                </a:lnSpc>
                <a:spcBef>
                  <a:spcPts val="0"/>
                </a:spcBef>
                <a:spcAft>
                  <a:spcPts val="0"/>
                </a:spcAft>
                <a:buNone/>
              </a:pPr>
              <a:r>
                <a:rPr b="1" lang="en-GB" sz="1000">
                  <a:latin typeface="Roboto"/>
                  <a:ea typeface="Roboto"/>
                  <a:cs typeface="Roboto"/>
                  <a:sym typeface="Roboto"/>
                </a:rPr>
                <a:t>Data Processing</a:t>
              </a:r>
              <a:endParaRPr b="1" sz="1000">
                <a:latin typeface="Roboto"/>
                <a:ea typeface="Roboto"/>
                <a:cs typeface="Roboto"/>
                <a:sym typeface="Roboto"/>
              </a:endParaRPr>
            </a:p>
          </p:txBody>
        </p:sp>
      </p:grpSp>
      <p:sp>
        <p:nvSpPr>
          <p:cNvPr id="102" name="Google Shape;102;p17"/>
          <p:cNvSpPr/>
          <p:nvPr/>
        </p:nvSpPr>
        <p:spPr>
          <a:xfrm rot="1800047">
            <a:off x="3228318" y="827497"/>
            <a:ext cx="2690936" cy="2690936"/>
          </a:xfrm>
          <a:prstGeom prst="blockArc">
            <a:avLst>
              <a:gd fmla="val 14414370" name="adj1"/>
              <a:gd fmla="val 18998613" name="adj2"/>
              <a:gd fmla="val 8907"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flipH="1" rot="-9000757">
            <a:off x="3234191" y="825871"/>
            <a:ext cx="2690226" cy="2690226"/>
          </a:xfrm>
          <a:prstGeom prst="blockArc">
            <a:avLst>
              <a:gd fmla="val 20178804" name="adj1"/>
              <a:gd fmla="val 2623923" name="adj2"/>
              <a:gd fmla="val 8858" name="adj3"/>
            </a:avLst>
          </a:prstGeom>
          <a:solidFill>
            <a:srgbClr val="249C9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nvSpPr>
        <p:spPr>
          <a:xfrm>
            <a:off x="3854259" y="1797523"/>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GB" sz="1200">
                <a:solidFill>
                  <a:srgbClr val="020202"/>
                </a:solidFill>
                <a:latin typeface="Roboto"/>
                <a:ea typeface="Roboto"/>
                <a:cs typeface="Roboto"/>
                <a:sym typeface="Roboto"/>
              </a:rPr>
              <a:t>Competitive </a:t>
            </a:r>
            <a:endParaRPr b="1" sz="1200">
              <a:solidFill>
                <a:srgbClr val="020202"/>
              </a:solidFill>
              <a:latin typeface="Roboto"/>
              <a:ea typeface="Roboto"/>
              <a:cs typeface="Roboto"/>
              <a:sym typeface="Roboto"/>
            </a:endParaRPr>
          </a:p>
          <a:p>
            <a:pPr indent="0" lvl="0" marL="0" rtl="0" algn="ctr">
              <a:lnSpc>
                <a:spcPct val="115000"/>
              </a:lnSpc>
              <a:spcBef>
                <a:spcPts val="0"/>
              </a:spcBef>
              <a:spcAft>
                <a:spcPts val="0"/>
              </a:spcAft>
              <a:buNone/>
            </a:pPr>
            <a:r>
              <a:rPr b="1" lang="en-GB" sz="1200">
                <a:solidFill>
                  <a:srgbClr val="020202"/>
                </a:solidFill>
                <a:latin typeface="Roboto"/>
                <a:ea typeface="Roboto"/>
                <a:cs typeface="Roboto"/>
                <a:sym typeface="Roboto"/>
              </a:rPr>
              <a:t>Intelligence</a:t>
            </a:r>
            <a:endParaRPr b="1" sz="1200">
              <a:solidFill>
                <a:srgbClr val="020202"/>
              </a:solidFill>
              <a:latin typeface="Roboto"/>
              <a:ea typeface="Roboto"/>
              <a:cs typeface="Roboto"/>
              <a:sym typeface="Roboto"/>
            </a:endParaRPr>
          </a:p>
        </p:txBody>
      </p:sp>
      <p:sp>
        <p:nvSpPr>
          <p:cNvPr id="105" name="Google Shape;105;p17"/>
          <p:cNvSpPr/>
          <p:nvPr/>
        </p:nvSpPr>
        <p:spPr>
          <a:xfrm rot="-3781968">
            <a:off x="5565240" y="1599047"/>
            <a:ext cx="363191" cy="363191"/>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flipH="1" rot="-1800109">
            <a:off x="3223505" y="823536"/>
            <a:ext cx="2696852" cy="2696852"/>
          </a:xfrm>
          <a:prstGeom prst="blockArc">
            <a:avLst>
              <a:gd fmla="val 14334136" name="adj1"/>
              <a:gd fmla="val 18854681" name="adj2"/>
              <a:gd fmla="val 8846" name="adj3"/>
            </a:avLst>
          </a:prstGeom>
          <a:solidFill>
            <a:srgbClr val="83E3D9"/>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rot="9000757">
            <a:off x="3215907" y="828696"/>
            <a:ext cx="2690226" cy="2690226"/>
          </a:xfrm>
          <a:prstGeom prst="blockArc">
            <a:avLst>
              <a:gd fmla="val 20184517" name="adj1"/>
              <a:gd fmla="val 3007258" name="adj2"/>
              <a:gd fmla="val 9336" name="adj3"/>
            </a:avLst>
          </a:prstGeom>
          <a:solidFill>
            <a:srgbClr val="249C90"/>
          </a:solidFill>
          <a:ln cap="flat" cmpd="sng" w="9525">
            <a:solidFill>
              <a:srgbClr val="249C90"/>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rot="-9000757">
            <a:off x="3216003" y="830221"/>
            <a:ext cx="2690226" cy="2690226"/>
          </a:xfrm>
          <a:prstGeom prst="blockArc">
            <a:avLst>
              <a:gd fmla="val 15738599" name="adj1"/>
              <a:gd fmla="val 20008131" name="adj2"/>
              <a:gd fmla="val 9063" name="adj3"/>
            </a:avLst>
          </a:prstGeom>
          <a:solidFill>
            <a:srgbClr val="155B54"/>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rot="9240359">
            <a:off x="3221986" y="1598752"/>
            <a:ext cx="363469" cy="363469"/>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rot="476150">
            <a:off x="5128433" y="2980262"/>
            <a:ext cx="362875" cy="362875"/>
          </a:xfrm>
          <a:prstGeom prst="rtTriangle">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p:nvPr/>
        </p:nvSpPr>
        <p:spPr>
          <a:xfrm rot="4857950">
            <a:off x="3662198" y="2980213"/>
            <a:ext cx="363003" cy="363003"/>
          </a:xfrm>
          <a:prstGeom prst="rtTriangl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8100000">
            <a:off x="4387890" y="751368"/>
            <a:ext cx="363170" cy="363170"/>
          </a:xfrm>
          <a:prstGeom prst="rtTriangle">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3306000" y="4544145"/>
            <a:ext cx="2874300" cy="302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Fig: </a:t>
            </a:r>
            <a:r>
              <a:rPr lang="en-GB" sz="1000"/>
              <a:t>Steps of Competitive Intelligence</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Airline Tickets</a:t>
            </a:r>
            <a:endParaRPr/>
          </a:p>
        </p:txBody>
      </p:sp>
      <p:sp>
        <p:nvSpPr>
          <p:cNvPr id="119" name="Google Shape;119;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171A22"/>
                </a:solidFill>
                <a:latin typeface="Arial"/>
                <a:ea typeface="Arial"/>
                <a:cs typeface="Arial"/>
                <a:sym typeface="Arial"/>
              </a:rPr>
              <a:t>The airline industry is a great example of how competitive intelligence is being used in practice. Every day, airline companies are changing their flight ticket prices based on several pieces of external information. For instance, if all competitors increase their price for a certain route, a flight provider would quickly follow suit to secure higher margins. In addition, customer information is frequently used for pricing adjustments. By identifying and tracking specific users, flight companies can spot when a potential customer is repeatedly searching for the same flight details and increase the prices over time, since they can be sure that they really want to fly on these dates.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Investment Trading</a:t>
            </a:r>
            <a:endParaRPr/>
          </a:p>
        </p:txBody>
      </p:sp>
      <p:sp>
        <p:nvSpPr>
          <p:cNvPr id="125" name="Google Shape;125;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171A22"/>
                </a:solidFill>
                <a:latin typeface="Arial"/>
                <a:ea typeface="Arial"/>
                <a:cs typeface="Arial"/>
                <a:sym typeface="Arial"/>
              </a:rPr>
              <a:t>Investment banking and trading is another perfect case for highlighting the importance of competitive intelligence. While all bankers have access to the same information (excluding illegal cases of insider trading) through news channels, financial statement reports, industry research papers etc., those who know how to use and analyze the available information to gain valuable insights will have the best chances to outperform the rest.</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Tech Startups</a:t>
            </a:r>
            <a:endParaRPr/>
          </a:p>
        </p:txBody>
      </p:sp>
      <p:sp>
        <p:nvSpPr>
          <p:cNvPr id="131" name="Google Shape;131;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171A22"/>
                </a:solidFill>
                <a:latin typeface="Arial"/>
                <a:ea typeface="Arial"/>
                <a:cs typeface="Arial"/>
                <a:sym typeface="Arial"/>
              </a:rPr>
              <a:t>Startups are also fantastic competitive intelligence examples, as they use this kind of information to disrupt markets. Whereas traditional companies have higher budgets, resources superior technology and often data too, startups are often able to outperform them in specific niche segments. By focusing on a particular field and processing, reacting and adapting rapidly to competitive intelligence insights, they can understand client pain points better and deliver superior solutions. Think of Airbnb and how they were able to leverage technology, socio-demographic change and consumer insights to disrupt the hotel industry.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37" name="Google Shape;137;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400">
                <a:solidFill>
                  <a:srgbClr val="171A22"/>
                </a:solidFill>
                <a:latin typeface="Arial"/>
                <a:ea typeface="Arial"/>
                <a:cs typeface="Arial"/>
                <a:sym typeface="Arial"/>
              </a:rPr>
              <a:t>Competitive intelligence is pivotal to business success across a vast amount of industries. Great examples of its benefits can be found almost anywhere, from the financial sector, to tech startups. In each of these cases, the common denominator is that organizations who are able to outperform their peers do so by mastering the collection, interpretation and distribution of competitive intelligence.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