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77" r:id="rId2"/>
    <p:sldId id="256" r:id="rId3"/>
    <p:sldId id="258" r:id="rId4"/>
    <p:sldId id="259" r:id="rId5"/>
    <p:sldId id="260" r:id="rId6"/>
    <p:sldId id="261" r:id="rId7"/>
    <p:sldId id="272" r:id="rId8"/>
    <p:sldId id="273" r:id="rId9"/>
    <p:sldId id="270" r:id="rId10"/>
    <p:sldId id="271" r:id="rId11"/>
    <p:sldId id="262" r:id="rId12"/>
    <p:sldId id="263" r:id="rId13"/>
    <p:sldId id="264" r:id="rId14"/>
    <p:sldId id="265" r:id="rId15"/>
    <p:sldId id="274" r:id="rId16"/>
    <p:sldId id="275" r:id="rId17"/>
    <p:sldId id="266" r:id="rId18"/>
    <p:sldId id="267" r:id="rId19"/>
    <p:sldId id="26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B3843F-A3E3-422A-A0A6-FF120F567FE5}"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F89BD-97D7-46C9-960B-DBF08F63B2C2}" type="slidenum">
              <a:rPr lang="en-US" smtClean="0"/>
              <a:t>‹#›</a:t>
            </a:fld>
            <a:endParaRPr lang="en-US"/>
          </a:p>
        </p:txBody>
      </p:sp>
    </p:spTree>
    <p:extLst>
      <p:ext uri="{BB962C8B-B14F-4D97-AF65-F5344CB8AC3E}">
        <p14:creationId xmlns:p14="http://schemas.microsoft.com/office/powerpoint/2010/main" val="2975742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B3843F-A3E3-422A-A0A6-FF120F567FE5}"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F89BD-97D7-46C9-960B-DBF08F63B2C2}" type="slidenum">
              <a:rPr lang="en-US" smtClean="0"/>
              <a:t>‹#›</a:t>
            </a:fld>
            <a:endParaRPr lang="en-US"/>
          </a:p>
        </p:txBody>
      </p:sp>
    </p:spTree>
    <p:extLst>
      <p:ext uri="{BB962C8B-B14F-4D97-AF65-F5344CB8AC3E}">
        <p14:creationId xmlns:p14="http://schemas.microsoft.com/office/powerpoint/2010/main" val="911335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B3843F-A3E3-422A-A0A6-FF120F567FE5}"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F89BD-97D7-46C9-960B-DBF08F63B2C2}" type="slidenum">
              <a:rPr lang="en-US" smtClean="0"/>
              <a:t>‹#›</a:t>
            </a:fld>
            <a:endParaRPr lang="en-US"/>
          </a:p>
        </p:txBody>
      </p:sp>
    </p:spTree>
    <p:extLst>
      <p:ext uri="{BB962C8B-B14F-4D97-AF65-F5344CB8AC3E}">
        <p14:creationId xmlns:p14="http://schemas.microsoft.com/office/powerpoint/2010/main" val="745930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B3843F-A3E3-422A-A0A6-FF120F567FE5}"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F89BD-97D7-46C9-960B-DBF08F63B2C2}" type="slidenum">
              <a:rPr lang="en-US" smtClean="0"/>
              <a:t>‹#›</a:t>
            </a:fld>
            <a:endParaRPr lang="en-US"/>
          </a:p>
        </p:txBody>
      </p:sp>
    </p:spTree>
    <p:extLst>
      <p:ext uri="{BB962C8B-B14F-4D97-AF65-F5344CB8AC3E}">
        <p14:creationId xmlns:p14="http://schemas.microsoft.com/office/powerpoint/2010/main" val="3528888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B3843F-A3E3-422A-A0A6-FF120F567FE5}"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F89BD-97D7-46C9-960B-DBF08F63B2C2}" type="slidenum">
              <a:rPr lang="en-US" smtClean="0"/>
              <a:t>‹#›</a:t>
            </a:fld>
            <a:endParaRPr lang="en-US"/>
          </a:p>
        </p:txBody>
      </p:sp>
    </p:spTree>
    <p:extLst>
      <p:ext uri="{BB962C8B-B14F-4D97-AF65-F5344CB8AC3E}">
        <p14:creationId xmlns:p14="http://schemas.microsoft.com/office/powerpoint/2010/main" val="24264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B3843F-A3E3-422A-A0A6-FF120F567FE5}"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F89BD-97D7-46C9-960B-DBF08F63B2C2}" type="slidenum">
              <a:rPr lang="en-US" smtClean="0"/>
              <a:t>‹#›</a:t>
            </a:fld>
            <a:endParaRPr lang="en-US"/>
          </a:p>
        </p:txBody>
      </p:sp>
    </p:spTree>
    <p:extLst>
      <p:ext uri="{BB962C8B-B14F-4D97-AF65-F5344CB8AC3E}">
        <p14:creationId xmlns:p14="http://schemas.microsoft.com/office/powerpoint/2010/main" val="146371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B3843F-A3E3-422A-A0A6-FF120F567FE5}"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FF89BD-97D7-46C9-960B-DBF08F63B2C2}" type="slidenum">
              <a:rPr lang="en-US" smtClean="0"/>
              <a:t>‹#›</a:t>
            </a:fld>
            <a:endParaRPr lang="en-US"/>
          </a:p>
        </p:txBody>
      </p:sp>
    </p:spTree>
    <p:extLst>
      <p:ext uri="{BB962C8B-B14F-4D97-AF65-F5344CB8AC3E}">
        <p14:creationId xmlns:p14="http://schemas.microsoft.com/office/powerpoint/2010/main" val="23295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B3843F-A3E3-422A-A0A6-FF120F567FE5}"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FF89BD-97D7-46C9-960B-DBF08F63B2C2}" type="slidenum">
              <a:rPr lang="en-US" smtClean="0"/>
              <a:t>‹#›</a:t>
            </a:fld>
            <a:endParaRPr lang="en-US"/>
          </a:p>
        </p:txBody>
      </p:sp>
    </p:spTree>
    <p:extLst>
      <p:ext uri="{BB962C8B-B14F-4D97-AF65-F5344CB8AC3E}">
        <p14:creationId xmlns:p14="http://schemas.microsoft.com/office/powerpoint/2010/main" val="2772420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3843F-A3E3-422A-A0A6-FF120F567FE5}" type="datetimeFigureOut">
              <a:rPr lang="en-US" smtClean="0"/>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FF89BD-97D7-46C9-960B-DBF08F63B2C2}" type="slidenum">
              <a:rPr lang="en-US" smtClean="0"/>
              <a:t>‹#›</a:t>
            </a:fld>
            <a:endParaRPr lang="en-US"/>
          </a:p>
        </p:txBody>
      </p:sp>
    </p:spTree>
    <p:extLst>
      <p:ext uri="{BB962C8B-B14F-4D97-AF65-F5344CB8AC3E}">
        <p14:creationId xmlns:p14="http://schemas.microsoft.com/office/powerpoint/2010/main" val="1220444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3843F-A3E3-422A-A0A6-FF120F567FE5}"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F89BD-97D7-46C9-960B-DBF08F63B2C2}" type="slidenum">
              <a:rPr lang="en-US" smtClean="0"/>
              <a:t>‹#›</a:t>
            </a:fld>
            <a:endParaRPr lang="en-US"/>
          </a:p>
        </p:txBody>
      </p:sp>
    </p:spTree>
    <p:extLst>
      <p:ext uri="{BB962C8B-B14F-4D97-AF65-F5344CB8AC3E}">
        <p14:creationId xmlns:p14="http://schemas.microsoft.com/office/powerpoint/2010/main" val="24915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B3843F-A3E3-422A-A0A6-FF120F567FE5}"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F89BD-97D7-46C9-960B-DBF08F63B2C2}" type="slidenum">
              <a:rPr lang="en-US" smtClean="0"/>
              <a:t>‹#›</a:t>
            </a:fld>
            <a:endParaRPr lang="en-US"/>
          </a:p>
        </p:txBody>
      </p:sp>
    </p:spTree>
    <p:extLst>
      <p:ext uri="{BB962C8B-B14F-4D97-AF65-F5344CB8AC3E}">
        <p14:creationId xmlns:p14="http://schemas.microsoft.com/office/powerpoint/2010/main" val="232440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3843F-A3E3-422A-A0A6-FF120F567FE5}" type="datetimeFigureOut">
              <a:rPr lang="en-US" smtClean="0"/>
              <a:t>12/15/2022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F89BD-97D7-46C9-960B-DBF08F63B2C2}" type="slidenum">
              <a:rPr lang="en-US" smtClean="0"/>
              <a:t>‹#›</a:t>
            </a:fld>
            <a:endParaRPr lang="en-US"/>
          </a:p>
        </p:txBody>
      </p:sp>
    </p:spTree>
    <p:extLst>
      <p:ext uri="{BB962C8B-B14F-4D97-AF65-F5344CB8AC3E}">
        <p14:creationId xmlns:p14="http://schemas.microsoft.com/office/powerpoint/2010/main" val="50844380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9350" y="509451"/>
            <a:ext cx="8961120" cy="1214846"/>
          </a:xfrm>
        </p:spPr>
        <p:txBody>
          <a:bodyPr>
            <a:normAutofit fontScale="90000"/>
          </a:bodyPr>
          <a:lstStyle/>
          <a:p>
            <a:r>
              <a:rPr lang="en-US" sz="3200" b="1" dirty="0" smtClean="0"/>
              <a:t/>
            </a:r>
            <a:br>
              <a:rPr lang="en-US" sz="3200" b="1" dirty="0" smtClean="0"/>
            </a:br>
            <a:r>
              <a:rPr lang="en-US" sz="3200" b="1" dirty="0"/>
              <a:t/>
            </a:r>
            <a:br>
              <a:rPr lang="en-US" sz="3200" b="1" dirty="0"/>
            </a:br>
            <a:r>
              <a:rPr lang="en-US" sz="3200" b="1" dirty="0" smtClean="0"/>
              <a:t>Presentation On</a:t>
            </a:r>
            <a:br>
              <a:rPr lang="en-US" sz="3200" b="1" dirty="0" smtClean="0"/>
            </a:br>
            <a:r>
              <a:rPr lang="en-US" sz="3200" b="1" dirty="0" smtClean="0"/>
              <a:t>Strategies </a:t>
            </a:r>
            <a:r>
              <a:rPr lang="en-US" sz="3200" b="1" dirty="0"/>
              <a:t>for Developing quality software</a:t>
            </a:r>
            <a:endParaRPr lang="en-US" sz="3200" dirty="0"/>
          </a:p>
        </p:txBody>
      </p:sp>
      <p:sp>
        <p:nvSpPr>
          <p:cNvPr id="3" name="Subtitle 2"/>
          <p:cNvSpPr>
            <a:spLocks noGrp="1"/>
          </p:cNvSpPr>
          <p:nvPr>
            <p:ph type="subTitle" idx="1"/>
          </p:nvPr>
        </p:nvSpPr>
        <p:spPr>
          <a:xfrm>
            <a:off x="7511142" y="3602038"/>
            <a:ext cx="3156857" cy="969962"/>
          </a:xfrm>
        </p:spPr>
        <p:txBody>
          <a:bodyPr/>
          <a:lstStyle/>
          <a:p>
            <a:r>
              <a:rPr lang="en-US" dirty="0" err="1" smtClean="0"/>
              <a:t>Sumitra</a:t>
            </a:r>
            <a:r>
              <a:rPr lang="en-US" dirty="0" smtClean="0"/>
              <a:t> </a:t>
            </a:r>
            <a:r>
              <a:rPr lang="en-US" dirty="0" err="1" smtClean="0"/>
              <a:t>Magar</a:t>
            </a:r>
            <a:endParaRPr lang="en-US" dirty="0"/>
          </a:p>
        </p:txBody>
      </p:sp>
    </p:spTree>
    <p:extLst>
      <p:ext uri="{BB962C8B-B14F-4D97-AF65-F5344CB8AC3E}">
        <p14:creationId xmlns:p14="http://schemas.microsoft.com/office/powerpoint/2010/main" val="1357029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2800" b="1" dirty="0"/>
              <a:t>Disadvantages of Agile Development Methodology</a:t>
            </a:r>
            <a:endParaRPr lang="en-US" sz="2800" dirty="0"/>
          </a:p>
        </p:txBody>
      </p:sp>
      <p:sp>
        <p:nvSpPr>
          <p:cNvPr id="3" name="Content Placeholder 2"/>
          <p:cNvSpPr>
            <a:spLocks noGrp="1"/>
          </p:cNvSpPr>
          <p:nvPr>
            <p:ph idx="1"/>
          </p:nvPr>
        </p:nvSpPr>
        <p:spPr/>
        <p:txBody>
          <a:bodyPr>
            <a:normAutofit/>
          </a:bodyPr>
          <a:lstStyle/>
          <a:p>
            <a:pPr fontAlgn="base"/>
            <a:r>
              <a:rPr lang="en-US" sz="2400" dirty="0" smtClean="0"/>
              <a:t>In </a:t>
            </a:r>
            <a:r>
              <a:rPr lang="en-US" sz="2400" dirty="0"/>
              <a:t>the case of some software deliverables, especially the large ones, it is difficult to assess the effort required at the beginning of the software development life cycle.</a:t>
            </a:r>
          </a:p>
          <a:p>
            <a:pPr fontAlgn="base"/>
            <a:r>
              <a:rPr lang="en-US" sz="2400" dirty="0"/>
              <a:t>Agile focuses on working software rather than documentation, hence it may result in a lack of documentation.</a:t>
            </a:r>
          </a:p>
          <a:p>
            <a:pPr fontAlgn="base"/>
            <a:r>
              <a:rPr lang="en-US" sz="2400" dirty="0"/>
              <a:t>The project can easily get taken off track if the customer representative is not clear what final outcome that they want.</a:t>
            </a:r>
          </a:p>
          <a:p>
            <a:pPr fontAlgn="base"/>
            <a:r>
              <a:rPr lang="en-US" sz="2400" dirty="0"/>
              <a:t>Only senior programmers are capable of taking the kind of decisions required during the development </a:t>
            </a:r>
            <a:r>
              <a:rPr lang="en-US" sz="2400" dirty="0" smtClean="0"/>
              <a:t>process.</a:t>
            </a:r>
            <a:endParaRPr lang="en-US" sz="2400" dirty="0"/>
          </a:p>
        </p:txBody>
      </p:sp>
    </p:spTree>
    <p:extLst>
      <p:ext uri="{BB962C8B-B14F-4D97-AF65-F5344CB8AC3E}">
        <p14:creationId xmlns:p14="http://schemas.microsoft.com/office/powerpoint/2010/main" val="766960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181011" cy="562338"/>
          </a:xfrm>
        </p:spPr>
        <p:txBody>
          <a:bodyPr>
            <a:normAutofit fontScale="90000"/>
          </a:bodyPr>
          <a:lstStyle/>
          <a:p>
            <a:r>
              <a:rPr lang="en-US" dirty="0" smtClean="0"/>
              <a:t>2. Software Quality Assurance</a:t>
            </a:r>
            <a:endParaRPr lang="en-US" dirty="0"/>
          </a:p>
        </p:txBody>
      </p:sp>
      <p:sp>
        <p:nvSpPr>
          <p:cNvPr id="3" name="Content Placeholder 2"/>
          <p:cNvSpPr>
            <a:spLocks noGrp="1"/>
          </p:cNvSpPr>
          <p:nvPr>
            <p:ph idx="1"/>
          </p:nvPr>
        </p:nvSpPr>
        <p:spPr>
          <a:xfrm>
            <a:off x="718457" y="1120230"/>
            <a:ext cx="10439400" cy="5737770"/>
          </a:xfrm>
        </p:spPr>
        <p:txBody>
          <a:bodyPr>
            <a:normAutofit/>
          </a:bodyPr>
          <a:lstStyle/>
          <a:p>
            <a:pPr marL="0" indent="0">
              <a:buNone/>
            </a:pPr>
            <a:r>
              <a:rPr lang="en-US" sz="2400" dirty="0"/>
              <a:t>Software quality assurance (or SQA for short) is the ongoing process that ensures the software product meets and complies with the organization's established and standardized quality specifications</a:t>
            </a:r>
            <a:r>
              <a:rPr lang="en-US" sz="2400" dirty="0" smtClean="0"/>
              <a:t>.</a:t>
            </a:r>
          </a:p>
          <a:p>
            <a:pPr marL="0" indent="0">
              <a:buNone/>
            </a:pPr>
            <a:endParaRPr lang="en-US" sz="2400" dirty="0" smtClean="0"/>
          </a:p>
          <a:p>
            <a:pPr marL="0" indent="0">
              <a:buNone/>
            </a:pPr>
            <a:r>
              <a:rPr lang="en-US" sz="2400" dirty="0" smtClean="0"/>
              <a:t>Here, is the software testing Hierarchy:-</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a:p>
            <a:pPr marL="0" indent="0">
              <a:buNone/>
            </a:pPr>
            <a:endParaRPr lang="en-US" sz="2400" dirty="0" smtClean="0"/>
          </a:p>
          <a:p>
            <a:pPr marL="514350" indent="-514350">
              <a:buFont typeface="+mj-lt"/>
              <a:buAutoNum type="arabicPeriod"/>
            </a:pPr>
            <a:endParaRPr lang="en-US" b="1" dirty="0" smtClean="0"/>
          </a:p>
          <a:p>
            <a:pPr marL="0" indent="0">
              <a:buNone/>
            </a:pPr>
            <a:endParaRPr lang="en-US" b="1"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583" y="3517969"/>
            <a:ext cx="2714625" cy="1685925"/>
          </a:xfrm>
          <a:prstGeom prst="rect">
            <a:avLst/>
          </a:prstGeom>
        </p:spPr>
      </p:pic>
    </p:spTree>
    <p:extLst>
      <p:ext uri="{BB962C8B-B14F-4D97-AF65-F5344CB8AC3E}">
        <p14:creationId xmlns:p14="http://schemas.microsoft.com/office/powerpoint/2010/main" val="2996354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60280" cy="562338"/>
          </a:xfrm>
        </p:spPr>
        <p:txBody>
          <a:bodyPr>
            <a:normAutofit fontScale="90000"/>
          </a:bodyPr>
          <a:lstStyle/>
          <a:p>
            <a:r>
              <a:rPr lang="en-US" dirty="0"/>
              <a:t>Software Quality Assurance</a:t>
            </a:r>
          </a:p>
        </p:txBody>
      </p:sp>
      <p:sp>
        <p:nvSpPr>
          <p:cNvPr id="3" name="Content Placeholder 2"/>
          <p:cNvSpPr>
            <a:spLocks noGrp="1"/>
          </p:cNvSpPr>
          <p:nvPr>
            <p:ph idx="1"/>
          </p:nvPr>
        </p:nvSpPr>
        <p:spPr>
          <a:xfrm>
            <a:off x="459376" y="1146356"/>
            <a:ext cx="11035938" cy="5554890"/>
          </a:xfrm>
        </p:spPr>
        <p:txBody>
          <a:bodyPr>
            <a:normAutofit fontScale="92500" lnSpcReduction="20000"/>
          </a:bodyPr>
          <a:lstStyle/>
          <a:p>
            <a:pPr marL="514350" indent="-514350">
              <a:buFont typeface="+mj-lt"/>
              <a:buAutoNum type="arabicPeriod"/>
            </a:pPr>
            <a:r>
              <a:rPr lang="en-US" sz="2600" b="1" dirty="0"/>
              <a:t>Unit </a:t>
            </a:r>
            <a:r>
              <a:rPr lang="en-US" sz="2600" b="1" dirty="0" smtClean="0"/>
              <a:t>Testing</a:t>
            </a:r>
          </a:p>
          <a:p>
            <a:pPr marL="0" indent="0">
              <a:buNone/>
            </a:pPr>
            <a:r>
              <a:rPr lang="en-US" dirty="0"/>
              <a:t> </a:t>
            </a:r>
            <a:r>
              <a:rPr lang="en-US" sz="2400" dirty="0"/>
              <a:t>Unit Testing is defined as a type of software testing where individual components of a software are </a:t>
            </a:r>
            <a:r>
              <a:rPr lang="en-US" sz="2400" dirty="0" smtClean="0"/>
              <a:t>tested.</a:t>
            </a:r>
          </a:p>
          <a:p>
            <a:pPr marL="0" indent="0">
              <a:buNone/>
            </a:pPr>
            <a:endParaRPr lang="en-US" dirty="0" smtClean="0"/>
          </a:p>
          <a:p>
            <a:pPr marL="0" indent="0">
              <a:buNone/>
            </a:pPr>
            <a:r>
              <a:rPr lang="en-US" dirty="0" smtClean="0"/>
              <a:t>2. </a:t>
            </a:r>
            <a:r>
              <a:rPr lang="en-US" sz="2600" b="1" dirty="0" smtClean="0"/>
              <a:t>Integration Testing </a:t>
            </a:r>
          </a:p>
          <a:p>
            <a:pPr marL="0" indent="0">
              <a:buNone/>
            </a:pPr>
            <a:r>
              <a:rPr lang="en-US" sz="2400" dirty="0" smtClean="0"/>
              <a:t>It is defined as a type of testing where software modules are integrated logically and tested as a group.</a:t>
            </a:r>
          </a:p>
          <a:p>
            <a:pPr marL="0" indent="0">
              <a:buNone/>
            </a:pPr>
            <a:endParaRPr lang="en-US" sz="2400" dirty="0"/>
          </a:p>
          <a:p>
            <a:pPr marL="0" indent="0">
              <a:buNone/>
            </a:pPr>
            <a:r>
              <a:rPr lang="en-US" sz="2400" dirty="0" smtClean="0"/>
              <a:t>3. </a:t>
            </a:r>
            <a:r>
              <a:rPr lang="en-US" sz="2400" b="1" dirty="0" smtClean="0"/>
              <a:t> </a:t>
            </a:r>
            <a:r>
              <a:rPr lang="en-US" sz="2400" b="1" dirty="0"/>
              <a:t>System Testing</a:t>
            </a:r>
            <a:r>
              <a:rPr lang="en-US" sz="2400" dirty="0"/>
              <a:t> </a:t>
            </a:r>
            <a:endParaRPr lang="en-US" sz="2400" dirty="0" smtClean="0"/>
          </a:p>
          <a:p>
            <a:pPr marL="0" indent="0">
              <a:buNone/>
            </a:pPr>
            <a:r>
              <a:rPr lang="en-US" sz="2400" dirty="0" smtClean="0"/>
              <a:t>It is </a:t>
            </a:r>
            <a:r>
              <a:rPr lang="en-US" sz="2400" dirty="0"/>
              <a:t>a level of testing that validates the complete and fully integrated software product. The purpose of a system test is to evaluate the end-to-end system specifications</a:t>
            </a:r>
            <a:r>
              <a:rPr lang="en-US" sz="2400" dirty="0" smtClean="0"/>
              <a:t>.</a:t>
            </a:r>
          </a:p>
          <a:p>
            <a:pPr marL="0" indent="0">
              <a:buNone/>
            </a:pPr>
            <a:endParaRPr lang="en-US" sz="2400" dirty="0" smtClean="0"/>
          </a:p>
          <a:p>
            <a:pPr marL="0" indent="0">
              <a:buNone/>
            </a:pPr>
            <a:r>
              <a:rPr lang="en-US" sz="2400" dirty="0" smtClean="0"/>
              <a:t>4.</a:t>
            </a:r>
            <a:r>
              <a:rPr lang="en-US" sz="2400" b="1" dirty="0"/>
              <a:t> Acceptance </a:t>
            </a:r>
            <a:r>
              <a:rPr lang="en-US" sz="2400" b="1" dirty="0" smtClean="0"/>
              <a:t>Testing</a:t>
            </a:r>
          </a:p>
          <a:p>
            <a:pPr marL="0" indent="0">
              <a:buNone/>
            </a:pPr>
            <a:r>
              <a:rPr lang="en-US" sz="2400" dirty="0" smtClean="0"/>
              <a:t>It is </a:t>
            </a:r>
            <a:r>
              <a:rPr lang="en-US" sz="2400" dirty="0"/>
              <a:t>the last phase of software testing performed after System Testing and before making the system available for actual </a:t>
            </a:r>
            <a:r>
              <a:rPr lang="en-US" sz="2400" dirty="0" smtClean="0"/>
              <a:t>use.</a:t>
            </a:r>
          </a:p>
          <a:p>
            <a:pPr marL="0" indent="0">
              <a:buNone/>
            </a:pPr>
            <a:endParaRPr lang="en-US" sz="2400" dirty="0"/>
          </a:p>
        </p:txBody>
      </p:sp>
    </p:spTree>
    <p:extLst>
      <p:ext uri="{BB962C8B-B14F-4D97-AF65-F5344CB8AC3E}">
        <p14:creationId xmlns:p14="http://schemas.microsoft.com/office/powerpoint/2010/main" val="2128719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 y="189163"/>
            <a:ext cx="9755777" cy="855866"/>
          </a:xfrm>
        </p:spPr>
        <p:txBody>
          <a:bodyPr>
            <a:normAutofit/>
          </a:bodyPr>
          <a:lstStyle/>
          <a:p>
            <a:r>
              <a:rPr lang="en-US" sz="2800" dirty="0" smtClean="0"/>
              <a:t>3</a:t>
            </a:r>
            <a:r>
              <a:rPr lang="en-US" sz="2800" b="1" dirty="0" smtClean="0"/>
              <a:t>. Capability Maturity Model Integration(CMMI)</a:t>
            </a:r>
            <a:endParaRPr lang="en-US" sz="2800" b="1" dirty="0"/>
          </a:p>
        </p:txBody>
      </p:sp>
      <p:sp>
        <p:nvSpPr>
          <p:cNvPr id="3" name="Content Placeholder 2"/>
          <p:cNvSpPr>
            <a:spLocks noGrp="1"/>
          </p:cNvSpPr>
          <p:nvPr>
            <p:ph idx="1"/>
          </p:nvPr>
        </p:nvSpPr>
        <p:spPr>
          <a:xfrm>
            <a:off x="679269" y="1593669"/>
            <a:ext cx="11011988" cy="5148942"/>
          </a:xfrm>
        </p:spPr>
        <p:txBody>
          <a:bodyPr>
            <a:normAutofit/>
          </a:bodyPr>
          <a:lstStyle/>
          <a:p>
            <a:pPr marL="0" indent="0">
              <a:buNone/>
            </a:pPr>
            <a:r>
              <a:rPr lang="en-US" sz="2400" dirty="0"/>
              <a:t>The Capability Maturity Model Integration (CMMI) is a process and behavioral model that helps organizations streamline process improvement and encourage productive, efficient behaviors that decrease risks in software, product, and service development</a:t>
            </a:r>
            <a:r>
              <a:rPr lang="en-US" sz="2400" dirty="0" smtClean="0"/>
              <a:t>.</a:t>
            </a:r>
          </a:p>
          <a:p>
            <a:pPr marL="0" indent="0">
              <a:buNone/>
            </a:pPr>
            <a:r>
              <a:rPr lang="en-US" sz="2400" dirty="0" smtClean="0"/>
              <a:t>Phases of </a:t>
            </a:r>
            <a:r>
              <a:rPr lang="en-US" sz="2400" dirty="0"/>
              <a:t>Capability Maturity Model </a:t>
            </a:r>
            <a:r>
              <a:rPr lang="en-US" sz="2400" dirty="0" smtClean="0"/>
              <a:t>integration(CCMI)</a:t>
            </a:r>
          </a:p>
          <a:p>
            <a:pPr marL="0" indent="0">
              <a:buNone/>
            </a:pPr>
            <a:endParaRPr lang="en-US" sz="2400" dirty="0"/>
          </a:p>
          <a:p>
            <a:pPr marL="0" indent="0">
              <a:buNone/>
            </a:pPr>
            <a:endParaRPr lang="en-US" sz="2400" dirty="0" smtClean="0"/>
          </a:p>
          <a:p>
            <a:pPr marL="0" indent="0">
              <a:buNone/>
            </a:pPr>
            <a:endParaRPr lang="en-US" sz="24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39589"/>
            <a:ext cx="5385896" cy="3503022"/>
          </a:xfrm>
          <a:prstGeom prst="rect">
            <a:avLst/>
          </a:prstGeom>
        </p:spPr>
      </p:pic>
    </p:spTree>
    <p:extLst>
      <p:ext uri="{BB962C8B-B14F-4D97-AF65-F5344CB8AC3E}">
        <p14:creationId xmlns:p14="http://schemas.microsoft.com/office/powerpoint/2010/main" val="1271098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4. </a:t>
            </a:r>
            <a:r>
              <a:rPr lang="en-US" sz="2800" b="1" dirty="0" smtClean="0"/>
              <a:t>Risk Management procedures</a:t>
            </a:r>
            <a:endParaRPr lang="en-US" sz="2800" b="1" dirty="0"/>
          </a:p>
        </p:txBody>
      </p:sp>
      <p:sp>
        <p:nvSpPr>
          <p:cNvPr id="3" name="Content Placeholder 2"/>
          <p:cNvSpPr>
            <a:spLocks noGrp="1"/>
          </p:cNvSpPr>
          <p:nvPr>
            <p:ph idx="1"/>
          </p:nvPr>
        </p:nvSpPr>
        <p:spPr>
          <a:xfrm>
            <a:off x="838200" y="1825624"/>
            <a:ext cx="10905310" cy="4718867"/>
          </a:xfrm>
        </p:spPr>
        <p:txBody>
          <a:bodyPr>
            <a:noAutofit/>
          </a:bodyPr>
          <a:lstStyle/>
          <a:p>
            <a:pPr marL="0" indent="0">
              <a:buNone/>
            </a:pPr>
            <a:r>
              <a:rPr lang="en-US" sz="2400" dirty="0"/>
              <a:t>Risk management is the process of identifying, assessing, and managing risks. It is performed in both planning and execution phases. An effective risk management strategy and application drastically reduces the chances of execution failures in software development</a:t>
            </a:r>
            <a:r>
              <a:rPr lang="en-US" sz="2400" dirty="0" smtClean="0"/>
              <a:t>.</a:t>
            </a:r>
          </a:p>
          <a:p>
            <a:pPr marL="0" indent="0">
              <a:buNone/>
            </a:pPr>
            <a:endParaRPr lang="en-US" sz="2400" dirty="0"/>
          </a:p>
          <a:p>
            <a:pPr marL="0" indent="0">
              <a:buNone/>
            </a:pPr>
            <a:r>
              <a:rPr lang="en-US" sz="2400" dirty="0"/>
              <a:t>The 4 essential steps of the Risk Management Process are</a:t>
            </a:r>
            <a:r>
              <a:rPr lang="en-US" sz="2400" dirty="0" smtClean="0"/>
              <a:t>:</a:t>
            </a:r>
          </a:p>
          <a:p>
            <a:r>
              <a:rPr lang="en-US" sz="2400" dirty="0" smtClean="0"/>
              <a:t>Identify </a:t>
            </a:r>
            <a:r>
              <a:rPr lang="en-US" sz="2400" dirty="0"/>
              <a:t>the risk</a:t>
            </a:r>
            <a:r>
              <a:rPr lang="en-US" sz="2400" dirty="0" smtClean="0"/>
              <a:t>.</a:t>
            </a:r>
          </a:p>
          <a:p>
            <a:pPr marL="0" indent="0">
              <a:buNone/>
            </a:pPr>
            <a:r>
              <a:rPr lang="en-US" sz="2400" dirty="0" smtClean="0"/>
              <a:t>	The </a:t>
            </a:r>
            <a:r>
              <a:rPr lang="en-US" sz="2400" dirty="0"/>
              <a:t>first step in the risk management process is to identify all the events that can negatively (risk) or positively (opportunity) affect the objectives of the </a:t>
            </a:r>
            <a:r>
              <a:rPr lang="en-US" sz="2400" dirty="0" smtClean="0"/>
              <a:t>software.</a:t>
            </a:r>
          </a:p>
          <a:p>
            <a:pPr marL="0" indent="0">
              <a:buNone/>
            </a:pPr>
            <a:endParaRPr lang="en-US" sz="2400" dirty="0"/>
          </a:p>
          <a:p>
            <a:r>
              <a:rPr lang="en-US" sz="2400" dirty="0"/>
              <a:t>Assess the risk</a:t>
            </a:r>
            <a:r>
              <a:rPr lang="en-US" sz="2400" dirty="0" smtClean="0"/>
              <a:t>.</a:t>
            </a:r>
          </a:p>
          <a:p>
            <a:pPr marL="0" indent="0">
              <a:buNone/>
            </a:pPr>
            <a:r>
              <a:rPr lang="en-US" sz="2400" dirty="0"/>
              <a:t>There are two types of risk and opportunity assessments</a:t>
            </a:r>
            <a:r>
              <a:rPr lang="en-US" sz="2400" dirty="0" smtClean="0"/>
              <a:t>:</a:t>
            </a:r>
            <a:r>
              <a:rPr lang="en-US" sz="2400" dirty="0"/>
              <a:t> qualitative and quantitative. </a:t>
            </a:r>
          </a:p>
        </p:txBody>
      </p:sp>
    </p:spTree>
    <p:extLst>
      <p:ext uri="{BB962C8B-B14F-4D97-AF65-F5344CB8AC3E}">
        <p14:creationId xmlns:p14="http://schemas.microsoft.com/office/powerpoint/2010/main" val="2423185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Risk Management procedures</a:t>
            </a:r>
            <a:endParaRPr lang="en-US" sz="28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t>A qualitative assessment analyzes the level of criticality based on the event’s probability and impact. </a:t>
            </a:r>
            <a:endParaRPr lang="en-US" sz="2400" dirty="0" smtClean="0"/>
          </a:p>
          <a:p>
            <a:pPr>
              <a:buFont typeface="Wingdings" panose="05000000000000000000" pitchFamily="2" charset="2"/>
              <a:buChar char="Ø"/>
            </a:pPr>
            <a:r>
              <a:rPr lang="en-US" sz="2400" dirty="0" smtClean="0"/>
              <a:t>A </a:t>
            </a:r>
            <a:r>
              <a:rPr lang="en-US" sz="2400" dirty="0"/>
              <a:t>quantitative assessment analyzes the financial impact or benefit of the event. Both are necessary for a comprehensive evaluation of risks and opportunities.</a:t>
            </a:r>
          </a:p>
          <a:p>
            <a:pPr marL="0" indent="0">
              <a:buNone/>
            </a:pPr>
            <a:endParaRPr lang="en-US" sz="2400" dirty="0" smtClean="0"/>
          </a:p>
          <a:p>
            <a:r>
              <a:rPr lang="en-US" sz="2400" dirty="0" smtClean="0"/>
              <a:t>Treat </a:t>
            </a:r>
            <a:r>
              <a:rPr lang="en-US" sz="2400" dirty="0"/>
              <a:t>the risk</a:t>
            </a:r>
            <a:r>
              <a:rPr lang="en-US" sz="2400" dirty="0" smtClean="0"/>
              <a:t>.</a:t>
            </a:r>
          </a:p>
          <a:p>
            <a:pPr marL="0" indent="0">
              <a:buNone/>
            </a:pPr>
            <a:r>
              <a:rPr lang="en-US" sz="2400" dirty="0"/>
              <a:t>In order to treat risks, an organization must first identify their strategies for doing so by developing a treatment plan. The objective of the risk treatment plan is to reduce the probability of occurrence of the risk (preventive action) and/or to reduce the impact of the risk (mitigation action</a:t>
            </a:r>
            <a:r>
              <a:rPr lang="en-US" sz="2400" dirty="0" smtClean="0"/>
              <a:t>).</a:t>
            </a:r>
            <a:endParaRPr lang="en-US" sz="2400" dirty="0"/>
          </a:p>
        </p:txBody>
      </p:sp>
    </p:spTree>
    <p:extLst>
      <p:ext uri="{BB962C8B-B14F-4D97-AF65-F5344CB8AC3E}">
        <p14:creationId xmlns:p14="http://schemas.microsoft.com/office/powerpoint/2010/main" val="1317449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Risk Management procedures</a:t>
            </a:r>
            <a:endParaRPr lang="en-US" sz="2800" dirty="0"/>
          </a:p>
        </p:txBody>
      </p:sp>
      <p:sp>
        <p:nvSpPr>
          <p:cNvPr id="3" name="Content Placeholder 2"/>
          <p:cNvSpPr>
            <a:spLocks noGrp="1"/>
          </p:cNvSpPr>
          <p:nvPr>
            <p:ph idx="1"/>
          </p:nvPr>
        </p:nvSpPr>
        <p:spPr/>
        <p:txBody>
          <a:bodyPr/>
          <a:lstStyle/>
          <a:p>
            <a:r>
              <a:rPr lang="en-US" dirty="0"/>
              <a:t>Monitor and Report on the risk.</a:t>
            </a:r>
          </a:p>
          <a:p>
            <a:pPr marL="0" indent="0">
              <a:buNone/>
            </a:pPr>
            <a:r>
              <a:rPr lang="en-US" sz="2400" dirty="0" smtClean="0"/>
              <a:t>Risks </a:t>
            </a:r>
            <a:r>
              <a:rPr lang="en-US" sz="2400" dirty="0"/>
              <a:t>and opportunities and their treatment plans need to be monitored and reported on. The frequency of this will depend on the criticality of risk/opp. By developing a monitoring and reporting structure it will ensure there are appropriate forums for escalation and that appropriate risk responses are being actioned.</a:t>
            </a:r>
          </a:p>
        </p:txBody>
      </p:sp>
    </p:spTree>
    <p:extLst>
      <p:ext uri="{BB962C8B-B14F-4D97-AF65-F5344CB8AC3E}">
        <p14:creationId xmlns:p14="http://schemas.microsoft.com/office/powerpoint/2010/main" val="786442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5. Quality Management Standards</a:t>
            </a:r>
            <a:endParaRPr lang="en-US" sz="2800" b="1" dirty="0"/>
          </a:p>
        </p:txBody>
      </p:sp>
      <p:sp>
        <p:nvSpPr>
          <p:cNvPr id="3" name="Content Placeholder 2"/>
          <p:cNvSpPr>
            <a:spLocks noGrp="1"/>
          </p:cNvSpPr>
          <p:nvPr>
            <p:ph idx="1"/>
          </p:nvPr>
        </p:nvSpPr>
        <p:spPr/>
        <p:txBody>
          <a:bodyPr>
            <a:normAutofit/>
          </a:bodyPr>
          <a:lstStyle/>
          <a:p>
            <a:pPr marL="0" indent="0">
              <a:buNone/>
            </a:pPr>
            <a:r>
              <a:rPr lang="en-US" sz="2400" dirty="0"/>
              <a:t>A quality management system (QMS) is defined as a formalized system that documents processes, procedures, and responsibilities for achieving quality policies and objectives</a:t>
            </a:r>
            <a:r>
              <a:rPr lang="en-US" sz="2400" dirty="0" smtClean="0"/>
              <a:t>.</a:t>
            </a:r>
            <a:r>
              <a:rPr lang="en-US" sz="2400" dirty="0"/>
              <a:t> </a:t>
            </a:r>
            <a:endParaRPr lang="en-US" sz="2400" dirty="0" smtClean="0"/>
          </a:p>
          <a:p>
            <a:pPr marL="0" indent="0">
              <a:buNone/>
            </a:pPr>
            <a:endParaRPr lang="en-US" sz="2400" dirty="0" smtClean="0"/>
          </a:p>
          <a:p>
            <a:r>
              <a:rPr lang="en-US" sz="2400" dirty="0" smtClean="0"/>
              <a:t>It aims </a:t>
            </a:r>
            <a:r>
              <a:rPr lang="en-US" sz="2400" dirty="0"/>
              <a:t>to develop and manage the </a:t>
            </a:r>
            <a:r>
              <a:rPr lang="en-US" sz="2400" dirty="0" smtClean="0"/>
              <a:t>quality of software</a:t>
            </a:r>
            <a:r>
              <a:rPr lang="en-US" sz="2400" dirty="0"/>
              <a:t> in such a way so as to best ensure that the product meets the quality standards expected by the customer while also meeting any necessary regulatory and developer </a:t>
            </a:r>
            <a:r>
              <a:rPr lang="en-US" sz="2400" dirty="0" smtClean="0"/>
              <a:t>requirements.</a:t>
            </a:r>
          </a:p>
          <a:p>
            <a:r>
              <a:rPr lang="en-US" sz="2400" dirty="0"/>
              <a:t> </a:t>
            </a:r>
            <a:r>
              <a:rPr lang="en-US" sz="2400" dirty="0" smtClean="0"/>
              <a:t>It ensure the </a:t>
            </a:r>
            <a:r>
              <a:rPr lang="en-US" sz="2400" dirty="0"/>
              <a:t>required level of quality is achieved in a software product.</a:t>
            </a:r>
          </a:p>
        </p:txBody>
      </p:sp>
    </p:spTree>
    <p:extLst>
      <p:ext uri="{BB962C8B-B14F-4D97-AF65-F5344CB8AC3E}">
        <p14:creationId xmlns:p14="http://schemas.microsoft.com/office/powerpoint/2010/main" val="2323361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65229" cy="849721"/>
          </a:xfrm>
        </p:spPr>
        <p:txBody>
          <a:bodyPr>
            <a:normAutofit/>
          </a:bodyPr>
          <a:lstStyle/>
          <a:p>
            <a:r>
              <a:rPr lang="en-US" sz="2800" b="1" dirty="0" smtClean="0"/>
              <a:t>6. Failure Mode and </a:t>
            </a:r>
            <a:r>
              <a:rPr lang="en-US" sz="2800" b="1" dirty="0"/>
              <a:t>E</a:t>
            </a:r>
            <a:r>
              <a:rPr lang="en-US" sz="2800" b="1" dirty="0" smtClean="0"/>
              <a:t>ffect Analysis</a:t>
            </a:r>
            <a:endParaRPr lang="en-US" sz="2800" b="1" dirty="0"/>
          </a:p>
        </p:txBody>
      </p:sp>
      <p:sp>
        <p:nvSpPr>
          <p:cNvPr id="3" name="Content Placeholder 2"/>
          <p:cNvSpPr>
            <a:spLocks noGrp="1"/>
          </p:cNvSpPr>
          <p:nvPr>
            <p:ph idx="1"/>
          </p:nvPr>
        </p:nvSpPr>
        <p:spPr>
          <a:xfrm>
            <a:off x="744583" y="1436914"/>
            <a:ext cx="10985863" cy="5421085"/>
          </a:xfrm>
        </p:spPr>
        <p:txBody>
          <a:bodyPr>
            <a:normAutofit fontScale="92500" lnSpcReduction="20000"/>
          </a:bodyPr>
          <a:lstStyle/>
          <a:p>
            <a:pPr marL="0" indent="0">
              <a:buNone/>
            </a:pPr>
            <a:r>
              <a:rPr lang="en-US" sz="2400" dirty="0"/>
              <a:t>Failure Modes and Effects Analysis (FMEA) is a systematic, proactive method for evaluating a process to identify where and how it might fail and to assess the relative impact of different failures, in order to identify the parts of the process that are most in need of change</a:t>
            </a:r>
            <a:r>
              <a:rPr lang="en-US" sz="2400" dirty="0" smtClean="0"/>
              <a:t>.</a:t>
            </a:r>
          </a:p>
          <a:p>
            <a:pPr marL="0" indent="0">
              <a:buNone/>
            </a:pPr>
            <a:endParaRPr lang="en-US" sz="2400" dirty="0" smtClean="0"/>
          </a:p>
          <a:p>
            <a:r>
              <a:rPr lang="en-US" sz="2400" dirty="0" smtClean="0"/>
              <a:t>It is</a:t>
            </a:r>
            <a:r>
              <a:rPr lang="en-US" sz="2400" dirty="0"/>
              <a:t> a structured approach to discovering potential failures that may exist within the design of a product or process. </a:t>
            </a:r>
            <a:endParaRPr lang="en-US" sz="2400" dirty="0" smtClean="0"/>
          </a:p>
          <a:p>
            <a:r>
              <a:rPr lang="en-US" sz="2400" dirty="0" smtClean="0"/>
              <a:t>Failure </a:t>
            </a:r>
            <a:r>
              <a:rPr lang="en-US" sz="2400" dirty="0"/>
              <a:t>modes are the ways in which a process can fail. </a:t>
            </a:r>
            <a:endParaRPr lang="en-US" sz="2400" dirty="0" smtClean="0"/>
          </a:p>
          <a:p>
            <a:r>
              <a:rPr lang="en-US" sz="2400" dirty="0" smtClean="0"/>
              <a:t>Effects </a:t>
            </a:r>
            <a:r>
              <a:rPr lang="en-US" sz="2400" dirty="0"/>
              <a:t>are the ways that these failures can lead to waste, defects or harmful outcomes for the customer.</a:t>
            </a:r>
            <a:endParaRPr lang="en-US" sz="2400" dirty="0" smtClean="0"/>
          </a:p>
          <a:p>
            <a:pPr marL="0" indent="0">
              <a:buNone/>
            </a:pPr>
            <a:endParaRPr lang="en-US" sz="2400" dirty="0"/>
          </a:p>
          <a:p>
            <a:pPr marL="0" indent="0">
              <a:buNone/>
            </a:pPr>
            <a:r>
              <a:rPr lang="en-US" sz="2400" dirty="0" smtClean="0"/>
              <a:t>The steps that should be conducted with the highest priority are as follows:</a:t>
            </a:r>
          </a:p>
          <a:p>
            <a:pPr>
              <a:buFont typeface="Wingdings" panose="05000000000000000000" pitchFamily="2" charset="2"/>
              <a:buChar char="q"/>
            </a:pPr>
            <a:r>
              <a:rPr lang="en-US" sz="2400" dirty="0" smtClean="0"/>
              <a:t> Determine the severity rating:</a:t>
            </a:r>
          </a:p>
          <a:p>
            <a:pPr>
              <a:buFont typeface="Wingdings" panose="05000000000000000000" pitchFamily="2" charset="2"/>
              <a:buChar char="q"/>
            </a:pPr>
            <a:r>
              <a:rPr lang="en-US" sz="2400" dirty="0" smtClean="0"/>
              <a:t>Determine the occurrence rating:</a:t>
            </a:r>
          </a:p>
          <a:p>
            <a:pPr>
              <a:buFont typeface="Wingdings" panose="05000000000000000000" pitchFamily="2" charset="2"/>
              <a:buChar char="q"/>
            </a:pPr>
            <a:r>
              <a:rPr lang="en-US" sz="2400" dirty="0" smtClean="0"/>
              <a:t>Determine the critically:</a:t>
            </a:r>
          </a:p>
          <a:p>
            <a:pPr>
              <a:buFont typeface="Wingdings" panose="05000000000000000000" pitchFamily="2" charset="2"/>
              <a:buChar char="q"/>
            </a:pPr>
            <a:r>
              <a:rPr lang="en-US" sz="2400" dirty="0" smtClean="0"/>
              <a:t>Determine the detection rating:</a:t>
            </a:r>
          </a:p>
          <a:p>
            <a:pPr>
              <a:buFont typeface="Wingdings" panose="05000000000000000000" pitchFamily="2" charset="2"/>
              <a:buChar char="q"/>
            </a:pPr>
            <a:r>
              <a:rPr lang="en-US" sz="2400" dirty="0" smtClean="0"/>
              <a:t>Calculate the risk priority rating:</a:t>
            </a:r>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smtClean="0"/>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3382137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612086" cy="497024"/>
          </a:xfrm>
        </p:spPr>
        <p:txBody>
          <a:bodyPr>
            <a:normAutofit/>
          </a:bodyPr>
          <a:lstStyle/>
          <a:p>
            <a:r>
              <a:rPr lang="en-US" sz="2800" b="1" dirty="0"/>
              <a:t>Failure Mode and Effect Analysis</a:t>
            </a:r>
          </a:p>
        </p:txBody>
      </p:sp>
      <p:sp>
        <p:nvSpPr>
          <p:cNvPr id="3" name="Content Placeholder 2"/>
          <p:cNvSpPr>
            <a:spLocks noGrp="1"/>
          </p:cNvSpPr>
          <p:nvPr>
            <p:ph idx="1"/>
          </p:nvPr>
        </p:nvSpPr>
        <p:spPr bwMode="blackGray"/>
        <p:txBody>
          <a:bodyPr>
            <a:normAutofit/>
          </a:bodyPr>
          <a:lstStyle/>
          <a:p>
            <a:pPr marL="0" indent="0">
              <a:buNone/>
            </a:pPr>
            <a:r>
              <a:rPr lang="en-US" sz="2400" dirty="0" smtClean="0"/>
              <a:t>The situation where conducting a </a:t>
            </a:r>
            <a:r>
              <a:rPr lang="en-US" sz="2400" dirty="0"/>
              <a:t>Failure Mode and Effect </a:t>
            </a:r>
            <a:r>
              <a:rPr lang="en-US" sz="2400" dirty="0" smtClean="0"/>
              <a:t>Analysis makes sense.</a:t>
            </a:r>
            <a:endParaRPr lang="en-US" sz="2400" dirty="0"/>
          </a:p>
          <a:p>
            <a:r>
              <a:rPr lang="en-US" sz="2400" dirty="0" smtClean="0"/>
              <a:t>When creating a fresh product , process and service</a:t>
            </a:r>
            <a:endParaRPr lang="en-US" sz="2400" dirty="0"/>
          </a:p>
          <a:p>
            <a:r>
              <a:rPr lang="en-US" sz="2400" dirty="0" smtClean="0"/>
              <a:t>When you intend to carry out an existing process in novel manner </a:t>
            </a:r>
          </a:p>
          <a:p>
            <a:r>
              <a:rPr lang="en-US" sz="2400" dirty="0" smtClean="0"/>
              <a:t>When you want to improve the quality of the particular process</a:t>
            </a:r>
            <a:endParaRPr lang="en-US" sz="2400" dirty="0"/>
          </a:p>
          <a:p>
            <a:r>
              <a:rPr lang="en-US" sz="2400" dirty="0" smtClean="0"/>
              <a:t>When you need to comprehend and fix a process’s flaws</a:t>
            </a:r>
          </a:p>
          <a:p>
            <a:r>
              <a:rPr lang="en-US" sz="2400" dirty="0" smtClean="0"/>
              <a:t>When there are periodic checks during the life of a product, service or process.</a:t>
            </a:r>
            <a:endParaRPr lang="en-US" sz="2400" dirty="0"/>
          </a:p>
        </p:txBody>
      </p:sp>
    </p:spTree>
    <p:extLst>
      <p:ext uri="{BB962C8B-B14F-4D97-AF65-F5344CB8AC3E}">
        <p14:creationId xmlns:p14="http://schemas.microsoft.com/office/powerpoint/2010/main" val="2194982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8390709" cy="928506"/>
          </a:xfrm>
        </p:spPr>
        <p:txBody>
          <a:bodyPr>
            <a:noAutofit/>
          </a:bodyPr>
          <a:lstStyle/>
          <a:p>
            <a:r>
              <a:rPr lang="en-US" sz="2800" b="1" dirty="0" smtClean="0"/>
              <a:t>What is software quality and quality assurance strategy?</a:t>
            </a:r>
            <a:endParaRPr lang="en-US" sz="2800" b="1" dirty="0"/>
          </a:p>
        </p:txBody>
      </p:sp>
      <p:sp>
        <p:nvSpPr>
          <p:cNvPr id="3" name="Subtitle 2"/>
          <p:cNvSpPr>
            <a:spLocks noGrp="1"/>
          </p:cNvSpPr>
          <p:nvPr>
            <p:ph type="subTitle" idx="1"/>
          </p:nvPr>
        </p:nvSpPr>
        <p:spPr>
          <a:xfrm>
            <a:off x="2129246" y="2481943"/>
            <a:ext cx="9026434" cy="3370217"/>
          </a:xfrm>
        </p:spPr>
        <p:txBody>
          <a:bodyPr>
            <a:normAutofit fontScale="92500"/>
          </a:bodyPr>
          <a:lstStyle/>
          <a:p>
            <a:endParaRPr lang="en-US" dirty="0" smtClean="0"/>
          </a:p>
          <a:p>
            <a:pPr algn="just"/>
            <a:r>
              <a:rPr lang="en-US" dirty="0"/>
              <a:t>The quality of software can be defined as the ability of the software to function as per user </a:t>
            </a:r>
            <a:r>
              <a:rPr lang="en-US" dirty="0" smtClean="0"/>
              <a:t>requirement. Software </a:t>
            </a:r>
            <a:r>
              <a:rPr lang="en-US" dirty="0"/>
              <a:t>quality is defined as a field of study and practice that describes the desirable attributes of software products</a:t>
            </a:r>
            <a:r>
              <a:rPr lang="en-US" dirty="0" smtClean="0"/>
              <a:t>.</a:t>
            </a:r>
          </a:p>
          <a:p>
            <a:endParaRPr lang="en-US" dirty="0" smtClean="0"/>
          </a:p>
          <a:p>
            <a:pPr algn="just"/>
            <a:r>
              <a:rPr lang="en-US" dirty="0" smtClean="0"/>
              <a:t>The </a:t>
            </a:r>
            <a:r>
              <a:rPr lang="en-US" dirty="0"/>
              <a:t>quality assurance strategy is a combination of techniques and actions necessary to test the final version of the software in order to detect weak sides and prevent mistakes before the </a:t>
            </a:r>
            <a:r>
              <a:rPr lang="en-US" dirty="0" smtClean="0"/>
              <a:t>product is delivered to customers.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451322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4876" y="832621"/>
            <a:ext cx="4789307" cy="4875214"/>
          </a:xfrm>
          <a:prstGeom prst="rect">
            <a:avLst/>
          </a:prstGeom>
        </p:spPr>
      </p:pic>
    </p:spTree>
    <p:extLst>
      <p:ext uri="{BB962C8B-B14F-4D97-AF65-F5344CB8AC3E}">
        <p14:creationId xmlns:p14="http://schemas.microsoft.com/office/powerpoint/2010/main" val="3263807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Strategies for Developing </a:t>
            </a:r>
            <a:r>
              <a:rPr lang="en-US" sz="3200" b="1" dirty="0" smtClean="0"/>
              <a:t>quality software</a:t>
            </a:r>
            <a:endParaRPr lang="en-US" sz="3200" b="1" dirty="0"/>
          </a:p>
        </p:txBody>
      </p:sp>
      <p:sp>
        <p:nvSpPr>
          <p:cNvPr id="3" name="Content Placeholder 2"/>
          <p:cNvSpPr>
            <a:spLocks noGrp="1"/>
          </p:cNvSpPr>
          <p:nvPr>
            <p:ph idx="1"/>
          </p:nvPr>
        </p:nvSpPr>
        <p:spPr/>
        <p:txBody>
          <a:bodyPr/>
          <a:lstStyle/>
          <a:p>
            <a:pPr lvl="1">
              <a:buFont typeface="Wingdings" panose="05000000000000000000" pitchFamily="2" charset="2"/>
              <a:buChar char="v"/>
            </a:pPr>
            <a:r>
              <a:rPr lang="en-US" dirty="0" smtClean="0"/>
              <a:t>Who is QA analyst?</a:t>
            </a:r>
          </a:p>
          <a:p>
            <a:pPr marL="457200" lvl="1" indent="0">
              <a:buNone/>
            </a:pPr>
            <a:endParaRPr lang="en-US" dirty="0" smtClean="0"/>
          </a:p>
          <a:p>
            <a:pPr marL="457200" lvl="1" indent="0">
              <a:buNone/>
            </a:pPr>
            <a:r>
              <a:rPr lang="en-US" dirty="0" smtClean="0"/>
              <a:t>Quality </a:t>
            </a:r>
            <a:r>
              <a:rPr lang="en-US" dirty="0"/>
              <a:t>assurance (QA) </a:t>
            </a:r>
            <a:r>
              <a:rPr lang="en-US" dirty="0" smtClean="0"/>
              <a:t>analyst is</a:t>
            </a:r>
            <a:r>
              <a:rPr lang="en-US" dirty="0"/>
              <a:t> any systematic process of determining whether a product or service meets specified requirements. QA establishes and maintains set requirements for developing or manufacturing reliable products</a:t>
            </a:r>
            <a:r>
              <a:rPr lang="en-US" dirty="0" smtClean="0"/>
              <a:t>.</a:t>
            </a:r>
          </a:p>
          <a:p>
            <a:pPr marL="457200" lvl="1" indent="0">
              <a:buNone/>
            </a:pPr>
            <a:endParaRPr lang="en-US" dirty="0" smtClean="0"/>
          </a:p>
          <a:p>
            <a:pPr marL="457200" lvl="1" indent="0">
              <a:buNone/>
            </a:pPr>
            <a:r>
              <a:rPr lang="en-US" dirty="0"/>
              <a:t>The Quality Assurance (QA) Analyst </a:t>
            </a:r>
            <a:r>
              <a:rPr lang="en-US" dirty="0" smtClean="0"/>
              <a:t>will </a:t>
            </a:r>
            <a:r>
              <a:rPr lang="en-US" dirty="0" smtClean="0">
                <a:effectLst>
                  <a:outerShdw blurRad="38100" dist="38100" dir="2700000" algn="tl">
                    <a:srgbClr val="000000">
                      <a:alpha val="43137"/>
                    </a:srgbClr>
                  </a:outerShdw>
                </a:effectLst>
              </a:rPr>
              <a:t>Conduct </a:t>
            </a:r>
            <a:r>
              <a:rPr lang="en-US" dirty="0">
                <a:effectLst>
                  <a:outerShdw blurRad="38100" dist="38100" dir="2700000" algn="tl">
                    <a:srgbClr val="000000">
                      <a:alpha val="43137"/>
                    </a:srgbClr>
                  </a:outerShdw>
                </a:effectLst>
              </a:rPr>
              <a:t>testing on software, websites, and other technical products to identify and resolve bugs, defects, and other potential issues.</a:t>
            </a:r>
          </a:p>
        </p:txBody>
      </p:sp>
    </p:spTree>
    <p:extLst>
      <p:ext uri="{BB962C8B-B14F-4D97-AF65-F5344CB8AC3E}">
        <p14:creationId xmlns:p14="http://schemas.microsoft.com/office/powerpoint/2010/main" val="1879640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Strategies for Developing software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1. Software Development Methodologies</a:t>
            </a:r>
          </a:p>
          <a:p>
            <a:pPr marL="0" indent="0">
              <a:buNone/>
            </a:pPr>
            <a:endParaRPr lang="en-US" dirty="0" smtClean="0"/>
          </a:p>
          <a:p>
            <a:pPr marL="0" indent="0">
              <a:buNone/>
            </a:pPr>
            <a:r>
              <a:rPr lang="en-US" sz="2400" dirty="0"/>
              <a:t>Software development methodology is a process or series of processes used in software development</a:t>
            </a:r>
            <a:r>
              <a:rPr lang="en-US" sz="2400" dirty="0" smtClean="0"/>
              <a:t>.</a:t>
            </a:r>
          </a:p>
          <a:p>
            <a:pPr marL="0" indent="0">
              <a:buNone/>
            </a:pPr>
            <a:endParaRPr lang="en-US" sz="2400" dirty="0" smtClean="0"/>
          </a:p>
          <a:p>
            <a:pPr marL="0" indent="0">
              <a:buNone/>
            </a:pPr>
            <a:r>
              <a:rPr lang="en-US" sz="2400" dirty="0" smtClean="0"/>
              <a:t>Some of the Software Development Methodologies are as follows:-</a:t>
            </a:r>
          </a:p>
          <a:p>
            <a:pPr>
              <a:buFont typeface="Wingdings" panose="05000000000000000000" pitchFamily="2" charset="2"/>
              <a:buChar char="ü"/>
            </a:pPr>
            <a:r>
              <a:rPr lang="en-US" sz="2400" dirty="0" smtClean="0"/>
              <a:t>Waterfall system Development Model</a:t>
            </a:r>
          </a:p>
          <a:p>
            <a:pPr>
              <a:buFont typeface="Wingdings" panose="05000000000000000000" pitchFamily="2" charset="2"/>
              <a:buChar char="ü"/>
            </a:pPr>
            <a:r>
              <a:rPr lang="en-US" sz="2400" dirty="0" smtClean="0"/>
              <a:t>Agile Development Methodology</a:t>
            </a:r>
          </a:p>
          <a:p>
            <a:pPr>
              <a:buFont typeface="Wingdings" panose="05000000000000000000" pitchFamily="2" charset="2"/>
              <a:buChar char="ü"/>
            </a:pPr>
            <a:r>
              <a:rPr lang="en-US" sz="2400" dirty="0" smtClean="0"/>
              <a:t>Spiral Model</a:t>
            </a:r>
          </a:p>
          <a:p>
            <a:pPr>
              <a:buFont typeface="Wingdings" panose="05000000000000000000" pitchFamily="2" charset="2"/>
              <a:buChar char="ü"/>
            </a:pPr>
            <a:r>
              <a:rPr lang="en-US" sz="2400" dirty="0" smtClean="0"/>
              <a:t>RAD</a:t>
            </a:r>
          </a:p>
          <a:p>
            <a:pPr>
              <a:buFont typeface="Wingdings" panose="05000000000000000000" pitchFamily="2" charset="2"/>
              <a:buChar char="ü"/>
            </a:pPr>
            <a:r>
              <a:rPr lang="en-US" sz="2400" dirty="0" smtClean="0"/>
              <a:t>Prototyping Model</a:t>
            </a:r>
            <a:endParaRPr lang="en-US" sz="2400" dirty="0"/>
          </a:p>
          <a:p>
            <a:pPr marL="0" indent="0">
              <a:buNone/>
            </a:pPr>
            <a:endParaRPr lang="en-US" sz="2400" dirty="0"/>
          </a:p>
        </p:txBody>
      </p:sp>
    </p:spTree>
    <p:extLst>
      <p:ext uri="{BB962C8B-B14F-4D97-AF65-F5344CB8AC3E}">
        <p14:creationId xmlns:p14="http://schemas.microsoft.com/office/powerpoint/2010/main" val="994109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 system Development Model</a:t>
            </a:r>
          </a:p>
        </p:txBody>
      </p:sp>
      <p:sp>
        <p:nvSpPr>
          <p:cNvPr id="3" name="Content Placeholder 2"/>
          <p:cNvSpPr>
            <a:spLocks noGrp="1"/>
          </p:cNvSpPr>
          <p:nvPr>
            <p:ph sz="half" idx="1"/>
          </p:nvPr>
        </p:nvSpPr>
        <p:spPr>
          <a:xfrm>
            <a:off x="838200" y="2115344"/>
            <a:ext cx="4164874" cy="3671502"/>
          </a:xfrm>
        </p:spPr>
        <p:txBody>
          <a:bodyPr>
            <a:normAutofit/>
          </a:bodyPr>
          <a:lstStyle/>
          <a:p>
            <a:pPr marL="0" indent="0" algn="just">
              <a:buNone/>
            </a:pPr>
            <a:r>
              <a:rPr lang="en-US" sz="2400" dirty="0" smtClean="0"/>
              <a:t>The </a:t>
            </a:r>
            <a:r>
              <a:rPr lang="en-US" sz="2400" dirty="0"/>
              <a:t>waterfall methodology is a linear project management approach, where stakeholder and customer requirements are gathered at the beginning of the project, and then a sequential project plan is created to accommodate those requirements.</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10312" y="2115344"/>
            <a:ext cx="4905375" cy="3771900"/>
          </a:xfrm>
        </p:spPr>
      </p:pic>
    </p:spTree>
    <p:extLst>
      <p:ext uri="{BB962C8B-B14F-4D97-AF65-F5344CB8AC3E}">
        <p14:creationId xmlns:p14="http://schemas.microsoft.com/office/powerpoint/2010/main" val="2197673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031966"/>
          </a:xfrm>
        </p:spPr>
        <p:txBody>
          <a:bodyPr/>
          <a:lstStyle/>
          <a:p>
            <a:r>
              <a:rPr lang="en-US" b="1" dirty="0"/>
              <a:t>Agile Development Methodology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287113"/>
            <a:ext cx="6172200" cy="4274248"/>
          </a:xfrm>
        </p:spPr>
      </p:pic>
      <p:sp>
        <p:nvSpPr>
          <p:cNvPr id="4" name="Text Placeholder 3"/>
          <p:cNvSpPr>
            <a:spLocks noGrp="1"/>
          </p:cNvSpPr>
          <p:nvPr>
            <p:ph type="body" sz="half" idx="2"/>
          </p:nvPr>
        </p:nvSpPr>
        <p:spPr/>
        <p:txBody>
          <a:bodyPr>
            <a:normAutofit/>
          </a:bodyPr>
          <a:lstStyle/>
          <a:p>
            <a:r>
              <a:rPr lang="en-US" sz="2400" dirty="0"/>
              <a:t>Agile is a software development methodology that focuses on flexibility, collaboration and efficiency that allow teams to deliver quality products.</a:t>
            </a:r>
          </a:p>
        </p:txBody>
      </p:sp>
    </p:spTree>
    <p:extLst>
      <p:ext uri="{BB962C8B-B14F-4D97-AF65-F5344CB8AC3E}">
        <p14:creationId xmlns:p14="http://schemas.microsoft.com/office/powerpoint/2010/main" val="1705677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60726" cy="993412"/>
          </a:xfrm>
        </p:spPr>
        <p:txBody>
          <a:bodyPr>
            <a:normAutofit/>
          </a:bodyPr>
          <a:lstStyle/>
          <a:p>
            <a:r>
              <a:rPr lang="en-US" sz="2800" b="1" dirty="0"/>
              <a:t>Advantages of the Waterfall Model</a:t>
            </a:r>
            <a:r>
              <a:rPr lang="en-US" sz="2800" dirty="0"/>
              <a:t/>
            </a:r>
            <a:br>
              <a:rPr lang="en-US" sz="2800" dirty="0"/>
            </a:br>
            <a:endParaRPr lang="en-US" sz="2800" dirty="0"/>
          </a:p>
        </p:txBody>
      </p:sp>
      <p:sp>
        <p:nvSpPr>
          <p:cNvPr id="3" name="Content Placeholder 2"/>
          <p:cNvSpPr>
            <a:spLocks noGrp="1"/>
          </p:cNvSpPr>
          <p:nvPr>
            <p:ph idx="1"/>
          </p:nvPr>
        </p:nvSpPr>
        <p:spPr/>
        <p:txBody>
          <a:bodyPr>
            <a:normAutofit/>
          </a:bodyPr>
          <a:lstStyle/>
          <a:p>
            <a:pPr fontAlgn="base"/>
            <a:r>
              <a:rPr lang="en-US" sz="2400" dirty="0" smtClean="0"/>
              <a:t>Waterfall </a:t>
            </a:r>
            <a:r>
              <a:rPr lang="en-US" sz="2400" dirty="0"/>
              <a:t>model is very simple and easy to understand and uses methodology. That is why it is beneficial for the beginner or novice developer.</a:t>
            </a:r>
          </a:p>
          <a:p>
            <a:pPr fontAlgn="base"/>
            <a:r>
              <a:rPr lang="en-US" sz="2400" dirty="0"/>
              <a:t>It is easy to manage the projects because of the rigidity of the model. Moreover, each phase has specific deliverables and an individual review process.</a:t>
            </a:r>
          </a:p>
          <a:p>
            <a:pPr fontAlgn="base"/>
            <a:r>
              <a:rPr lang="en-US" sz="2400" dirty="0"/>
              <a:t>Waterfall development methodology saves a significant amount of time at all the phases processed and completed at a given time.</a:t>
            </a:r>
          </a:p>
          <a:p>
            <a:pPr fontAlgn="base"/>
            <a:r>
              <a:rPr lang="en-US" sz="2400" dirty="0"/>
              <a:t>The requirements are very well understood/defined in the waterfall method. Also, it works effectively for smaller projects.</a:t>
            </a:r>
          </a:p>
          <a:p>
            <a:pPr fontAlgn="base"/>
            <a:r>
              <a:rPr lang="en-US" sz="2400" dirty="0"/>
              <a:t>You can easily do the testing that refers to the defined scenarios in the earlier functional specification.</a:t>
            </a:r>
          </a:p>
        </p:txBody>
      </p:sp>
    </p:spTree>
    <p:extLst>
      <p:ext uri="{BB962C8B-B14F-4D97-AF65-F5344CB8AC3E}">
        <p14:creationId xmlns:p14="http://schemas.microsoft.com/office/powerpoint/2010/main" val="11031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964783" cy="862784"/>
          </a:xfrm>
        </p:spPr>
        <p:txBody>
          <a:bodyPr>
            <a:normAutofit/>
          </a:bodyPr>
          <a:lstStyle/>
          <a:p>
            <a:pPr fontAlgn="base"/>
            <a:r>
              <a:rPr lang="en-US" sz="2800" b="1" dirty="0"/>
              <a:t>Disadvantages of Waterfall Model</a:t>
            </a:r>
            <a:endParaRPr lang="en-US" sz="2800" dirty="0"/>
          </a:p>
        </p:txBody>
      </p:sp>
      <p:sp>
        <p:nvSpPr>
          <p:cNvPr id="3" name="Content Placeholder 2"/>
          <p:cNvSpPr>
            <a:spLocks noGrp="1"/>
          </p:cNvSpPr>
          <p:nvPr>
            <p:ph idx="1"/>
          </p:nvPr>
        </p:nvSpPr>
        <p:spPr>
          <a:xfrm>
            <a:off x="838199" y="1825625"/>
            <a:ext cx="10696303" cy="4562112"/>
          </a:xfrm>
        </p:spPr>
        <p:txBody>
          <a:bodyPr>
            <a:normAutofit fontScale="77500" lnSpcReduction="20000"/>
          </a:bodyPr>
          <a:lstStyle/>
          <a:p>
            <a:pPr fontAlgn="base"/>
            <a:r>
              <a:rPr lang="en-US" dirty="0" smtClean="0"/>
              <a:t>Waterfall </a:t>
            </a:r>
            <a:r>
              <a:rPr lang="en-US" dirty="0"/>
              <a:t>method is not applicable to projects that demand continuous maintenance.</a:t>
            </a:r>
          </a:p>
          <a:p>
            <a:pPr fontAlgn="base"/>
            <a:r>
              <a:rPr lang="en-US" dirty="0"/>
              <a:t>The main drawback of this method is that once an application is in the testing stage, it is not advisable to go back and do any amendments changes for completed software, it may cause a lot of problems.</a:t>
            </a:r>
          </a:p>
          <a:p>
            <a:pPr fontAlgn="base"/>
            <a:r>
              <a:rPr lang="en-US" dirty="0"/>
              <a:t>There is no possibility that we can to develop any working software until it reaches the last stage of the cycle</a:t>
            </a:r>
          </a:p>
          <a:p>
            <a:pPr fontAlgn="base"/>
            <a:r>
              <a:rPr lang="en-US" dirty="0"/>
              <a:t>You cannot include the client’s valuable feedback within the ongoing development phase.</a:t>
            </a:r>
          </a:p>
          <a:p>
            <a:pPr fontAlgn="base"/>
            <a:r>
              <a:rPr lang="en-US" dirty="0"/>
              <a:t>In waterfall development method, there is no option to know the end result of the entire project</a:t>
            </a:r>
          </a:p>
          <a:p>
            <a:pPr fontAlgn="base"/>
            <a:r>
              <a:rPr lang="en-US" dirty="0"/>
              <a:t>Make your requirements well-defined and clear or else this model is not suitable. It is effective for long and ongoing projects.</a:t>
            </a:r>
          </a:p>
          <a:p>
            <a:pPr fontAlgn="base"/>
            <a:r>
              <a:rPr lang="en-US" dirty="0"/>
              <a:t>In waterfall methodology, Documentation occupies a lot of time for developers and testers.</a:t>
            </a:r>
          </a:p>
        </p:txBody>
      </p:sp>
    </p:spTree>
    <p:extLst>
      <p:ext uri="{BB962C8B-B14F-4D97-AF65-F5344CB8AC3E}">
        <p14:creationId xmlns:p14="http://schemas.microsoft.com/office/powerpoint/2010/main" val="431730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2800" b="1" dirty="0"/>
              <a:t>Advantages of Agile Development Methodology</a:t>
            </a:r>
            <a:endParaRPr lang="en-US" sz="2800" dirty="0"/>
          </a:p>
        </p:txBody>
      </p:sp>
      <p:sp>
        <p:nvSpPr>
          <p:cNvPr id="3" name="Content Placeholder 2"/>
          <p:cNvSpPr>
            <a:spLocks noGrp="1"/>
          </p:cNvSpPr>
          <p:nvPr>
            <p:ph idx="1"/>
          </p:nvPr>
        </p:nvSpPr>
        <p:spPr/>
        <p:txBody>
          <a:bodyPr>
            <a:normAutofit/>
          </a:bodyPr>
          <a:lstStyle/>
          <a:p>
            <a:pPr fontAlgn="base"/>
            <a:r>
              <a:rPr lang="en-US" dirty="0" smtClean="0"/>
              <a:t>Customer </a:t>
            </a:r>
            <a:r>
              <a:rPr lang="en-US" dirty="0"/>
              <a:t>satisfaction by rapid, continuous delivery of useful software.</a:t>
            </a:r>
          </a:p>
          <a:p>
            <a:pPr fontAlgn="base"/>
            <a:r>
              <a:rPr lang="en-US" dirty="0"/>
              <a:t>Human interaction is emphasized rather than process and development tools. Customers, developers and testers constantly interact with each other.</a:t>
            </a:r>
          </a:p>
          <a:p>
            <a:pPr fontAlgn="base"/>
            <a:r>
              <a:rPr lang="en-US" dirty="0"/>
              <a:t>Agile methodology has an adaptive approach that is able to respond to the changing requirements of the clients.</a:t>
            </a:r>
          </a:p>
          <a:p>
            <a:pPr fontAlgn="base"/>
            <a:r>
              <a:rPr lang="en-US" dirty="0"/>
              <a:t>Direct communication and constant feedback from customer representatives leave no space for any guesswork in the system.</a:t>
            </a:r>
          </a:p>
        </p:txBody>
      </p:sp>
    </p:spTree>
    <p:extLst>
      <p:ext uri="{BB962C8B-B14F-4D97-AF65-F5344CB8AC3E}">
        <p14:creationId xmlns:p14="http://schemas.microsoft.com/office/powerpoint/2010/main" val="11846305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871</Words>
  <Application>Microsoft Office PowerPoint</Application>
  <PresentationFormat>Widescreen</PresentationFormat>
  <Paragraphs>134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  Presentation On Strategies for Developing quality software</vt:lpstr>
      <vt:lpstr>What is software quality and quality assurance strategy?</vt:lpstr>
      <vt:lpstr>Strategies for Developing quality software</vt:lpstr>
      <vt:lpstr>Strategies for Developing software</vt:lpstr>
      <vt:lpstr>Waterfall system Development Model</vt:lpstr>
      <vt:lpstr>Agile Development Methodology</vt:lpstr>
      <vt:lpstr>Advantages of the Waterfall Model </vt:lpstr>
      <vt:lpstr>Disadvantages of Waterfall Model</vt:lpstr>
      <vt:lpstr>Advantages of Agile Development Methodology</vt:lpstr>
      <vt:lpstr>Disadvantages of Agile Development Methodology</vt:lpstr>
      <vt:lpstr>2. Software Quality Assurance</vt:lpstr>
      <vt:lpstr>Software Quality Assurance</vt:lpstr>
      <vt:lpstr>3. Capability Maturity Model Integration(CMMI)</vt:lpstr>
      <vt:lpstr>4. Risk Management procedures</vt:lpstr>
      <vt:lpstr>Risk Management procedures</vt:lpstr>
      <vt:lpstr>Risk Management procedures</vt:lpstr>
      <vt:lpstr>5. Quality Management Standards</vt:lpstr>
      <vt:lpstr>6. Failure Mode and Effect Analysis</vt:lpstr>
      <vt:lpstr>Failure Mode and Effect Analysis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quality software strategy?</dc:title>
  <dc:creator>user</dc:creator>
  <cp:lastModifiedBy>user</cp:lastModifiedBy>
  <cp:revision>32</cp:revision>
  <dcterms:created xsi:type="dcterms:W3CDTF">2022-12-14T12:47:30Z</dcterms:created>
  <dcterms:modified xsi:type="dcterms:W3CDTF">2022-12-15T02:24:33Z</dcterms:modified>
</cp:coreProperties>
</file>