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614573"/>
            <a:ext cx="10994760" cy="223967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rgbClr val="A725FF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4854247"/>
            <a:ext cx="10994760" cy="814427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3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4360" y="5261461"/>
            <a:ext cx="1725376" cy="6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6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7"/>
            <a:ext cx="10994760" cy="985720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8"/>
            <a:ext cx="10994760" cy="4479341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8347873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8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A725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782721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782721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A1695-9FC1-48A9-9DE2-684F28085049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D0597-D536-4EE3-9342-4A3D778C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of identifying and selecting IS development projects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086" y="544721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-Nishan Yonjan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7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adakuu.com/image/ddddddddddddddddd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1" y="1661323"/>
            <a:ext cx="10149839" cy="36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71600" y="5943599"/>
            <a:ext cx="987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Project</a:t>
            </a:r>
            <a:r>
              <a:rPr lang="en-US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 selection decision must consider numerous factors and can have numerous outcomes</a:t>
            </a:r>
            <a:endParaRPr lang="en-US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5" y="2021568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decision-making process can lead to numerous outcomes.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can be accepted or rejected. </a:t>
            </a:r>
            <a:endParaRPr lang="en-US" dirty="0" smtClean="0"/>
          </a:p>
          <a:p>
            <a:r>
              <a:rPr lang="en-US" dirty="0" smtClean="0"/>
              <a:t>Acceptance </a:t>
            </a:r>
            <a:r>
              <a:rPr lang="en-US" dirty="0"/>
              <a:t>of a project usually means that funding to conduct the next </a:t>
            </a:r>
            <a:r>
              <a:rPr lang="en-US" dirty="0" smtClean="0"/>
              <a:t>project has </a:t>
            </a:r>
            <a:r>
              <a:rPr lang="en-US" dirty="0"/>
              <a:t>been approved. </a:t>
            </a:r>
            <a:endParaRPr lang="en-US" dirty="0" smtClean="0"/>
          </a:p>
          <a:p>
            <a:r>
              <a:rPr lang="en-US" dirty="0" smtClean="0"/>
              <a:t>Rejection </a:t>
            </a:r>
            <a:r>
              <a:rPr lang="en-US" dirty="0"/>
              <a:t>means that the project will no longer be considered for development.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projects may also be conditionally accepted; projects may be accepted pending the approval or availability of </a:t>
            </a:r>
            <a:r>
              <a:rPr lang="en-US" dirty="0" smtClean="0"/>
              <a:t>needed resources..</a:t>
            </a:r>
          </a:p>
          <a:p>
            <a:r>
              <a:rPr lang="en-US" dirty="0" smtClean="0"/>
              <a:t>Finally</a:t>
            </a:r>
            <a:r>
              <a:rPr lang="en-US" dirty="0"/>
              <a:t>, the requesters of a project may be asked to modify and resubmit their request after making suggested changes or clarifications.</a:t>
            </a:r>
          </a:p>
        </p:txBody>
      </p:sp>
    </p:spTree>
    <p:extLst>
      <p:ext uri="{BB962C8B-B14F-4D97-AF65-F5344CB8AC3E}">
        <p14:creationId xmlns:p14="http://schemas.microsoft.com/office/powerpoint/2010/main" val="318333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05" y="343376"/>
            <a:ext cx="10994760" cy="985720"/>
          </a:xfrm>
        </p:spPr>
        <p:txBody>
          <a:bodyPr/>
          <a:lstStyle/>
          <a:p>
            <a:r>
              <a:rPr lang="en-US" b="1" dirty="0"/>
              <a:t>Deliverables and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244" y="1813211"/>
            <a:ext cx="10994760" cy="44793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outcome from </a:t>
            </a:r>
            <a:r>
              <a:rPr lang="en-US" dirty="0"/>
              <a:t>the project identification and selection phase is a schedule of specific IS development projects. </a:t>
            </a:r>
            <a:endParaRPr lang="en-US" dirty="0" smtClean="0"/>
          </a:p>
          <a:p>
            <a:r>
              <a:rPr lang="en-US" dirty="0" smtClean="0"/>
              <a:t>The projects move into the second activity </a:t>
            </a:r>
            <a:r>
              <a:rPr lang="en-US" dirty="0" err="1" smtClean="0"/>
              <a:t>i.e</a:t>
            </a:r>
            <a:r>
              <a:rPr lang="en-US" dirty="0" smtClean="0"/>
              <a:t> project initiation and planning. </a:t>
            </a:r>
          </a:p>
          <a:p>
            <a:r>
              <a:rPr lang="en-US" dirty="0" smtClean="0"/>
              <a:t>An </a:t>
            </a:r>
            <a:r>
              <a:rPr lang="en-US" dirty="0"/>
              <a:t>outcome of this activity is the assurance that people in the organization gave </a:t>
            </a:r>
            <a:r>
              <a:rPr lang="en-US" dirty="0" smtClean="0"/>
              <a:t>careful </a:t>
            </a:r>
            <a:r>
              <a:rPr lang="en-US" dirty="0"/>
              <a:t>consideration to project selection and clearly understood how each project could help the organization reach its objectives.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9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1" y="2073819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Because </a:t>
            </a:r>
            <a:r>
              <a:rPr lang="en-US" dirty="0"/>
              <a:t>of the principle of incremental commitment, a selected project </a:t>
            </a:r>
            <a:r>
              <a:rPr lang="en-US" dirty="0" smtClean="0"/>
              <a:t>may or may not be turned into working software.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b="1" dirty="0" smtClean="0"/>
              <a:t>Incremental commitment: </a:t>
            </a:r>
            <a:r>
              <a:rPr lang="en-US" dirty="0" smtClean="0"/>
              <a:t>A </a:t>
            </a:r>
            <a:r>
              <a:rPr lang="en-US" dirty="0"/>
              <a:t>strategy in system analysis and design in which the project is reviewed after each phase and continuation of the project is </a:t>
            </a:r>
            <a:r>
              <a:rPr lang="en-US" dirty="0" smtClean="0"/>
              <a:t>justified </a:t>
            </a:r>
            <a:r>
              <a:rPr lang="en-US" dirty="0"/>
              <a:t>in each of these reviews.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dirty="0"/>
              <a:t>will determine whether the business conditions have changed or whether a more detailed understanding of a system’s costs, benefits, and risks would suggest that the project is not as worthy as previously thought</a:t>
            </a:r>
          </a:p>
        </p:txBody>
      </p:sp>
    </p:spTree>
    <p:extLst>
      <p:ext uri="{BB962C8B-B14F-4D97-AF65-F5344CB8AC3E}">
        <p14:creationId xmlns:p14="http://schemas.microsoft.com/office/powerpoint/2010/main" val="11597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adakuu.com/image/eeeeeeeeeeeeeeeeeeeeeeeeee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1850572"/>
            <a:ext cx="8987245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97726" y="5995852"/>
            <a:ext cx="98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Is development projects come from both top-down and bottom-up initiatives</a:t>
            </a:r>
            <a:endParaRPr lang="en-US" sz="20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395627"/>
            <a:ext cx="10994760" cy="985720"/>
          </a:xfrm>
        </p:spPr>
        <p:txBody>
          <a:bodyPr>
            <a:normAutofit/>
          </a:bodyPr>
          <a:lstStyle/>
          <a:p>
            <a:r>
              <a:rPr lang="en-US" dirty="0" smtClean="0"/>
              <a:t>It consists </a:t>
            </a:r>
            <a:r>
              <a:rPr lang="en-US" dirty="0"/>
              <a:t>of three primary activities</a:t>
            </a:r>
            <a:r>
              <a:rPr lang="en-US" dirty="0" smtClean="0"/>
              <a:t>:.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dentifying potential development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lassifying and ranking projects,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electing projects for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460941"/>
            <a:ext cx="10994760" cy="985720"/>
          </a:xfrm>
        </p:spPr>
        <p:txBody>
          <a:bodyPr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/>
              <a:t>Identifying potential development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Organizations vary as to how they identify projects. This process can be performed by</a:t>
            </a:r>
            <a:r>
              <a:rPr lang="en-US" dirty="0" smtClean="0"/>
              <a:t>:</a:t>
            </a:r>
          </a:p>
          <a:p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member of top </a:t>
            </a:r>
            <a:r>
              <a:rPr lang="en-US" dirty="0" smtClean="0"/>
              <a:t>management</a:t>
            </a:r>
          </a:p>
          <a:p>
            <a:r>
              <a:rPr lang="en-US" dirty="0"/>
              <a:t>Steering committee with </a:t>
            </a:r>
            <a:r>
              <a:rPr lang="en-US" dirty="0" smtClean="0"/>
              <a:t>managers having </a:t>
            </a:r>
            <a:r>
              <a:rPr lang="en-US" dirty="0"/>
              <a:t>an interest in systems</a:t>
            </a:r>
          </a:p>
          <a:p>
            <a:r>
              <a:rPr lang="en-US" dirty="0"/>
              <a:t>User </a:t>
            </a:r>
            <a:r>
              <a:rPr lang="en-US" dirty="0" smtClean="0"/>
              <a:t>department unit</a:t>
            </a:r>
          </a:p>
          <a:p>
            <a:r>
              <a:rPr lang="en-US" dirty="0" smtClean="0"/>
              <a:t>The development group</a:t>
            </a:r>
          </a:p>
          <a:p>
            <a:r>
              <a:rPr lang="en-US" dirty="0" smtClean="0"/>
              <a:t>They all do is decide which project to submit.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14154" y="1628394"/>
            <a:ext cx="7602582" cy="4349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92974" y="2495006"/>
            <a:ext cx="6871063" cy="31612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717074" y="3317967"/>
            <a:ext cx="6596743" cy="20639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26080" y="4258494"/>
            <a:ext cx="6139543" cy="87521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11633" y="1890543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Management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826724" y="2677889"/>
            <a:ext cx="209005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Steering Committee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11633" y="3535409"/>
            <a:ext cx="206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User </a:t>
            </a:r>
            <a:r>
              <a:rPr lang="en-US" b="1" dirty="0"/>
              <a:t>D</a:t>
            </a:r>
            <a:r>
              <a:rPr lang="en-US" b="1" dirty="0" smtClean="0"/>
              <a:t>epartment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11633" y="4511433"/>
            <a:ext cx="2233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Development Group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592974" y="6135079"/>
            <a:ext cx="67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Selection Methods for identifying potential development projects</a:t>
            </a:r>
            <a:endParaRPr lang="en-US" b="1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46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95441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Each identification method has strengths and weaknesses.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identified by top management have a strategic </a:t>
            </a:r>
            <a:r>
              <a:rPr lang="en-US" dirty="0" smtClean="0"/>
              <a:t>focus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rojects </a:t>
            </a:r>
            <a:r>
              <a:rPr lang="en-US" dirty="0"/>
              <a:t>identified by steering committees </a:t>
            </a:r>
            <a:r>
              <a:rPr lang="en-US" dirty="0" smtClean="0"/>
              <a:t>have </a:t>
            </a:r>
            <a:r>
              <a:rPr lang="en-US" dirty="0"/>
              <a:t>a cross-functional focus. </a:t>
            </a:r>
            <a:endParaRPr lang="en-US" dirty="0" smtClean="0"/>
          </a:p>
          <a:p>
            <a:r>
              <a:rPr lang="en-US" dirty="0" smtClean="0"/>
              <a:t>Projects </a:t>
            </a:r>
            <a:r>
              <a:rPr lang="en-US" dirty="0"/>
              <a:t>identified by </a:t>
            </a:r>
            <a:r>
              <a:rPr lang="en-US" dirty="0" smtClean="0"/>
              <a:t>user department have </a:t>
            </a:r>
            <a:r>
              <a:rPr lang="en-US" dirty="0"/>
              <a:t>a </a:t>
            </a:r>
            <a:r>
              <a:rPr lang="en-US" dirty="0" smtClean="0"/>
              <a:t>narrow nonstrategic focus. </a:t>
            </a:r>
          </a:p>
          <a:p>
            <a:r>
              <a:rPr lang="en-US" dirty="0" smtClean="0"/>
              <a:t>The </a:t>
            </a:r>
            <a:r>
              <a:rPr lang="en-US" dirty="0"/>
              <a:t>development group identifies projects based on the ease with which existing hardware and systems will integrate with the proposed project.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 dirty="0"/>
              <a:t>factors, such as project cost, duration, complexity, and risk, also influence the people who identify a project. Table below summarizes the characteristics of each selection method.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Process of Identifying and Selecting Information Systems Development Projects-Identifying and Selecting Projec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3422467"/>
            <a:ext cx="10515600" cy="1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04603" y="2181496"/>
            <a:ext cx="1019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ritannic Bold" panose="020B0903060703020204" pitchFamily="34" charset="0"/>
              </a:rPr>
              <a:t>Characteristics of Methods for making IS identification and Selection </a:t>
            </a:r>
            <a:r>
              <a:rPr lang="en-US" sz="2400" dirty="0">
                <a:latin typeface="Britannic Bold" panose="020B0903060703020204" pitchFamily="34" charset="0"/>
              </a:rPr>
              <a:t>D</a:t>
            </a:r>
            <a:r>
              <a:rPr lang="en-US" sz="2400" dirty="0" smtClean="0">
                <a:latin typeface="Britannic Bold" panose="020B0903060703020204" pitchFamily="34" charset="0"/>
              </a:rPr>
              <a:t>ecision</a:t>
            </a:r>
            <a:endParaRPr lang="en-US" sz="24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US" dirty="0" smtClean="0"/>
              <a:t>Classifying and Ranking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Evaluating </a:t>
            </a:r>
            <a:r>
              <a:rPr lang="en-US" dirty="0"/>
              <a:t>the merit of potential projects is the second major </a:t>
            </a:r>
            <a:r>
              <a:rPr lang="en-US" dirty="0" smtClean="0"/>
              <a:t>activity. 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be performed by top managers, a steering committee, u</a:t>
            </a:r>
            <a:r>
              <a:rPr lang="en-US" dirty="0" smtClean="0"/>
              <a:t>ser department, </a:t>
            </a:r>
            <a:r>
              <a:rPr lang="en-US" dirty="0"/>
              <a:t>or the </a:t>
            </a:r>
            <a:r>
              <a:rPr lang="en-US" dirty="0" smtClean="0"/>
              <a:t>development </a:t>
            </a:r>
            <a:r>
              <a:rPr lang="en-US" dirty="0"/>
              <a:t>group.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criteria used to assign the merit of a given project can vary based on the size of the </a:t>
            </a:r>
            <a:r>
              <a:rPr lang="en-US" dirty="0" smtClean="0"/>
              <a:t>organization.</a:t>
            </a:r>
          </a:p>
          <a:p>
            <a:r>
              <a:rPr lang="en-US" dirty="0" smtClean="0"/>
              <a:t>If</a:t>
            </a:r>
            <a:r>
              <a:rPr lang="en-US" dirty="0"/>
              <a:t>, for example, an organization uses a steering committee, it may choose </a:t>
            </a:r>
            <a:r>
              <a:rPr lang="en-US" dirty="0" smtClean="0"/>
              <a:t>month </a:t>
            </a:r>
            <a:r>
              <a:rPr lang="en-US" dirty="0"/>
              <a:t>or </a:t>
            </a:r>
            <a:r>
              <a:rPr lang="en-US" dirty="0" smtClean="0"/>
              <a:t>quarter of year </a:t>
            </a:r>
            <a:r>
              <a:rPr lang="en-US" dirty="0"/>
              <a:t>to review projects and use a wide variety of evaluation criteria. </a:t>
            </a:r>
          </a:p>
        </p:txBody>
      </p:sp>
    </p:spTree>
    <p:extLst>
      <p:ext uri="{BB962C8B-B14F-4D97-AF65-F5344CB8AC3E}">
        <p14:creationId xmlns:p14="http://schemas.microsoft.com/office/powerpoint/2010/main" val="4174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adakuu.com/image/ccccccccccccccccccccccccccccccccccccc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44" y="2464073"/>
            <a:ext cx="9171304" cy="34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6993" y="1815738"/>
            <a:ext cx="798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Britannic Bold" panose="020B0903060703020204" pitchFamily="34" charset="0"/>
              </a:rPr>
              <a:t>Possible evaluation criteria when classifying and ranking projects</a:t>
            </a:r>
            <a:endParaRPr lang="en-US" sz="2000" dirty="0">
              <a:solidFill>
                <a:srgbClr val="7030A0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5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421753"/>
            <a:ext cx="10994760" cy="985720"/>
          </a:xfrm>
        </p:spPr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US" dirty="0" smtClean="0"/>
              <a:t>Selecting IS Development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selection of projects is the final activity in the project identification and selection phase.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short- and long-term projects most likely to achieve business objectives are considered.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business conditions change over time, the relative importance of any single project may substantially change.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the identification and selection of projects is an important and ongoing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398-shin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160398-shine-template-16x9</Template>
  <TotalTime>234</TotalTime>
  <Words>634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Britannic Bold</vt:lpstr>
      <vt:lpstr>Calibri</vt:lpstr>
      <vt:lpstr>160398-shine-template-16x9</vt:lpstr>
      <vt:lpstr>Process of identifying and selecting IS development projects</vt:lpstr>
      <vt:lpstr>It consists of three primary activities:.</vt:lpstr>
      <vt:lpstr>Identifying potential development projects</vt:lpstr>
      <vt:lpstr>PowerPoint Presentation</vt:lpstr>
      <vt:lpstr>PowerPoint Presentation</vt:lpstr>
      <vt:lpstr>PowerPoint Presentation</vt:lpstr>
      <vt:lpstr>Classifying and Ranking Projects</vt:lpstr>
      <vt:lpstr>PowerPoint Presentation</vt:lpstr>
      <vt:lpstr>Selecting IS Development Projects</vt:lpstr>
      <vt:lpstr>PowerPoint Presentation</vt:lpstr>
      <vt:lpstr>PowerPoint Presentation</vt:lpstr>
      <vt:lpstr>Deliverables and Outcomes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of identifying and selecting IS development projects</dc:title>
  <dc:creator>Desktop_101</dc:creator>
  <cp:lastModifiedBy>Desktop_101</cp:lastModifiedBy>
  <cp:revision>18</cp:revision>
  <dcterms:created xsi:type="dcterms:W3CDTF">2022-10-31T10:20:42Z</dcterms:created>
  <dcterms:modified xsi:type="dcterms:W3CDTF">2022-11-15T14:14:43Z</dcterms:modified>
</cp:coreProperties>
</file>