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Calibri Light" panose="020F0302020204030204" pitchFamily="34" charset="0"/>
      <p:regular r:id="rId14"/>
      <p: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DDBCDE-78B6-4D82-B721-723DD3B04E8C}">
  <a:tblStyle styleId="{3EDDBCDE-78B6-4D82-B721-723DD3B04E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bebd7b9c8d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bebd7b9c8d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bebd7b9c8d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bebd7b9c8d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bebd7b9c8d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bebd7b9c8d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bebd7b9c8d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bebd7b9c8d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bebd7b9c8d_0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bebd7b9c8d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bebd7b9c8d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bebd7b9c8d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E4AD-2A02-057B-DDEA-FC91EECCBC0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7A1ED4A-7DFA-6D89-D6A8-18C4323C07E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9D6DEF6-B53A-42E2-32F1-566FECFE40DF}"/>
              </a:ext>
            </a:extLst>
          </p:cNvPr>
          <p:cNvSpPr>
            <a:spLocks noGrp="1"/>
          </p:cNvSpPr>
          <p:nvPr>
            <p:ph type="dt" sz="half" idx="10"/>
          </p:nvPr>
        </p:nvSpPr>
        <p:spPr/>
        <p:txBody>
          <a:bodyPr/>
          <a:lstStyle/>
          <a:p>
            <a:fld id="{227D462B-7618-4B3C-9C0D-5A8B82CFD0F5}" type="datetimeFigureOut">
              <a:rPr lang="en-US" smtClean="0"/>
              <a:t>12/23/2022</a:t>
            </a:fld>
            <a:endParaRPr lang="en-US"/>
          </a:p>
        </p:txBody>
      </p:sp>
      <p:sp>
        <p:nvSpPr>
          <p:cNvPr id="5" name="Footer Placeholder 4">
            <a:extLst>
              <a:ext uri="{FF2B5EF4-FFF2-40B4-BE49-F238E27FC236}">
                <a16:creationId xmlns:a16="http://schemas.microsoft.com/office/drawing/2014/main" id="{D7AD933F-AF96-43B3-F783-1200F7650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D2C28-4A28-7147-208F-B93C4384564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4358427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C46AE-CB3F-1193-F263-DBCF403735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E01854-88D0-7B65-D3E6-CE09F7FAD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5FDFD-A3F2-1BF7-9CEF-F070B151E936}"/>
              </a:ext>
            </a:extLst>
          </p:cNvPr>
          <p:cNvSpPr>
            <a:spLocks noGrp="1"/>
          </p:cNvSpPr>
          <p:nvPr>
            <p:ph type="dt" sz="half" idx="10"/>
          </p:nvPr>
        </p:nvSpPr>
        <p:spPr/>
        <p:txBody>
          <a:bodyPr/>
          <a:lstStyle/>
          <a:p>
            <a:fld id="{227D462B-7618-4B3C-9C0D-5A8B82CFD0F5}" type="datetimeFigureOut">
              <a:rPr lang="en-US" smtClean="0"/>
              <a:t>12/23/2022</a:t>
            </a:fld>
            <a:endParaRPr lang="en-US"/>
          </a:p>
        </p:txBody>
      </p:sp>
      <p:sp>
        <p:nvSpPr>
          <p:cNvPr id="5" name="Footer Placeholder 4">
            <a:extLst>
              <a:ext uri="{FF2B5EF4-FFF2-40B4-BE49-F238E27FC236}">
                <a16:creationId xmlns:a16="http://schemas.microsoft.com/office/drawing/2014/main" id="{391400A7-4E6B-ECA7-6335-86BCB491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F231E-EA24-743F-B8A5-313EFAC360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221066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78C137-A890-2AD7-DDCB-06700D1F991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6759E9-2E73-2EE9-C907-80719155F95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8CDE9-306C-14DE-FEA8-B6F97078373C}"/>
              </a:ext>
            </a:extLst>
          </p:cNvPr>
          <p:cNvSpPr>
            <a:spLocks noGrp="1"/>
          </p:cNvSpPr>
          <p:nvPr>
            <p:ph type="dt" sz="half" idx="10"/>
          </p:nvPr>
        </p:nvSpPr>
        <p:spPr/>
        <p:txBody>
          <a:bodyPr/>
          <a:lstStyle/>
          <a:p>
            <a:fld id="{227D462B-7618-4B3C-9C0D-5A8B82CFD0F5}" type="datetimeFigureOut">
              <a:rPr lang="en-US" smtClean="0"/>
              <a:t>12/23/2022</a:t>
            </a:fld>
            <a:endParaRPr lang="en-US"/>
          </a:p>
        </p:txBody>
      </p:sp>
      <p:sp>
        <p:nvSpPr>
          <p:cNvPr id="5" name="Footer Placeholder 4">
            <a:extLst>
              <a:ext uri="{FF2B5EF4-FFF2-40B4-BE49-F238E27FC236}">
                <a16:creationId xmlns:a16="http://schemas.microsoft.com/office/drawing/2014/main" id="{66EE8FFE-0D29-2D60-8C11-D744AFA97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673AB-D5D9-AB2C-2042-36624ABF36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443053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4474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512758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4340-2702-2F03-0ACF-06E49826F6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B52D56-C315-DF53-6789-25340D8DA9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4D0F9-FCF0-CF45-77D5-CBFC9D477E71}"/>
              </a:ext>
            </a:extLst>
          </p:cNvPr>
          <p:cNvSpPr>
            <a:spLocks noGrp="1"/>
          </p:cNvSpPr>
          <p:nvPr>
            <p:ph type="dt" sz="half" idx="10"/>
          </p:nvPr>
        </p:nvSpPr>
        <p:spPr/>
        <p:txBody>
          <a:bodyPr/>
          <a:lstStyle/>
          <a:p>
            <a:fld id="{227D462B-7618-4B3C-9C0D-5A8B82CFD0F5}" type="datetimeFigureOut">
              <a:rPr lang="en-US" smtClean="0"/>
              <a:t>12/23/2022</a:t>
            </a:fld>
            <a:endParaRPr lang="en-US"/>
          </a:p>
        </p:txBody>
      </p:sp>
      <p:sp>
        <p:nvSpPr>
          <p:cNvPr id="5" name="Footer Placeholder 4">
            <a:extLst>
              <a:ext uri="{FF2B5EF4-FFF2-40B4-BE49-F238E27FC236}">
                <a16:creationId xmlns:a16="http://schemas.microsoft.com/office/drawing/2014/main" id="{98E62917-B8D9-EF37-F55E-D77FF3B8C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53553-318E-CF41-FE4C-842587911A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386791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94B4-27D2-1B7C-00B2-252911EFDCD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0F85A6C-6E47-646D-CC28-457C3C37B9C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8ECD0F-0DF6-40E8-0586-DBD8EF7FCC0D}"/>
              </a:ext>
            </a:extLst>
          </p:cNvPr>
          <p:cNvSpPr>
            <a:spLocks noGrp="1"/>
          </p:cNvSpPr>
          <p:nvPr>
            <p:ph type="dt" sz="half" idx="10"/>
          </p:nvPr>
        </p:nvSpPr>
        <p:spPr/>
        <p:txBody>
          <a:bodyPr/>
          <a:lstStyle/>
          <a:p>
            <a:fld id="{227D462B-7618-4B3C-9C0D-5A8B82CFD0F5}" type="datetimeFigureOut">
              <a:rPr lang="en-US" smtClean="0"/>
              <a:t>12/23/2022</a:t>
            </a:fld>
            <a:endParaRPr lang="en-US"/>
          </a:p>
        </p:txBody>
      </p:sp>
      <p:sp>
        <p:nvSpPr>
          <p:cNvPr id="5" name="Footer Placeholder 4">
            <a:extLst>
              <a:ext uri="{FF2B5EF4-FFF2-40B4-BE49-F238E27FC236}">
                <a16:creationId xmlns:a16="http://schemas.microsoft.com/office/drawing/2014/main" id="{17E04743-694C-5078-88F5-156F4034E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BC023-1E84-89C6-4676-C0E4F362CD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729383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4E3A-1784-A773-3570-9ADC8F034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E728E-A055-C3E4-F2BF-AC3B40C16D3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80E4BF-8B60-C643-F6F4-077B020C8D0C}"/>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14ECD3-52C7-E25D-A38B-B2228FC9245E}"/>
              </a:ext>
            </a:extLst>
          </p:cNvPr>
          <p:cNvSpPr>
            <a:spLocks noGrp="1"/>
          </p:cNvSpPr>
          <p:nvPr>
            <p:ph type="dt" sz="half" idx="10"/>
          </p:nvPr>
        </p:nvSpPr>
        <p:spPr/>
        <p:txBody>
          <a:bodyPr/>
          <a:lstStyle/>
          <a:p>
            <a:fld id="{227D462B-7618-4B3C-9C0D-5A8B82CFD0F5}" type="datetimeFigureOut">
              <a:rPr lang="en-US" smtClean="0"/>
              <a:t>12/23/2022</a:t>
            </a:fld>
            <a:endParaRPr lang="en-US"/>
          </a:p>
        </p:txBody>
      </p:sp>
      <p:sp>
        <p:nvSpPr>
          <p:cNvPr id="6" name="Footer Placeholder 5">
            <a:extLst>
              <a:ext uri="{FF2B5EF4-FFF2-40B4-BE49-F238E27FC236}">
                <a16:creationId xmlns:a16="http://schemas.microsoft.com/office/drawing/2014/main" id="{564FA6CE-C0DC-E934-1F5E-83FBC062E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13E14-CB92-3809-B9E2-71E38CAA2FC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16036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9C9B-576A-5817-A18B-D77D61D1E0D6}"/>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4721E7-D96C-7D26-D435-2D9028D39AE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9D8DB-2288-1879-1AE9-FFC50566C340}"/>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33EDA-1DB4-A261-9EC9-18FC82B691CA}"/>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0425C-C2AD-F83B-4644-F2E8BB19E7B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3B5625-D6CD-2466-B84E-AD86C466A5AF}"/>
              </a:ext>
            </a:extLst>
          </p:cNvPr>
          <p:cNvSpPr>
            <a:spLocks noGrp="1"/>
          </p:cNvSpPr>
          <p:nvPr>
            <p:ph type="dt" sz="half" idx="10"/>
          </p:nvPr>
        </p:nvSpPr>
        <p:spPr/>
        <p:txBody>
          <a:bodyPr/>
          <a:lstStyle/>
          <a:p>
            <a:fld id="{227D462B-7618-4B3C-9C0D-5A8B82CFD0F5}" type="datetimeFigureOut">
              <a:rPr lang="en-US" smtClean="0"/>
              <a:t>12/23/2022</a:t>
            </a:fld>
            <a:endParaRPr lang="en-US"/>
          </a:p>
        </p:txBody>
      </p:sp>
      <p:sp>
        <p:nvSpPr>
          <p:cNvPr id="8" name="Footer Placeholder 7">
            <a:extLst>
              <a:ext uri="{FF2B5EF4-FFF2-40B4-BE49-F238E27FC236}">
                <a16:creationId xmlns:a16="http://schemas.microsoft.com/office/drawing/2014/main" id="{1C400EF6-1A7B-5F57-C0D1-4D5F8655B9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55B219-B13D-C211-810C-37F5A40874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463988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84F89-BEE7-5223-202C-17F9428A3F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DBF8D-5E83-A5D6-EBAE-C20F16176C10}"/>
              </a:ext>
            </a:extLst>
          </p:cNvPr>
          <p:cNvSpPr>
            <a:spLocks noGrp="1"/>
          </p:cNvSpPr>
          <p:nvPr>
            <p:ph type="dt" sz="half" idx="10"/>
          </p:nvPr>
        </p:nvSpPr>
        <p:spPr/>
        <p:txBody>
          <a:bodyPr/>
          <a:lstStyle/>
          <a:p>
            <a:fld id="{227D462B-7618-4B3C-9C0D-5A8B82CFD0F5}" type="datetimeFigureOut">
              <a:rPr lang="en-US" smtClean="0"/>
              <a:t>12/23/2022</a:t>
            </a:fld>
            <a:endParaRPr lang="en-US"/>
          </a:p>
        </p:txBody>
      </p:sp>
      <p:sp>
        <p:nvSpPr>
          <p:cNvPr id="4" name="Footer Placeholder 3">
            <a:extLst>
              <a:ext uri="{FF2B5EF4-FFF2-40B4-BE49-F238E27FC236}">
                <a16:creationId xmlns:a16="http://schemas.microsoft.com/office/drawing/2014/main" id="{ECCD07ED-F034-AA06-9337-A846599DE9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B953F0-ADD1-2B7C-FF96-0AF7067F8C2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306374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50A75-701A-E265-4AA2-C8F45665C0D9}"/>
              </a:ext>
            </a:extLst>
          </p:cNvPr>
          <p:cNvSpPr>
            <a:spLocks noGrp="1"/>
          </p:cNvSpPr>
          <p:nvPr>
            <p:ph type="dt" sz="half" idx="10"/>
          </p:nvPr>
        </p:nvSpPr>
        <p:spPr/>
        <p:txBody>
          <a:bodyPr/>
          <a:lstStyle/>
          <a:p>
            <a:fld id="{227D462B-7618-4B3C-9C0D-5A8B82CFD0F5}" type="datetimeFigureOut">
              <a:rPr lang="en-US" smtClean="0"/>
              <a:t>12/23/2022</a:t>
            </a:fld>
            <a:endParaRPr lang="en-US"/>
          </a:p>
        </p:txBody>
      </p:sp>
      <p:sp>
        <p:nvSpPr>
          <p:cNvPr id="3" name="Footer Placeholder 2">
            <a:extLst>
              <a:ext uri="{FF2B5EF4-FFF2-40B4-BE49-F238E27FC236}">
                <a16:creationId xmlns:a16="http://schemas.microsoft.com/office/drawing/2014/main" id="{CBAC7EED-FA6E-5B33-097F-D87A951E76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199415-74C4-BAE4-4002-A6E61F1782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6419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AFBB-AAB6-FFA0-249F-C8DB7A50EAF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25BBD88-9ECC-1F6D-3FF1-FE88F70AECC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1FAFF2-43A1-F859-0B44-A89EEE2802A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7361209-F68A-7899-0A07-39C4ACF06B78}"/>
              </a:ext>
            </a:extLst>
          </p:cNvPr>
          <p:cNvSpPr>
            <a:spLocks noGrp="1"/>
          </p:cNvSpPr>
          <p:nvPr>
            <p:ph type="dt" sz="half" idx="10"/>
          </p:nvPr>
        </p:nvSpPr>
        <p:spPr/>
        <p:txBody>
          <a:bodyPr/>
          <a:lstStyle/>
          <a:p>
            <a:fld id="{227D462B-7618-4B3C-9C0D-5A8B82CFD0F5}" type="datetimeFigureOut">
              <a:rPr lang="en-US" smtClean="0"/>
              <a:t>12/23/2022</a:t>
            </a:fld>
            <a:endParaRPr lang="en-US"/>
          </a:p>
        </p:txBody>
      </p:sp>
      <p:sp>
        <p:nvSpPr>
          <p:cNvPr id="6" name="Footer Placeholder 5">
            <a:extLst>
              <a:ext uri="{FF2B5EF4-FFF2-40B4-BE49-F238E27FC236}">
                <a16:creationId xmlns:a16="http://schemas.microsoft.com/office/drawing/2014/main" id="{871AFC1B-733B-F3F4-D29C-A7F16EB11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055EC-7FD6-5750-C7F6-4E81C40A56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886306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27D6-002E-79E6-972B-D819A00BCDE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B43412D-601B-F715-577D-DAB4C179A2A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E8E1FD2-6244-EABD-8294-25FA0AD428B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810EE1B-4885-FD60-77FB-471B01EB84C2}"/>
              </a:ext>
            </a:extLst>
          </p:cNvPr>
          <p:cNvSpPr>
            <a:spLocks noGrp="1"/>
          </p:cNvSpPr>
          <p:nvPr>
            <p:ph type="dt" sz="half" idx="10"/>
          </p:nvPr>
        </p:nvSpPr>
        <p:spPr/>
        <p:txBody>
          <a:bodyPr/>
          <a:lstStyle/>
          <a:p>
            <a:fld id="{227D462B-7618-4B3C-9C0D-5A8B82CFD0F5}" type="datetimeFigureOut">
              <a:rPr lang="en-US" smtClean="0"/>
              <a:t>12/23/2022</a:t>
            </a:fld>
            <a:endParaRPr lang="en-US"/>
          </a:p>
        </p:txBody>
      </p:sp>
      <p:sp>
        <p:nvSpPr>
          <p:cNvPr id="6" name="Footer Placeholder 5">
            <a:extLst>
              <a:ext uri="{FF2B5EF4-FFF2-40B4-BE49-F238E27FC236}">
                <a16:creationId xmlns:a16="http://schemas.microsoft.com/office/drawing/2014/main" id="{0889E471-564C-26FF-C5C1-A31367C53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7C792-81D8-36FB-B28F-825F166E8A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885783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97C2C5-56C6-A416-D788-D67F69B368F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F5F8E0-1A68-35D3-7AFD-DC9E92F842B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25570-3490-745F-4B48-F33F7724738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27D462B-7618-4B3C-9C0D-5A8B82CFD0F5}" type="datetimeFigureOut">
              <a:rPr lang="en-US" smtClean="0"/>
              <a:t>12/23/2022</a:t>
            </a:fld>
            <a:endParaRPr lang="en-US"/>
          </a:p>
        </p:txBody>
      </p:sp>
      <p:sp>
        <p:nvSpPr>
          <p:cNvPr id="5" name="Footer Placeholder 4">
            <a:extLst>
              <a:ext uri="{FF2B5EF4-FFF2-40B4-BE49-F238E27FC236}">
                <a16:creationId xmlns:a16="http://schemas.microsoft.com/office/drawing/2014/main" id="{15F9764F-6A83-0859-8E9A-3C9BA8ECAF8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88081-A3DD-1844-BD9C-12362273B9E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05639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p:nvPr/>
        </p:nvSpPr>
        <p:spPr>
          <a:xfrm>
            <a:off x="863950" y="271225"/>
            <a:ext cx="7313400" cy="394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5200" b="1"/>
              <a:t>Data Modeling</a:t>
            </a:r>
            <a:endParaRPr sz="5000" b="1"/>
          </a:p>
          <a:p>
            <a:pPr marL="0" lvl="0" indent="0" algn="l" rtl="0">
              <a:lnSpc>
                <a:spcPct val="115000"/>
              </a:lnSpc>
              <a:spcBef>
                <a:spcPts val="1200"/>
              </a:spcBef>
              <a:spcAft>
                <a:spcPts val="0"/>
              </a:spcAft>
              <a:buNone/>
            </a:pPr>
            <a:r>
              <a:rPr lang="en-GB" sz="2700"/>
              <a:t>*Uses of Data model </a:t>
            </a:r>
            <a:endParaRPr sz="2700"/>
          </a:p>
          <a:p>
            <a:pPr marL="0" lvl="0" indent="0" algn="l" rtl="0">
              <a:lnSpc>
                <a:spcPct val="115000"/>
              </a:lnSpc>
              <a:spcBef>
                <a:spcPts val="1200"/>
              </a:spcBef>
              <a:spcAft>
                <a:spcPts val="0"/>
              </a:spcAft>
              <a:buNone/>
            </a:pPr>
            <a:r>
              <a:rPr lang="en-GB" sz="2700"/>
              <a:t>*Types of data model</a:t>
            </a:r>
            <a:endParaRPr sz="2700"/>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1371600" lvl="0" indent="0" algn="l" rtl="0">
              <a:lnSpc>
                <a:spcPct val="115000"/>
              </a:lnSpc>
              <a:spcBef>
                <a:spcPts val="1200"/>
              </a:spcBef>
              <a:spcAft>
                <a:spcPts val="1200"/>
              </a:spcAft>
              <a:buNone/>
            </a:pPr>
            <a:r>
              <a:rPr lang="en-GB" sz="1800"/>
              <a:t>                     			Presented by: Jagannath Khadka</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solidFill>
                  <a:srgbClr val="222222"/>
                </a:solidFill>
              </a:rPr>
              <a:t>Data model</a:t>
            </a:r>
            <a:endParaRPr>
              <a:solidFill>
                <a:srgbClr val="222222"/>
              </a:solidFill>
            </a:endParaRPr>
          </a:p>
        </p:txBody>
      </p:sp>
      <p:sp>
        <p:nvSpPr>
          <p:cNvPr id="73" name="Google Shape;73;p14"/>
          <p:cNvSpPr txBox="1">
            <a:spLocks noGrp="1"/>
          </p:cNvSpPr>
          <p:nvPr>
            <p:ph type="body" idx="1"/>
          </p:nvPr>
        </p:nvSpPr>
        <p:spPr>
          <a:xfrm>
            <a:off x="471900" y="1884950"/>
            <a:ext cx="7278300" cy="27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ym typeface="Arial"/>
              </a:rPr>
              <a:t>Data </a:t>
            </a:r>
            <a:r>
              <a:rPr lang="en-GB" dirty="0" err="1">
                <a:sym typeface="Arial"/>
              </a:rPr>
              <a:t>modeling</a:t>
            </a:r>
            <a:r>
              <a:rPr lang="en-GB" dirty="0">
                <a:sym typeface="Arial"/>
              </a:rPr>
              <a:t> is the process of creating a visual representation of either a whole information system or parts of it to communicate connections between data points and structures.</a:t>
            </a:r>
            <a:endParaRPr dirty="0">
              <a:sym typeface="Arial"/>
            </a:endParaRPr>
          </a:p>
          <a:p>
            <a:pPr marL="0" lvl="0" indent="0" algn="l" rtl="0">
              <a:lnSpc>
                <a:spcPct val="134000"/>
              </a:lnSpc>
              <a:spcBef>
                <a:spcPts val="1200"/>
              </a:spcBef>
              <a:spcAft>
                <a:spcPts val="0"/>
              </a:spcAft>
              <a:buNone/>
            </a:pPr>
            <a:r>
              <a:rPr lang="en-GB" dirty="0">
                <a:sym typeface="Arial"/>
              </a:rPr>
              <a:t>It describes the data that flow through the business processes in an organization.</a:t>
            </a:r>
            <a:endParaRPr dirty="0">
              <a:sym typeface="Arial"/>
            </a:endParaRPr>
          </a:p>
          <a:p>
            <a:pPr marL="0" lvl="0" indent="0" algn="l" rtl="0">
              <a:spcBef>
                <a:spcPts val="0"/>
              </a:spcBef>
              <a:spcAft>
                <a:spcPts val="1200"/>
              </a:spcAft>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9" name="Google Shape;79;p15"/>
          <p:cNvGraphicFramePr/>
          <p:nvPr>
            <p:extLst>
              <p:ext uri="{D42A27DB-BD31-4B8C-83A1-F6EECF244321}">
                <p14:modId xmlns:p14="http://schemas.microsoft.com/office/powerpoint/2010/main" val="2736671076"/>
              </p:ext>
            </p:extLst>
          </p:nvPr>
        </p:nvGraphicFramePr>
        <p:xfrm>
          <a:off x="339200" y="1342000"/>
          <a:ext cx="7876900" cy="3725725"/>
        </p:xfrm>
        <a:graphic>
          <a:graphicData uri="http://schemas.openxmlformats.org/drawingml/2006/table">
            <a:tbl>
              <a:tblPr>
                <a:noFill/>
                <a:tableStyleId>{3EDDBCDE-78B6-4D82-B721-723DD3B04E8C}</a:tableStyleId>
              </a:tblPr>
              <a:tblGrid>
                <a:gridCol w="7876900">
                  <a:extLst>
                    <a:ext uri="{9D8B030D-6E8A-4147-A177-3AD203B41FA5}">
                      <a16:colId xmlns:a16="http://schemas.microsoft.com/office/drawing/2014/main" val="20000"/>
                    </a:ext>
                  </a:extLst>
                </a:gridCol>
              </a:tblGrid>
              <a:tr h="3725725">
                <a:tc>
                  <a:txBody>
                    <a:bodyPr/>
                    <a:lstStyle/>
                    <a:p>
                      <a:pPr marL="457200" lvl="0" indent="-333375" algn="l" rtl="0">
                        <a:lnSpc>
                          <a:spcPct val="115000"/>
                        </a:lnSpc>
                        <a:spcBef>
                          <a:spcPts val="0"/>
                        </a:spcBef>
                        <a:spcAft>
                          <a:spcPts val="0"/>
                        </a:spcAft>
                        <a:buClr>
                          <a:srgbClr val="222222"/>
                        </a:buClr>
                        <a:buSzPts val="1650"/>
                        <a:buAutoNum type="arabicPeriod"/>
                      </a:pPr>
                      <a:r>
                        <a:rPr lang="en-GB" dirty="0"/>
                        <a:t>Conceptual Data Model: This Data Model defines WHAT the system contains. This model is typically created by Business stakeholders and Data Architects. The purpose is to organize, scope and define business concepts and rules.</a:t>
                      </a:r>
                      <a:endParaRPr dirty="0"/>
                    </a:p>
                    <a:p>
                      <a:pPr marL="457200" lvl="0" indent="-333375" algn="l" rtl="0">
                        <a:lnSpc>
                          <a:spcPct val="115000"/>
                        </a:lnSpc>
                        <a:spcBef>
                          <a:spcPts val="0"/>
                        </a:spcBef>
                        <a:spcAft>
                          <a:spcPts val="0"/>
                        </a:spcAft>
                        <a:buClr>
                          <a:srgbClr val="222222"/>
                        </a:buClr>
                        <a:buSzPts val="1650"/>
                        <a:buAutoNum type="arabicPeriod"/>
                      </a:pPr>
                      <a:r>
                        <a:rPr lang="en-GB" dirty="0"/>
                        <a:t>Logical Data Model: Defines HOW the system should be implemented regardless of the DBMS. This model is typically created by Data Architects and Business Analysts. The purpose is to developed technical map of rules and data structures.</a:t>
                      </a:r>
                      <a:endParaRPr dirty="0"/>
                    </a:p>
                    <a:p>
                      <a:pPr marL="457200" lvl="0" indent="-333375" algn="l" rtl="0">
                        <a:lnSpc>
                          <a:spcPct val="115000"/>
                        </a:lnSpc>
                        <a:spcBef>
                          <a:spcPts val="0"/>
                        </a:spcBef>
                        <a:spcAft>
                          <a:spcPts val="0"/>
                        </a:spcAft>
                        <a:buClr>
                          <a:srgbClr val="222222"/>
                        </a:buClr>
                        <a:buSzPts val="1650"/>
                        <a:buAutoNum type="arabicPeriod"/>
                      </a:pPr>
                      <a:r>
                        <a:rPr lang="en-GB" dirty="0"/>
                        <a:t>Physical Data Model: This Data Model describes HOW the system will be implemented using a specific DBMS system. This model is typically created by DBA and developers. The purpose is actual implementation of the database.</a:t>
                      </a:r>
                      <a:endParaRPr dirty="0"/>
                    </a:p>
                    <a:p>
                      <a:pPr marL="0" lvl="0" indent="0" algn="l" rtl="0">
                        <a:spcBef>
                          <a:spcPts val="0"/>
                        </a:spcBef>
                        <a:spcAft>
                          <a:spcPts val="0"/>
                        </a:spcAft>
                        <a:buNone/>
                      </a:pP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 name="Title 2">
            <a:extLst>
              <a:ext uri="{FF2B5EF4-FFF2-40B4-BE49-F238E27FC236}">
                <a16:creationId xmlns:a16="http://schemas.microsoft.com/office/drawing/2014/main" id="{A33C12E2-7759-69CC-1C29-4362C0697689}"/>
              </a:ext>
            </a:extLst>
          </p:cNvPr>
          <p:cNvSpPr>
            <a:spLocks noGrp="1"/>
          </p:cNvSpPr>
          <p:nvPr>
            <p:ph type="title"/>
          </p:nvPr>
        </p:nvSpPr>
        <p:spPr>
          <a:xfrm>
            <a:off x="96677" y="329200"/>
            <a:ext cx="8222100" cy="1012800"/>
          </a:xfrm>
        </p:spPr>
        <p:txBody>
          <a:bodyPr/>
          <a:lstStyle/>
          <a:p>
            <a:r>
              <a:rPr lang="en-US" dirty="0"/>
              <a:t>Types of Data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0" y="0"/>
            <a:ext cx="9144001" cy="527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dirty="0">
                <a:solidFill>
                  <a:srgbClr val="222222"/>
                </a:solidFill>
              </a:rPr>
              <a:t>Uses of Data Model</a:t>
            </a:r>
            <a:endParaRPr b="1" dirty="0">
              <a:solidFill>
                <a:srgbClr val="222222"/>
              </a:solidFill>
            </a:endParaRPr>
          </a:p>
        </p:txBody>
      </p:sp>
      <p:sp>
        <p:nvSpPr>
          <p:cNvPr id="90" name="Google Shape;90;p1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dirty="0">
              <a:sym typeface="Arial"/>
            </a:endParaRPr>
          </a:p>
          <a:p>
            <a:pPr marL="457200" lvl="0" indent="0" algn="l" rtl="0">
              <a:spcBef>
                <a:spcPts val="0"/>
              </a:spcBef>
              <a:spcAft>
                <a:spcPts val="0"/>
              </a:spcAft>
              <a:buNone/>
            </a:pPr>
            <a:endParaRPr dirty="0">
              <a:sym typeface="Arial"/>
            </a:endParaRPr>
          </a:p>
          <a:p>
            <a:pPr marL="457200" lvl="0" indent="-339725" algn="l" rtl="0">
              <a:spcBef>
                <a:spcPts val="0"/>
              </a:spcBef>
              <a:spcAft>
                <a:spcPts val="0"/>
              </a:spcAft>
              <a:buClr>
                <a:srgbClr val="222222"/>
              </a:buClr>
              <a:buSzPts val="1750"/>
              <a:buFont typeface="Arial"/>
              <a:buChar char="●"/>
            </a:pPr>
            <a:r>
              <a:rPr lang="en-GB" dirty="0">
                <a:sym typeface="Arial"/>
              </a:rPr>
              <a:t>It is helpful to identify missing and redundant data.</a:t>
            </a:r>
            <a:endParaRPr dirty="0">
              <a:sym typeface="Arial"/>
            </a:endParaRPr>
          </a:p>
          <a:p>
            <a:pPr marL="457200" lvl="0" indent="-346075" algn="l" rtl="0">
              <a:spcBef>
                <a:spcPts val="0"/>
              </a:spcBef>
              <a:spcAft>
                <a:spcPts val="0"/>
              </a:spcAft>
              <a:buClr>
                <a:srgbClr val="222222"/>
              </a:buClr>
              <a:buSzPts val="1850"/>
              <a:buFont typeface="Arial"/>
              <a:buChar char="●"/>
            </a:pPr>
            <a:r>
              <a:rPr lang="en-GB" dirty="0">
                <a:sym typeface="Arial"/>
              </a:rPr>
              <a:t>Ensures that all data objects required by the database are accurately represented.</a:t>
            </a:r>
            <a:endParaRPr dirty="0">
              <a:sym typeface="Arial"/>
            </a:endParaRPr>
          </a:p>
          <a:p>
            <a:pPr marL="457200" lvl="0" indent="-346075" algn="l" rtl="0">
              <a:spcBef>
                <a:spcPts val="0"/>
              </a:spcBef>
              <a:spcAft>
                <a:spcPts val="0"/>
              </a:spcAft>
              <a:buClr>
                <a:srgbClr val="222222"/>
              </a:buClr>
              <a:buSzPts val="1850"/>
              <a:buFont typeface="Arial"/>
              <a:buChar char="●"/>
            </a:pPr>
            <a:r>
              <a:rPr lang="en-GB" dirty="0">
                <a:sym typeface="Arial"/>
              </a:rPr>
              <a:t>They are used to show the data needed and created by business processes.</a:t>
            </a:r>
            <a:endParaRPr dirty="0">
              <a:sym typeface="Arial"/>
            </a:endParaRPr>
          </a:p>
          <a:p>
            <a:pPr marL="457200" lvl="0" indent="0" algn="l" rtl="0">
              <a:spcBef>
                <a:spcPts val="1200"/>
              </a:spcBef>
              <a:spcAft>
                <a:spcPts val="0"/>
              </a:spcAft>
              <a:buNone/>
            </a:pPr>
            <a:endParaRPr dirty="0">
              <a:sym typeface="Arial"/>
            </a:endParaRPr>
          </a:p>
          <a:p>
            <a:pPr marL="457200" lvl="0" indent="0" algn="l" rtl="0">
              <a:spcBef>
                <a:spcPts val="0"/>
              </a:spcBef>
              <a:spcAft>
                <a:spcPts val="0"/>
              </a:spcAft>
              <a:buNone/>
            </a:pPr>
            <a:endParaRPr dirty="0">
              <a:sym typeface="Arial"/>
            </a:endParaRPr>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957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Benefit of Data Model</a:t>
            </a:r>
            <a:endParaRPr/>
          </a:p>
        </p:txBody>
      </p:sp>
      <p:sp>
        <p:nvSpPr>
          <p:cNvPr id="96" name="Google Shape;96;p18"/>
          <p:cNvSpPr txBox="1">
            <a:spLocks noGrp="1"/>
          </p:cNvSpPr>
          <p:nvPr>
            <p:ph type="body" idx="1"/>
          </p:nvPr>
        </p:nvSpPr>
        <p:spPr>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sym typeface="Arial"/>
              </a:rPr>
              <a:t>Data </a:t>
            </a:r>
            <a:r>
              <a:rPr lang="en-GB" dirty="0" err="1">
                <a:sym typeface="Arial"/>
              </a:rPr>
              <a:t>modeling</a:t>
            </a:r>
            <a:r>
              <a:rPr lang="en-GB" dirty="0">
                <a:sym typeface="Arial"/>
              </a:rPr>
              <a:t> makes it easier for developers, data architects, business analysts, and other stakeholders to view and understand relationships among the data in a database or data warehouse. In addition, it can:</a:t>
            </a:r>
            <a:endParaRPr dirty="0">
              <a:sym typeface="Arial"/>
            </a:endParaRPr>
          </a:p>
          <a:p>
            <a:pPr marL="457200" lvl="0" indent="-317500" algn="l" rtl="0">
              <a:spcBef>
                <a:spcPts val="1800"/>
              </a:spcBef>
              <a:spcAft>
                <a:spcPts val="0"/>
              </a:spcAft>
              <a:buClr>
                <a:srgbClr val="222222"/>
              </a:buClr>
              <a:buSzPts val="1400"/>
              <a:buFont typeface="Arial"/>
              <a:buChar char="●"/>
            </a:pPr>
            <a:r>
              <a:rPr lang="en-GB" dirty="0">
                <a:sym typeface="Arial"/>
              </a:rPr>
              <a:t>Reduce errors in software and database development.</a:t>
            </a:r>
            <a:endParaRPr dirty="0">
              <a:sym typeface="Arial"/>
            </a:endParaRPr>
          </a:p>
          <a:p>
            <a:pPr marL="457200" lvl="0" indent="-317500" algn="l" rtl="0">
              <a:spcBef>
                <a:spcPts val="0"/>
              </a:spcBef>
              <a:spcAft>
                <a:spcPts val="0"/>
              </a:spcAft>
              <a:buClr>
                <a:srgbClr val="222222"/>
              </a:buClr>
              <a:buSzPts val="1400"/>
              <a:buFont typeface="Arial"/>
              <a:buChar char="●"/>
            </a:pPr>
            <a:r>
              <a:rPr lang="en-GB" dirty="0">
                <a:sym typeface="Arial"/>
              </a:rPr>
              <a:t>Increase consistency in documentation and system design across the enterprise.</a:t>
            </a:r>
            <a:endParaRPr dirty="0">
              <a:sym typeface="Arial"/>
            </a:endParaRPr>
          </a:p>
          <a:p>
            <a:pPr marL="457200" lvl="0" indent="-317500" algn="l" rtl="0">
              <a:spcBef>
                <a:spcPts val="0"/>
              </a:spcBef>
              <a:spcAft>
                <a:spcPts val="0"/>
              </a:spcAft>
              <a:buClr>
                <a:srgbClr val="222222"/>
              </a:buClr>
              <a:buSzPts val="1400"/>
              <a:buFont typeface="Arial"/>
              <a:buChar char="●"/>
            </a:pPr>
            <a:r>
              <a:rPr lang="en-GB" dirty="0">
                <a:sym typeface="Arial"/>
              </a:rPr>
              <a:t>Improve application and database performance.</a:t>
            </a:r>
            <a:endParaRPr dirty="0">
              <a:sym typeface="Arial"/>
            </a:endParaRPr>
          </a:p>
          <a:p>
            <a:pPr marL="457200" lvl="0" indent="-317500" algn="l" rtl="0">
              <a:spcBef>
                <a:spcPts val="0"/>
              </a:spcBef>
              <a:spcAft>
                <a:spcPts val="0"/>
              </a:spcAft>
              <a:buClr>
                <a:srgbClr val="222222"/>
              </a:buClr>
              <a:buSzPts val="1400"/>
              <a:buFont typeface="Arial"/>
              <a:buChar char="●"/>
            </a:pPr>
            <a:r>
              <a:rPr lang="en-GB" dirty="0">
                <a:sym typeface="Arial"/>
              </a:rPr>
              <a:t>Ease data mapping throughout the organization.</a:t>
            </a:r>
            <a:endParaRPr dirty="0">
              <a:sym typeface="Arial"/>
            </a:endParaRPr>
          </a:p>
          <a:p>
            <a:pPr marL="457200" lvl="0" indent="-317500" algn="l" rtl="0">
              <a:spcBef>
                <a:spcPts val="0"/>
              </a:spcBef>
              <a:spcAft>
                <a:spcPts val="0"/>
              </a:spcAft>
              <a:buClr>
                <a:srgbClr val="222222"/>
              </a:buClr>
              <a:buSzPts val="1400"/>
              <a:buFont typeface="Arial"/>
              <a:buChar char="●"/>
            </a:pPr>
            <a:r>
              <a:rPr lang="en-GB" dirty="0">
                <a:sym typeface="Arial"/>
              </a:rPr>
              <a:t>Improve communication between developers and business intelligence teams.</a:t>
            </a:r>
            <a:endParaRPr dirty="0">
              <a:sym typeface="Arial"/>
            </a:endParaRPr>
          </a:p>
          <a:p>
            <a:pPr marL="0" lvl="0" indent="0" algn="l" rtl="0">
              <a:spcBef>
                <a:spcPts val="18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231F20"/>
                </a:solidFill>
                <a:latin typeface="Arial"/>
                <a:ea typeface="Arial"/>
                <a:cs typeface="Arial"/>
                <a:sym typeface="Arial"/>
              </a:rPr>
              <a:t>Thank you for joining me today.</a:t>
            </a:r>
            <a:endParaRPr>
              <a:solidFill>
                <a:srgbClr val="231F20"/>
              </a:solidFill>
              <a:latin typeface="Arial"/>
              <a:ea typeface="Arial"/>
              <a:cs typeface="Arial"/>
              <a:sym typeface="Arial"/>
            </a:endParaRPr>
          </a:p>
          <a:p>
            <a:pPr marL="0" lvl="0" indent="0" algn="ctr" rtl="0">
              <a:spcBef>
                <a:spcPts val="0"/>
              </a:spcBef>
              <a:spcAft>
                <a:spcPts val="0"/>
              </a:spcAft>
              <a:buNone/>
            </a:pPr>
            <a:r>
              <a:rPr lang="en-GB">
                <a:solidFill>
                  <a:srgbClr val="231F20"/>
                </a:solidFill>
                <a:latin typeface="Arial"/>
                <a:ea typeface="Arial"/>
                <a:cs typeface="Arial"/>
                <a:sym typeface="Arial"/>
              </a:rPr>
              <a:t>Have a great time.</a:t>
            </a:r>
            <a:endParaRPr>
              <a:solidFill>
                <a:srgbClr val="231F20"/>
              </a:solidFill>
              <a:latin typeface="Arial"/>
              <a:ea typeface="Arial"/>
              <a:cs typeface="Arial"/>
              <a:sym typeface="Arial"/>
            </a:endParaRPr>
          </a:p>
          <a:p>
            <a:pPr marL="0" lvl="0" indent="0" algn="ctr" rtl="0">
              <a:spcBef>
                <a:spcPts val="0"/>
              </a:spcBef>
              <a:spcAft>
                <a:spcPts val="0"/>
              </a:spcAft>
              <a:buNone/>
            </a:pPr>
            <a:endParaRPr>
              <a:solidFill>
                <a:srgbClr val="231F2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325</Words>
  <Application>Microsoft Office PowerPoint</Application>
  <PresentationFormat>On-screen Show (16:9)</PresentationFormat>
  <Paragraphs>30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Data model</vt:lpstr>
      <vt:lpstr>Types of Data Model</vt:lpstr>
      <vt:lpstr>PowerPoint Presentation</vt:lpstr>
      <vt:lpstr>Uses of Data Model</vt:lpstr>
      <vt:lpstr>Benefit of Data Model</vt:lpstr>
      <vt:lpstr>Thank you for joining me today. Have a great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jagannath khadka</cp:lastModifiedBy>
  <cp:revision>2</cp:revision>
  <dcterms:modified xsi:type="dcterms:W3CDTF">2022-12-23T03:59:10Z</dcterms:modified>
</cp:coreProperties>
</file>