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handoutMasterIdLst>
    <p:handoutMasterId r:id="rId43"/>
  </p:handoutMasterIdLst>
  <p:sldIdLst>
    <p:sldId id="256" r:id="rId3"/>
    <p:sldId id="266" r:id="rId4"/>
    <p:sldId id="257" r:id="rId5"/>
    <p:sldId id="259" r:id="rId6"/>
    <p:sldId id="260" r:id="rId7"/>
    <p:sldId id="262" r:id="rId8"/>
    <p:sldId id="261" r:id="rId9"/>
    <p:sldId id="265" r:id="rId10"/>
    <p:sldId id="263" r:id="rId11"/>
    <p:sldId id="264" r:id="rId12"/>
    <p:sldId id="306" r:id="rId13"/>
    <p:sldId id="307" r:id="rId14"/>
    <p:sldId id="308" r:id="rId15"/>
    <p:sldId id="309" r:id="rId16"/>
    <p:sldId id="310" r:id="rId17"/>
    <p:sldId id="311" r:id="rId18"/>
    <p:sldId id="312" r:id="rId19"/>
    <p:sldId id="313" r:id="rId20"/>
    <p:sldId id="268" r:id="rId21"/>
    <p:sldId id="271" r:id="rId22"/>
    <p:sldId id="273" r:id="rId23"/>
    <p:sldId id="274" r:id="rId24"/>
    <p:sldId id="275" r:id="rId25"/>
    <p:sldId id="276" r:id="rId26"/>
    <p:sldId id="277" r:id="rId27"/>
    <p:sldId id="272" r:id="rId28"/>
    <p:sldId id="278" r:id="rId29"/>
    <p:sldId id="295" r:id="rId30"/>
    <p:sldId id="297" r:id="rId31"/>
    <p:sldId id="299" r:id="rId32"/>
    <p:sldId id="300" r:id="rId33"/>
    <p:sldId id="301" r:id="rId34"/>
    <p:sldId id="302" r:id="rId35"/>
    <p:sldId id="303" r:id="rId36"/>
    <p:sldId id="282" r:id="rId37"/>
    <p:sldId id="304" r:id="rId38"/>
    <p:sldId id="305" r:id="rId39"/>
    <p:sldId id="281" r:id="rId40"/>
    <p:sldId id="280"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5179" autoAdjust="0"/>
  </p:normalViewPr>
  <p:slideViewPr>
    <p:cSldViewPr>
      <p:cViewPr varScale="1">
        <p:scale>
          <a:sx n="69" d="100"/>
          <a:sy n="69" d="100"/>
        </p:scale>
        <p:origin x="144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19</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127.0.0.1:5984/_replicat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127.0.0.1:5984/_replica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localhost:5984/albums/_design/foobar/_view/by_year"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albums/1000"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b="1" dirty="0"/>
              <a:t>_</a:t>
            </a:r>
            <a:r>
              <a:rPr lang="en-US" altLang="en-US" sz="2000" b="1" dirty="0"/>
              <a:t>rev</a:t>
            </a:r>
            <a:r>
              <a:rPr lang="en-US" altLang="en-US" sz="2000" dirty="0"/>
              <a:t> - If you want to update or delete a document, </a:t>
            </a:r>
            <a:r>
              <a:rPr lang="en-US" altLang="en-US" sz="2000" dirty="0" err="1"/>
              <a:t>CouchDB</a:t>
            </a:r>
            <a:r>
              <a:rPr lang="en-US" altLang="en-US" sz="2000" dirty="0"/>
              <a:t> expects you to include the _rev field of the revision you wish to change</a:t>
            </a:r>
          </a:p>
          <a:p>
            <a:pPr>
              <a:lnSpc>
                <a:spcPct val="90000"/>
              </a:lnSpc>
            </a:pP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a:solidFill>
                  <a:srgbClr val="0070C0"/>
                </a:solidFill>
              </a:rPr>
              <a:t>"_rev":"1-42c7396a84eaf1728cdbf08415a09a41"</a:t>
            </a:r>
            <a:r>
              <a:rPr lang="en-US" altLang="en-US" sz="2000" dirty="0"/>
              <a:t>,"title":"Abbey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Availability and Partition Tolerance</a:t>
            </a:r>
            <a:endParaRPr lang="en-IN" dirty="0"/>
          </a:p>
        </p:txBody>
      </p:sp>
      <p:sp>
        <p:nvSpPr>
          <p:cNvPr id="3" name="Content Placeholder 2"/>
          <p:cNvSpPr>
            <a:spLocks noGrp="1"/>
          </p:cNvSpPr>
          <p:nvPr>
            <p:ph idx="1"/>
          </p:nvPr>
        </p:nvSpPr>
        <p:spPr>
          <a:xfrm>
            <a:off x="1331640" y="1371600"/>
            <a:ext cx="7202760" cy="4800600"/>
          </a:xfrm>
        </p:spPr>
        <p:txBody>
          <a:bodyPr/>
          <a:lstStyle/>
          <a:p>
            <a:r>
              <a:rPr lang="en-IN" dirty="0" smtClean="0"/>
              <a:t>Every Node in the network is a Master</a:t>
            </a:r>
          </a:p>
          <a:p>
            <a:r>
              <a:rPr lang="en-IN" dirty="0" err="1" smtClean="0"/>
              <a:t>CouchDB</a:t>
            </a:r>
            <a:r>
              <a:rPr lang="en-IN" dirty="0" smtClean="0"/>
              <a:t> is highly available and eventually consistent</a:t>
            </a:r>
          </a:p>
          <a:p>
            <a:r>
              <a:rPr lang="en-IN" dirty="0" smtClean="0"/>
              <a:t>For making the System Highly available, </a:t>
            </a:r>
            <a:r>
              <a:rPr lang="en-IN" dirty="0" err="1" smtClean="0"/>
              <a:t>couchdb</a:t>
            </a:r>
            <a:r>
              <a:rPr lang="en-IN" dirty="0" smtClean="0"/>
              <a:t> has used two concepts:</a:t>
            </a:r>
          </a:p>
          <a:p>
            <a:pPr marL="0" indent="0">
              <a:buNone/>
            </a:pPr>
            <a:r>
              <a:rPr lang="en-IN" dirty="0"/>
              <a:t>	</a:t>
            </a:r>
            <a:r>
              <a:rPr lang="en-IN" dirty="0" smtClean="0"/>
              <a:t>1. Key to your Data</a:t>
            </a:r>
          </a:p>
          <a:p>
            <a:pPr marL="0" indent="0">
              <a:buNone/>
            </a:pPr>
            <a:r>
              <a:rPr lang="en-IN" dirty="0"/>
              <a:t>	2</a:t>
            </a:r>
            <a:r>
              <a:rPr lang="en-IN" dirty="0" smtClean="0"/>
              <a:t>. Multi – version Concurrency Control</a:t>
            </a:r>
            <a:endParaRPr lang="en-IN" dirty="0"/>
          </a:p>
        </p:txBody>
      </p:sp>
    </p:spTree>
    <p:extLst>
      <p:ext uri="{BB962C8B-B14F-4D97-AF65-F5344CB8AC3E}">
        <p14:creationId xmlns:p14="http://schemas.microsoft.com/office/powerpoint/2010/main" val="976725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 Your Data</a:t>
            </a:r>
            <a:endParaRPr lang="en-US" dirty="0"/>
          </a:p>
        </p:txBody>
      </p:sp>
      <p:sp>
        <p:nvSpPr>
          <p:cNvPr id="3" name="Content Placeholder 2"/>
          <p:cNvSpPr>
            <a:spLocks noGrp="1"/>
          </p:cNvSpPr>
          <p:nvPr>
            <p:ph idx="1"/>
          </p:nvPr>
        </p:nvSpPr>
        <p:spPr/>
        <p:txBody>
          <a:bodyPr/>
          <a:lstStyle/>
          <a:p>
            <a:r>
              <a:rPr lang="en-US" dirty="0" smtClean="0"/>
              <a:t>B-tree storage engine</a:t>
            </a:r>
          </a:p>
          <a:p>
            <a:r>
              <a:rPr lang="en-US" dirty="0" smtClean="0"/>
              <a:t>This storage engine allows the data to be stored in sorted order based on the keys assigned to each document.</a:t>
            </a:r>
          </a:p>
          <a:p>
            <a:r>
              <a:rPr lang="en-US" dirty="0" smtClean="0"/>
              <a:t>Allows to perform search, insertion and deletion in logarithmic time.</a:t>
            </a:r>
            <a:endParaRPr lang="en-US" dirty="0"/>
          </a:p>
        </p:txBody>
      </p:sp>
    </p:spTree>
    <p:extLst>
      <p:ext uri="{BB962C8B-B14F-4D97-AF65-F5344CB8AC3E}">
        <p14:creationId xmlns:p14="http://schemas.microsoft.com/office/powerpoint/2010/main" val="466430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Version Concurrency Control</a:t>
            </a:r>
            <a:endParaRPr lang="en-US" dirty="0"/>
          </a:p>
        </p:txBody>
      </p:sp>
      <p:sp>
        <p:nvSpPr>
          <p:cNvPr id="3" name="Content Placeholder 2"/>
          <p:cNvSpPr>
            <a:spLocks noGrp="1"/>
          </p:cNvSpPr>
          <p:nvPr>
            <p:ph idx="1"/>
          </p:nvPr>
        </p:nvSpPr>
        <p:spPr>
          <a:xfrm>
            <a:off x="1259632" y="1371600"/>
            <a:ext cx="7274768" cy="4800600"/>
          </a:xfrm>
        </p:spPr>
        <p:txBody>
          <a:bodyPr/>
          <a:lstStyle/>
          <a:p>
            <a:r>
              <a:rPr lang="en-US" dirty="0" smtClean="0"/>
              <a:t>In relational database, locks are used to ensure that a row is updated by only 1 user at a time. But this approach waste a lot of time.</a:t>
            </a:r>
          </a:p>
          <a:p>
            <a:r>
              <a:rPr lang="en-US" dirty="0" smtClean="0"/>
              <a:t>To avoid it </a:t>
            </a:r>
            <a:r>
              <a:rPr lang="en-US" dirty="0" err="1" smtClean="0"/>
              <a:t>CouchDB</a:t>
            </a:r>
            <a:r>
              <a:rPr lang="en-US" dirty="0" smtClean="0"/>
              <a:t> uses MVCC, where different versions of same document are created.</a:t>
            </a:r>
          </a:p>
          <a:p>
            <a:r>
              <a:rPr lang="en-US" dirty="0" smtClean="0"/>
              <a:t>i.e. update on documents create a new </a:t>
            </a:r>
            <a:r>
              <a:rPr lang="en-US" dirty="0" err="1" smtClean="0"/>
              <a:t>verson</a:t>
            </a:r>
            <a:r>
              <a:rPr lang="en-US" dirty="0" smtClean="0"/>
              <a:t> at some other place and old version is also present.</a:t>
            </a:r>
            <a:endParaRPr lang="en-US" dirty="0"/>
          </a:p>
        </p:txBody>
      </p:sp>
    </p:spTree>
    <p:extLst>
      <p:ext uri="{BB962C8B-B14F-4D97-AF65-F5344CB8AC3E}">
        <p14:creationId xmlns:p14="http://schemas.microsoft.com/office/powerpoint/2010/main" val="982270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a:t>
            </a:r>
            <a:endParaRPr lang="en-US" dirty="0"/>
          </a:p>
        </p:txBody>
      </p:sp>
      <p:sp>
        <p:nvSpPr>
          <p:cNvPr id="3" name="Content Placeholder 2"/>
          <p:cNvSpPr>
            <a:spLocks noGrp="1"/>
          </p:cNvSpPr>
          <p:nvPr>
            <p:ph idx="1"/>
          </p:nvPr>
        </p:nvSpPr>
        <p:spPr>
          <a:xfrm>
            <a:off x="1259632" y="1371600"/>
            <a:ext cx="7274768" cy="5153744"/>
          </a:xfrm>
        </p:spPr>
        <p:txBody>
          <a:bodyPr/>
          <a:lstStyle/>
          <a:p>
            <a:r>
              <a:rPr lang="en-US" dirty="0" smtClean="0"/>
              <a:t>It uses incremental replication, where document changes is periodically communicated between servers.</a:t>
            </a:r>
          </a:p>
          <a:p>
            <a:r>
              <a:rPr lang="en-US" dirty="0" smtClean="0"/>
              <a:t>With this approach, the servers need not be in constant connection.</a:t>
            </a:r>
          </a:p>
          <a:p>
            <a:endParaRPr lang="en-US" dirty="0"/>
          </a:p>
        </p:txBody>
      </p:sp>
      <p:pic>
        <p:nvPicPr>
          <p:cNvPr id="4" name="Picture 3"/>
          <p:cNvPicPr>
            <a:picLocks noChangeAspect="1"/>
          </p:cNvPicPr>
          <p:nvPr/>
        </p:nvPicPr>
        <p:blipFill>
          <a:blip r:embed="rId2"/>
          <a:stretch>
            <a:fillRect/>
          </a:stretch>
        </p:blipFill>
        <p:spPr>
          <a:xfrm>
            <a:off x="1970471" y="3717032"/>
            <a:ext cx="5283200" cy="2679576"/>
          </a:xfrm>
          <a:prstGeom prst="rect">
            <a:avLst/>
          </a:prstGeom>
        </p:spPr>
      </p:pic>
    </p:spTree>
    <p:extLst>
      <p:ext uri="{BB962C8B-B14F-4D97-AF65-F5344CB8AC3E}">
        <p14:creationId xmlns:p14="http://schemas.microsoft.com/office/powerpoint/2010/main" val="1305431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a:xfrm>
            <a:off x="1259632" y="1371600"/>
            <a:ext cx="7274768" cy="4800600"/>
          </a:xfrm>
        </p:spPr>
        <p:txBody>
          <a:bodyPr/>
          <a:lstStyle/>
          <a:p>
            <a:r>
              <a:rPr lang="en-IN" sz="2000" dirty="0"/>
              <a:t>Command to replicate a Database :</a:t>
            </a:r>
          </a:p>
          <a:p>
            <a:r>
              <a:rPr lang="en-US" sz="2000" dirty="0"/>
              <a:t>curl -X POST </a:t>
            </a:r>
            <a:r>
              <a:rPr lang="en-US" sz="2000" dirty="0">
                <a:hlinkClick r:id="rId2"/>
              </a:rPr>
              <a:t>http://127.0.0.1:5984/_</a:t>
            </a:r>
            <a:r>
              <a:rPr lang="en-US" sz="2000" dirty="0" smtClean="0">
                <a:hlinkClick r:id="rId2"/>
              </a:rPr>
              <a:t>replicate</a:t>
            </a:r>
            <a:r>
              <a:rPr lang="en-US" sz="2000" dirty="0"/>
              <a:t> </a:t>
            </a:r>
            <a:r>
              <a:rPr lang="en-US" sz="2000" dirty="0" smtClean="0"/>
              <a:t>-d </a:t>
            </a:r>
            <a:r>
              <a:rPr lang="en-US" sz="2000" dirty="0"/>
              <a:t>'{"</a:t>
            </a:r>
            <a:r>
              <a:rPr lang="en-US" sz="2000" dirty="0" err="1"/>
              <a:t>source":"http</a:t>
            </a:r>
            <a:r>
              <a:rPr lang="en-US" sz="2000" dirty="0"/>
              <a:t>://</a:t>
            </a:r>
            <a:r>
              <a:rPr lang="en-US" sz="2000" dirty="0" err="1"/>
              <a:t>example.org</a:t>
            </a:r>
            <a:r>
              <a:rPr lang="en-US" sz="2000" dirty="0"/>
              <a:t>/database", "</a:t>
            </a:r>
            <a:r>
              <a:rPr lang="en-US" sz="2000" dirty="0" err="1"/>
              <a:t>target":"http</a:t>
            </a:r>
            <a:r>
              <a:rPr lang="en-US" sz="2000" dirty="0"/>
              <a:t>://admin:password@127.0.0.1:5984/database"}' -H "Content-Type: </a:t>
            </a:r>
            <a:r>
              <a:rPr lang="en-US" sz="2000" dirty="0" smtClean="0"/>
              <a:t>application/</a:t>
            </a:r>
            <a:r>
              <a:rPr lang="en-US" sz="2000" dirty="0" err="1" smtClean="0"/>
              <a:t>json</a:t>
            </a:r>
            <a:r>
              <a:rPr lang="en-US" sz="2000" dirty="0" smtClean="0"/>
              <a:t>”</a:t>
            </a:r>
            <a:endParaRPr lang="en-IN" dirty="0"/>
          </a:p>
          <a:p>
            <a:r>
              <a:rPr lang="en-IN" sz="2000" dirty="0" smtClean="0"/>
              <a:t>This is unidirectional command. To make the replication </a:t>
            </a:r>
            <a:r>
              <a:rPr lang="en-IN" sz="2000" dirty="0" err="1" smtClean="0"/>
              <a:t>bydirectional</a:t>
            </a:r>
            <a:r>
              <a:rPr lang="en-IN" sz="2000" dirty="0" smtClean="0"/>
              <a:t>, we call the same command by swapping source and target values.</a:t>
            </a:r>
            <a:endParaRPr lang="en-US" sz="2000" dirty="0"/>
          </a:p>
        </p:txBody>
      </p:sp>
    </p:spTree>
    <p:extLst>
      <p:ext uri="{BB962C8B-B14F-4D97-AF65-F5344CB8AC3E}">
        <p14:creationId xmlns:p14="http://schemas.microsoft.com/office/powerpoint/2010/main" val="1696820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300" y="1473200"/>
            <a:ext cx="5511800" cy="4597400"/>
          </a:xfrm>
        </p:spPr>
      </p:pic>
    </p:spTree>
    <p:extLst>
      <p:ext uri="{BB962C8B-B14F-4D97-AF65-F5344CB8AC3E}">
        <p14:creationId xmlns:p14="http://schemas.microsoft.com/office/powerpoint/2010/main" val="2028559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Replication</a:t>
            </a:r>
            <a:endParaRPr lang="en-US" dirty="0"/>
          </a:p>
        </p:txBody>
      </p:sp>
      <p:sp>
        <p:nvSpPr>
          <p:cNvPr id="3" name="Content Placeholder 2"/>
          <p:cNvSpPr>
            <a:spLocks noGrp="1"/>
          </p:cNvSpPr>
          <p:nvPr>
            <p:ph idx="1"/>
          </p:nvPr>
        </p:nvSpPr>
        <p:spPr>
          <a:xfrm>
            <a:off x="1259632" y="1371600"/>
            <a:ext cx="7560840" cy="4800600"/>
          </a:xfrm>
        </p:spPr>
        <p:txBody>
          <a:bodyPr/>
          <a:lstStyle/>
          <a:p>
            <a:r>
              <a:rPr lang="en-US" sz="2000" dirty="0"/>
              <a:t>curl -X </a:t>
            </a:r>
            <a:r>
              <a:rPr lang="en-US" sz="2000" dirty="0" smtClean="0"/>
              <a:t>POST </a:t>
            </a:r>
            <a:r>
              <a:rPr lang="en-US" sz="2000" dirty="0" smtClean="0">
                <a:hlinkClick r:id="rId2"/>
              </a:rPr>
              <a:t>http</a:t>
            </a:r>
            <a:r>
              <a:rPr lang="en-US" sz="2000" dirty="0">
                <a:hlinkClick r:id="rId2"/>
              </a:rPr>
              <a:t>://127.0.0.1:5984/_replicate</a:t>
            </a:r>
            <a:r>
              <a:rPr lang="en-US" sz="2000" dirty="0"/>
              <a:t> </a:t>
            </a:r>
            <a:r>
              <a:rPr lang="en-US" sz="2000" dirty="0" smtClean="0"/>
              <a:t>-</a:t>
            </a:r>
            <a:r>
              <a:rPr lang="en-US" sz="2000" dirty="0"/>
              <a:t>d '{"source":"</a:t>
            </a:r>
            <a:r>
              <a:rPr lang="en-US" sz="2000" dirty="0" err="1"/>
              <a:t>db</a:t>
            </a:r>
            <a:r>
              <a:rPr lang="en-US" sz="2000" dirty="0"/>
              <a:t>", "target":"</a:t>
            </a:r>
            <a:r>
              <a:rPr lang="en-US" sz="2000" dirty="0" err="1"/>
              <a:t>db</a:t>
            </a:r>
            <a:r>
              <a:rPr lang="en-US" sz="2000" dirty="0"/>
              <a:t>-replica", </a:t>
            </a:r>
            <a:r>
              <a:rPr lang="en-US" sz="2000" b="1" dirty="0"/>
              <a:t>"</a:t>
            </a:r>
            <a:r>
              <a:rPr lang="en-US" sz="2000" b="1" dirty="0" err="1"/>
              <a:t>continuous":true</a:t>
            </a:r>
            <a:r>
              <a:rPr lang="en-US" sz="2000" dirty="0"/>
              <a:t>}' -H "Content-Type: </a:t>
            </a:r>
            <a:r>
              <a:rPr lang="en-US" sz="2000" dirty="0" smtClean="0"/>
              <a:t>application/</a:t>
            </a:r>
            <a:r>
              <a:rPr lang="en-US" sz="2000" dirty="0" err="1" smtClean="0"/>
              <a:t>json</a:t>
            </a:r>
            <a:r>
              <a:rPr lang="en-US" sz="2000" dirty="0" smtClean="0"/>
              <a:t>”’</a:t>
            </a:r>
          </a:p>
          <a:p>
            <a:r>
              <a:rPr lang="en-US" dirty="0" smtClean="0"/>
              <a:t>It will keep listening to ‘_changes’ API and replicate any missing documents to the target.</a:t>
            </a:r>
          </a:p>
          <a:p>
            <a:pPr marL="0" indent="0">
              <a:buNone/>
            </a:pPr>
            <a:endParaRPr lang="en-US" dirty="0"/>
          </a:p>
        </p:txBody>
      </p:sp>
    </p:spTree>
    <p:extLst>
      <p:ext uri="{BB962C8B-B14F-4D97-AF65-F5344CB8AC3E}">
        <p14:creationId xmlns:p14="http://schemas.microsoft.com/office/powerpoint/2010/main" val="5528678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Revision Tree</a:t>
            </a:r>
            <a:endParaRPr lang="en-US" dirty="0"/>
          </a:p>
        </p:txBody>
      </p:sp>
      <p:sp>
        <p:nvSpPr>
          <p:cNvPr id="8" name="Content Placeholder 7"/>
          <p:cNvSpPr>
            <a:spLocks noGrp="1"/>
          </p:cNvSpPr>
          <p:nvPr>
            <p:ph idx="1"/>
          </p:nvPr>
        </p:nvSpPr>
        <p:spPr>
          <a:xfrm>
            <a:off x="1115616" y="1371600"/>
            <a:ext cx="7632848" cy="4800600"/>
          </a:xfrm>
        </p:spPr>
        <p:txBody>
          <a:bodyPr/>
          <a:lstStyle/>
          <a:p>
            <a:endParaRPr lang="en-US" dirty="0" smtClean="0"/>
          </a:p>
          <a:p>
            <a:endParaRPr lang="en-US" dirty="0" smtClean="0"/>
          </a:p>
          <a:p>
            <a:r>
              <a:rPr lang="en-US" dirty="0" smtClean="0"/>
              <a:t>To access a particular revision of a document</a:t>
            </a:r>
          </a:p>
          <a:p>
            <a:pPr lvl="1"/>
            <a:r>
              <a:rPr lang="en-US" sz="1800" dirty="0" smtClean="0"/>
              <a:t>GET /</a:t>
            </a:r>
            <a:r>
              <a:rPr lang="en-US" sz="1800" dirty="0" err="1" smtClean="0"/>
              <a:t>somedatabase</a:t>
            </a:r>
            <a:r>
              <a:rPr lang="en-US" sz="1800" dirty="0" smtClean="0"/>
              <a:t>/</a:t>
            </a:r>
            <a:r>
              <a:rPr lang="en-US" sz="1800" dirty="0" err="1" smtClean="0"/>
              <a:t>some_doc_id?rev</a:t>
            </a:r>
            <a:r>
              <a:rPr lang="en-US" sz="1800" dirty="0" smtClean="0"/>
              <a:t>=946B7D1C HTTP/1.</a:t>
            </a:r>
            <a:endParaRPr lang="en-US" dirty="0" smtClean="0"/>
          </a:p>
          <a:p>
            <a:r>
              <a:rPr lang="en-US" dirty="0" smtClean="0"/>
              <a:t>To get information about which revisions are present</a:t>
            </a:r>
          </a:p>
          <a:p>
            <a:pPr lvl="1"/>
            <a:r>
              <a:rPr lang="en-US" sz="1800" dirty="0"/>
              <a:t> </a:t>
            </a:r>
            <a:r>
              <a:rPr lang="en-US" sz="1800" dirty="0" smtClean="0"/>
              <a:t>GET /</a:t>
            </a:r>
            <a:r>
              <a:rPr lang="en-US" sz="1800" dirty="0" err="1" smtClean="0"/>
              <a:t>somedatabase</a:t>
            </a:r>
            <a:r>
              <a:rPr lang="en-US" sz="1800" dirty="0" smtClean="0"/>
              <a:t>/</a:t>
            </a:r>
            <a:r>
              <a:rPr lang="en-US" sz="1800" dirty="0" err="1" smtClean="0"/>
              <a:t>some_doc_id?revs_info</a:t>
            </a:r>
            <a:r>
              <a:rPr lang="en-US" sz="1800" dirty="0" smtClean="0"/>
              <a:t>=true       HTTP/1.0</a:t>
            </a:r>
            <a:endParaRPr lang="en-US" sz="1800" dirty="0"/>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371600"/>
            <a:ext cx="6768752" cy="1080120"/>
          </a:xfrm>
          <a:prstGeom prst="rect">
            <a:avLst/>
          </a:prstGeom>
        </p:spPr>
      </p:pic>
    </p:spTree>
    <p:extLst>
      <p:ext uri="{BB962C8B-B14F-4D97-AF65-F5344CB8AC3E}">
        <p14:creationId xmlns:p14="http://schemas.microsoft.com/office/powerpoint/2010/main" val="203623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friendly</a:t>
            </a: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Now we go to database B and update the 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Now we make a change to our document in database A by changing some other 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Couch DB Views</a:t>
            </a:r>
            <a:endParaRPr lang="en-US" dirty="0"/>
          </a:p>
        </p:txBody>
      </p:sp>
      <p:sp>
        <p:nvSpPr>
          <p:cNvPr id="3" name="Content Placeholder 2"/>
          <p:cNvSpPr>
            <a:spLocks noGrp="1"/>
          </p:cNvSpPr>
          <p:nvPr>
            <p:ph idx="1"/>
          </p:nvPr>
        </p:nvSpPr>
        <p:spPr/>
        <p:txBody>
          <a:bodyPr/>
          <a:lstStyle/>
          <a:p>
            <a:pPr marL="0" indent="0">
              <a:buNone/>
            </a:pPr>
            <a:r>
              <a:rPr lang="en-US" b="1" dirty="0"/>
              <a:t>Why views?</a:t>
            </a:r>
          </a:p>
          <a:p>
            <a:pPr marL="0" indent="0">
              <a:buNone/>
            </a:pPr>
            <a:r>
              <a:rPr lang="en-US" dirty="0"/>
              <a:t> No tables and collection.</a:t>
            </a:r>
          </a:p>
          <a:p>
            <a:pPr marL="0" indent="0">
              <a:buNone/>
            </a:pPr>
            <a:r>
              <a:rPr lang="en-US" dirty="0"/>
              <a:t> So views</a:t>
            </a:r>
          </a:p>
          <a:p>
            <a:r>
              <a:rPr lang="en-US" b="1" dirty="0"/>
              <a:t>View server execute functions</a:t>
            </a:r>
          </a:p>
          <a:p>
            <a:pPr marL="514350" indent="-514350">
              <a:buFont typeface="+mj-lt"/>
              <a:buAutoNum type="arabicPeriod"/>
            </a:pPr>
            <a:r>
              <a:rPr lang="en-US" dirty="0"/>
              <a:t>Map – used to display a view</a:t>
            </a:r>
          </a:p>
          <a:p>
            <a:pPr marL="514350" indent="-514350">
              <a:buFont typeface="+mj-lt"/>
              <a:buAutoNum type="arabicPeriod"/>
            </a:pPr>
            <a:r>
              <a:rPr lang="en-US" dirty="0"/>
              <a:t>Reduce(optional) – which is used to create a sorted view</a:t>
            </a:r>
          </a:p>
          <a:p>
            <a:pPr marL="0" indent="0">
              <a:buNone/>
            </a:pPr>
            <a:endParaRPr lang="en-US" dirty="0"/>
          </a:p>
        </p:txBody>
      </p:sp>
    </p:spTree>
    <p:extLst>
      <p:ext uri="{BB962C8B-B14F-4D97-AF65-F5344CB8AC3E}">
        <p14:creationId xmlns:p14="http://schemas.microsoft.com/office/powerpoint/2010/main" val="381822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Database</a:t>
            </a:r>
            <a:endParaRPr lang="en-US" dirty="0"/>
          </a:p>
        </p:txBody>
      </p:sp>
      <p:sp>
        <p:nvSpPr>
          <p:cNvPr id="3" name="Content Placeholder 2"/>
          <p:cNvSpPr>
            <a:spLocks noGrp="1"/>
          </p:cNvSpPr>
          <p:nvPr>
            <p:ph idx="1"/>
          </p:nvPr>
        </p:nvSpPr>
        <p:spPr/>
        <p:txBody>
          <a:bodyPr/>
          <a:lstStyle/>
          <a:p>
            <a:pPr marL="0" indent="0">
              <a:buNone/>
            </a:pPr>
            <a:r>
              <a:rPr lang="en-US" sz="900" dirty="0"/>
              <a:t>{ </a:t>
            </a:r>
          </a:p>
          <a:p>
            <a:pPr marL="0" indent="0">
              <a:buNone/>
            </a:pPr>
            <a:r>
              <a:rPr lang="en-US" sz="900" dirty="0"/>
              <a:t>"_id": "album1",</a:t>
            </a:r>
          </a:p>
          <a:p>
            <a:pPr marL="0" indent="0">
              <a:buNone/>
            </a:pPr>
            <a:r>
              <a:rPr lang="en-US" sz="900" dirty="0"/>
              <a:t>"artist": "</a:t>
            </a:r>
            <a:r>
              <a:rPr lang="en-US" sz="900" dirty="0" err="1"/>
              <a:t>Megadeth</a:t>
            </a:r>
            <a:r>
              <a:rPr lang="en-US" sz="900" dirty="0"/>
              <a:t>",</a:t>
            </a:r>
          </a:p>
          <a:p>
            <a:pPr marL="0" indent="0">
              <a:buNone/>
            </a:pPr>
            <a:r>
              <a:rPr lang="en-US" sz="900" dirty="0"/>
              <a:t> "title": "Endgame",</a:t>
            </a:r>
          </a:p>
          <a:p>
            <a:pPr marL="0" indent="0">
              <a:buNone/>
            </a:pPr>
            <a:r>
              <a:rPr lang="en-US" sz="900" dirty="0"/>
              <a:t> "year": 2010 </a:t>
            </a:r>
          </a:p>
          <a:p>
            <a:pPr marL="0" indent="0">
              <a:buNone/>
            </a:pPr>
            <a:r>
              <a:rPr lang="en-US" sz="900" dirty="0"/>
              <a:t>}</a:t>
            </a:r>
          </a:p>
          <a:p>
            <a:pPr marL="0" indent="0">
              <a:buNone/>
            </a:pPr>
            <a:r>
              <a:rPr lang="en-US" sz="900" dirty="0"/>
              <a:t> {</a:t>
            </a:r>
          </a:p>
          <a:p>
            <a:pPr marL="0" indent="0">
              <a:buNone/>
            </a:pPr>
            <a:r>
              <a:rPr lang="en-US" sz="900" dirty="0"/>
              <a:t> "_id": "album2",</a:t>
            </a:r>
          </a:p>
          <a:p>
            <a:pPr marL="0" indent="0">
              <a:buNone/>
            </a:pPr>
            <a:r>
              <a:rPr lang="en-US" sz="900" dirty="0"/>
              <a:t> "artist": "Slayer",</a:t>
            </a:r>
          </a:p>
          <a:p>
            <a:pPr marL="0" indent="0">
              <a:buNone/>
            </a:pPr>
            <a:r>
              <a:rPr lang="en-US" sz="900" dirty="0"/>
              <a:t> "</a:t>
            </a:r>
            <a:r>
              <a:rPr lang="en-US" sz="900" dirty="0" err="1"/>
              <a:t>title":"World</a:t>
            </a:r>
            <a:r>
              <a:rPr lang="en-US" sz="900" dirty="0"/>
              <a:t> Painted Blood",</a:t>
            </a:r>
          </a:p>
          <a:p>
            <a:pPr marL="0" indent="0">
              <a:buNone/>
            </a:pPr>
            <a:r>
              <a:rPr lang="en-US" sz="900" dirty="0"/>
              <a:t> "year":2009</a:t>
            </a:r>
          </a:p>
          <a:p>
            <a:pPr marL="0" indent="0">
              <a:buNone/>
            </a:pPr>
            <a:r>
              <a:rPr lang="en-US" sz="900" dirty="0"/>
              <a:t> </a:t>
            </a:r>
            <a:r>
              <a:rPr lang="en-US" sz="900" dirty="0" smtClean="0"/>
              <a:t>}</a:t>
            </a:r>
          </a:p>
          <a:p>
            <a:pPr marL="0" indent="0">
              <a:buNone/>
            </a:pPr>
            <a:endParaRPr lang="en-US" sz="900" dirty="0"/>
          </a:p>
          <a:p>
            <a:pPr marL="0" indent="0">
              <a:buNone/>
            </a:pPr>
            <a:r>
              <a:rPr lang="en-US" sz="900" dirty="0"/>
              <a:t> {</a:t>
            </a:r>
          </a:p>
          <a:p>
            <a:pPr marL="0" indent="0">
              <a:buNone/>
            </a:pPr>
            <a:r>
              <a:rPr lang="en-US" sz="900" dirty="0"/>
              <a:t> "_id": "album3",</a:t>
            </a:r>
          </a:p>
          <a:p>
            <a:pPr marL="0" indent="0">
              <a:buNone/>
            </a:pPr>
            <a:r>
              <a:rPr lang="en-US" sz="900" dirty="0"/>
              <a:t> "artist": "Arcturus",</a:t>
            </a:r>
          </a:p>
          <a:p>
            <a:pPr marL="0" indent="0">
              <a:buNone/>
            </a:pPr>
            <a:r>
              <a:rPr lang="en-US" sz="900" dirty="0"/>
              <a:t> "title": "Sideshow Symphonies",</a:t>
            </a:r>
          </a:p>
          <a:p>
            <a:pPr marL="0" indent="0">
              <a:buNone/>
            </a:pPr>
            <a:r>
              <a:rPr lang="en-US" sz="900" dirty="0"/>
              <a:t> "year": 2005</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1158285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p>
          <a:p>
            <a:r>
              <a:rPr lang="en-IN" sz="2000" dirty="0"/>
              <a:t>Uses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300" dirty="0"/>
              <a:t>{</a:t>
            </a:r>
          </a:p>
          <a:p>
            <a:pPr marL="0" indent="0">
              <a:buNone/>
            </a:pPr>
            <a:r>
              <a:rPr lang="en-US" sz="1300" dirty="0"/>
              <a:t> "_id": "album4",</a:t>
            </a:r>
          </a:p>
          <a:p>
            <a:pPr marL="0" indent="0">
              <a:buNone/>
            </a:pPr>
            <a:r>
              <a:rPr lang="en-US" sz="1300" dirty="0"/>
              <a:t> "artist": "</a:t>
            </a:r>
            <a:r>
              <a:rPr lang="en-US" sz="1300" dirty="0" err="1"/>
              <a:t>Pantera</a:t>
            </a:r>
            <a:r>
              <a:rPr lang="en-US" sz="1300" dirty="0"/>
              <a:t>",</a:t>
            </a:r>
          </a:p>
          <a:p>
            <a:pPr marL="0" indent="0">
              <a:buNone/>
            </a:pPr>
            <a:r>
              <a:rPr lang="en-US" sz="1300" dirty="0"/>
              <a:t> "title": "Reinventing the Steel",</a:t>
            </a:r>
          </a:p>
          <a:p>
            <a:pPr marL="0" indent="0">
              <a:buNone/>
            </a:pPr>
            <a:r>
              <a:rPr lang="en-US" sz="1300" dirty="0"/>
              <a:t> "year": 2009 </a:t>
            </a:r>
          </a:p>
          <a:p>
            <a:pPr marL="0" indent="0">
              <a:buNone/>
            </a:pPr>
            <a:r>
              <a:rPr lang="en-US" sz="1300" dirty="0"/>
              <a:t>} </a:t>
            </a:r>
          </a:p>
          <a:p>
            <a:pPr marL="0" indent="0">
              <a:buNone/>
            </a:pPr>
            <a:r>
              <a:rPr lang="en-US" sz="1300" dirty="0"/>
              <a:t>{</a:t>
            </a:r>
          </a:p>
          <a:p>
            <a:pPr marL="0" indent="0">
              <a:buNone/>
            </a:pPr>
            <a:r>
              <a:rPr lang="en-US" sz="1300" dirty="0"/>
              <a:t> "_id": "album5",</a:t>
            </a:r>
          </a:p>
          <a:p>
            <a:pPr marL="0" indent="0">
              <a:buNone/>
            </a:pPr>
            <a:r>
              <a:rPr lang="en-US" sz="1300" dirty="0"/>
              <a:t> "artist": "Slayer",</a:t>
            </a:r>
          </a:p>
          <a:p>
            <a:pPr marL="0" indent="0">
              <a:buNone/>
            </a:pPr>
            <a:r>
              <a:rPr lang="en-US" sz="1300" dirty="0"/>
              <a:t> "title": "South of Heaven",</a:t>
            </a:r>
          </a:p>
          <a:p>
            <a:pPr marL="0" indent="0">
              <a:buNone/>
            </a:pPr>
            <a:r>
              <a:rPr lang="en-US" sz="1300" dirty="0"/>
              <a:t> "year": 2009</a:t>
            </a:r>
          </a:p>
          <a:p>
            <a:pPr marL="0" indent="0">
              <a:buNone/>
            </a:pPr>
            <a:r>
              <a:rPr lang="en-US" sz="1300" dirty="0"/>
              <a:t> }</a:t>
            </a:r>
          </a:p>
          <a:p>
            <a:pPr marL="0" indent="0">
              <a:buNone/>
            </a:pPr>
            <a:endParaRPr lang="en-US" sz="1300" dirty="0"/>
          </a:p>
        </p:txBody>
      </p:sp>
      <p:sp>
        <p:nvSpPr>
          <p:cNvPr id="4" name="Title 1"/>
          <p:cNvSpPr>
            <a:spLocks noGrp="1"/>
          </p:cNvSpPr>
          <p:nvPr>
            <p:ph type="title"/>
          </p:nvPr>
        </p:nvSpPr>
        <p:spPr>
          <a:xfrm>
            <a:off x="1981200" y="228600"/>
            <a:ext cx="6553200" cy="990600"/>
          </a:xfrm>
        </p:spPr>
        <p:txBody>
          <a:bodyPr/>
          <a:lstStyle/>
          <a:p>
            <a:r>
              <a:rPr lang="en-US" dirty="0" smtClean="0"/>
              <a:t>Sample Database</a:t>
            </a:r>
            <a:endParaRPr lang="en-US" dirty="0"/>
          </a:p>
        </p:txBody>
      </p:sp>
    </p:spTree>
    <p:extLst>
      <p:ext uri="{BB962C8B-B14F-4D97-AF65-F5344CB8AC3E}">
        <p14:creationId xmlns:p14="http://schemas.microsoft.com/office/powerpoint/2010/main" val="7607325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and Reduce functions</a:t>
            </a:r>
          </a:p>
        </p:txBody>
      </p:sp>
      <p:sp>
        <p:nvSpPr>
          <p:cNvPr id="3" name="Content Placeholder 2"/>
          <p:cNvSpPr>
            <a:spLocks noGrp="1"/>
          </p:cNvSpPr>
          <p:nvPr>
            <p:ph idx="1"/>
          </p:nvPr>
        </p:nvSpPr>
        <p:spPr/>
        <p:txBody>
          <a:bodyPr/>
          <a:lstStyle/>
          <a:p>
            <a:pPr marL="0" indent="0">
              <a:buNone/>
            </a:pPr>
            <a:r>
              <a:rPr lang="en-US" sz="1000" dirty="0"/>
              <a:t>"_id": "_design/</a:t>
            </a:r>
            <a:r>
              <a:rPr lang="en-US" sz="1000" dirty="0" err="1"/>
              <a:t>foobar</a:t>
            </a:r>
            <a:r>
              <a:rPr lang="en-US" sz="1000" dirty="0"/>
              <a:t>",</a:t>
            </a:r>
          </a:p>
          <a:p>
            <a:pPr marL="0" indent="0">
              <a:buNone/>
            </a:pPr>
            <a:r>
              <a:rPr lang="en-US" sz="1000" dirty="0"/>
              <a:t> "language": "</a:t>
            </a:r>
            <a:r>
              <a:rPr lang="en-US" sz="1000" dirty="0" err="1"/>
              <a:t>javascript</a:t>
            </a:r>
            <a:r>
              <a:rPr lang="en-US" sz="1000" dirty="0"/>
              <a:t>",</a:t>
            </a:r>
          </a:p>
          <a:p>
            <a:pPr marL="0" indent="0">
              <a:buNone/>
            </a:pPr>
            <a:r>
              <a:rPr lang="en-US" sz="1000" dirty="0"/>
              <a:t> "views": {</a:t>
            </a:r>
          </a:p>
          <a:p>
            <a:pPr marL="0" indent="0">
              <a:buNone/>
            </a:pPr>
            <a:r>
              <a:rPr lang="en-US" sz="1000" dirty="0"/>
              <a:t>	 "</a:t>
            </a:r>
            <a:r>
              <a:rPr lang="en-US" sz="1000" dirty="0" err="1"/>
              <a:t>by_year</a:t>
            </a:r>
            <a:r>
              <a:rPr lang="en-US" sz="1000" dirty="0"/>
              <a:t>": {</a:t>
            </a:r>
          </a:p>
          <a:p>
            <a:pPr marL="0" indent="0">
              <a:buNone/>
            </a:pPr>
            <a:r>
              <a:rPr lang="en-US" sz="1000" dirty="0"/>
              <a:t>		 "map": "function(doc) {</a:t>
            </a:r>
          </a:p>
          <a:p>
            <a:pPr marL="0" indent="0">
              <a:buNone/>
            </a:pPr>
            <a:r>
              <a:rPr lang="en-US" sz="1000" dirty="0"/>
              <a:t>				 if (</a:t>
            </a:r>
            <a:r>
              <a:rPr lang="en-US" sz="1000" dirty="0" err="1"/>
              <a:t>doc.year</a:t>
            </a:r>
            <a:r>
              <a:rPr lang="en-US" sz="1000" dirty="0"/>
              <a:t>) {</a:t>
            </a:r>
          </a:p>
          <a:p>
            <a:pPr marL="0" indent="0">
              <a:buNone/>
            </a:pPr>
            <a:r>
              <a:rPr lang="en-US" sz="1000" dirty="0"/>
              <a:t>					 emit(</a:t>
            </a:r>
            <a:r>
              <a:rPr lang="en-US" sz="1000" dirty="0" err="1"/>
              <a:t>doc.year</a:t>
            </a:r>
            <a:r>
              <a:rPr lang="en-US" sz="1000" dirty="0"/>
              <a:t>, 1); </a:t>
            </a:r>
          </a:p>
          <a:p>
            <a:pPr marL="0" indent="0">
              <a:buNone/>
            </a:pPr>
            <a:r>
              <a:rPr lang="en-US" sz="1000" dirty="0"/>
              <a:t>						}</a:t>
            </a:r>
          </a:p>
          <a:p>
            <a:pPr marL="0" indent="0">
              <a:buNone/>
            </a:pPr>
            <a:r>
              <a:rPr lang="en-US" sz="1000" dirty="0"/>
              <a:t>					     }", </a:t>
            </a:r>
          </a:p>
          <a:p>
            <a:pPr marL="0" indent="0">
              <a:buNone/>
            </a:pPr>
            <a:r>
              <a:rPr lang="en-US" sz="1000" dirty="0"/>
              <a:t>		"reduce": "function(keys, values, </a:t>
            </a:r>
            <a:r>
              <a:rPr lang="en-US" sz="1000" dirty="0" err="1"/>
              <a:t>rereduce</a:t>
            </a:r>
            <a:r>
              <a:rPr lang="en-US" sz="1000" dirty="0"/>
              <a:t>) { </a:t>
            </a:r>
          </a:p>
          <a:p>
            <a:pPr marL="0" indent="0">
              <a:buNone/>
            </a:pPr>
            <a:r>
              <a:rPr lang="en-US" sz="1000" dirty="0"/>
              <a:t>				return sum(values); </a:t>
            </a:r>
          </a:p>
          <a:p>
            <a:pPr marL="0" indent="0">
              <a:buNone/>
            </a:pPr>
            <a:r>
              <a:rPr lang="en-US" sz="1000" dirty="0"/>
              <a:t>				}" </a:t>
            </a:r>
          </a:p>
          <a:p>
            <a:pPr marL="0" indent="0">
              <a:buNone/>
            </a:pPr>
            <a:r>
              <a:rPr lang="en-US" sz="1000" dirty="0"/>
              <a:t>		}</a:t>
            </a:r>
          </a:p>
          <a:p>
            <a:pPr marL="0" indent="0">
              <a:buNone/>
            </a:pPr>
            <a:r>
              <a:rPr lang="en-US" sz="1000" dirty="0"/>
              <a:t>	 }</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6002384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345" y="716868"/>
            <a:ext cx="6553200" cy="990600"/>
          </a:xfrm>
        </p:spPr>
        <p:txBody>
          <a:bodyPr/>
          <a:lstStyle/>
          <a:p>
            <a:r>
              <a:rPr lang="en-US" sz="1300" dirty="0"/>
              <a:t>$ curl </a:t>
            </a:r>
            <a:r>
              <a:rPr lang="en-US" sz="1300" dirty="0">
                <a:hlinkClick r:id="rId2"/>
              </a:rPr>
              <a:t>http://localhost:5984/albums/_design/foobar/_view/by_year</a:t>
            </a:r>
            <a:r>
              <a:rPr lang="en-US" sz="1300" dirty="0"/>
              <a:t/>
            </a:r>
            <a:br>
              <a:rPr lang="en-US" sz="1300" dirty="0"/>
            </a:br>
            <a:endParaRPr lang="en-US" sz="1300" dirty="0"/>
          </a:p>
        </p:txBody>
      </p:sp>
      <p:sp>
        <p:nvSpPr>
          <p:cNvPr id="3" name="Content Placeholder 2"/>
          <p:cNvSpPr>
            <a:spLocks noGrp="1"/>
          </p:cNvSpPr>
          <p:nvPr>
            <p:ph idx="1"/>
          </p:nvPr>
        </p:nvSpPr>
        <p:spPr>
          <a:xfrm>
            <a:off x="2286000" y="1707468"/>
            <a:ext cx="6248400" cy="4464732"/>
          </a:xfrm>
        </p:spPr>
        <p:txBody>
          <a:bodyPr/>
          <a:lstStyle/>
          <a:p>
            <a:pPr marL="0" indent="0">
              <a:buNone/>
            </a:pPr>
            <a:r>
              <a:rPr lang="en-US" dirty="0"/>
              <a:t>{</a:t>
            </a:r>
          </a:p>
          <a:p>
            <a:pPr marL="0" indent="0">
              <a:buNone/>
            </a:pPr>
            <a:r>
              <a:rPr lang="en-US" dirty="0"/>
              <a:t>	 "</a:t>
            </a:r>
            <a:r>
              <a:rPr lang="en-US" dirty="0" err="1"/>
              <a:t>update_seq</a:t>
            </a:r>
            <a:r>
              <a:rPr lang="en-US" dirty="0"/>
              <a:t>": 6, </a:t>
            </a:r>
          </a:p>
          <a:p>
            <a:pPr marL="0" indent="0">
              <a:buNone/>
            </a:pPr>
            <a:r>
              <a:rPr lang="en-US" dirty="0"/>
              <a:t>	"rows": [ </a:t>
            </a:r>
          </a:p>
          <a:p>
            <a:pPr marL="0" indent="0">
              <a:buNone/>
            </a:pPr>
            <a:r>
              <a:rPr lang="en-US" dirty="0"/>
              <a:t>		{"key": null, "value": 5} </a:t>
            </a:r>
          </a:p>
          <a:p>
            <a:pPr marL="0" indent="0">
              <a:buNone/>
            </a:pPr>
            <a:r>
              <a:rPr lang="en-US" dirty="0"/>
              <a:t>		]</a:t>
            </a:r>
          </a:p>
          <a:p>
            <a:pPr marL="0" indent="0">
              <a:buNone/>
            </a:pPr>
            <a:r>
              <a:rPr lang="en-US" dirty="0"/>
              <a:t> } </a:t>
            </a:r>
          </a:p>
          <a:p>
            <a:pPr marL="0" indent="0">
              <a:buNone/>
            </a:pPr>
            <a:endParaRPr lang="en-US" dirty="0"/>
          </a:p>
        </p:txBody>
      </p:sp>
      <p:sp>
        <p:nvSpPr>
          <p:cNvPr id="4" name="Title 1"/>
          <p:cNvSpPr txBox="1">
            <a:spLocks/>
          </p:cNvSpPr>
          <p:nvPr/>
        </p:nvSpPr>
        <p:spPr bwMode="auto">
          <a:xfrm>
            <a:off x="1981200" y="75991"/>
            <a:ext cx="6553200" cy="83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US" kern="0" dirty="0" smtClean="0"/>
              <a:t>Map and Reduce functions</a:t>
            </a:r>
            <a:endParaRPr lang="en-US" kern="0" dirty="0"/>
          </a:p>
        </p:txBody>
      </p:sp>
    </p:spTree>
    <p:extLst>
      <p:ext uri="{BB962C8B-B14F-4D97-AF65-F5344CB8AC3E}">
        <p14:creationId xmlns:p14="http://schemas.microsoft.com/office/powerpoint/2010/main" val="1575585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 curl http://localhost:5984/albums/_design/foobar/_view/by_year?group=true</a:t>
            </a:r>
          </a:p>
        </p:txBody>
      </p:sp>
      <p:sp>
        <p:nvSpPr>
          <p:cNvPr id="3" name="Content Placeholder 2"/>
          <p:cNvSpPr>
            <a:spLocks noGrp="1"/>
          </p:cNvSpPr>
          <p:nvPr>
            <p:ph idx="1"/>
          </p:nvPr>
        </p:nvSpPr>
        <p:spPr/>
        <p:txBody>
          <a:bodyPr/>
          <a:lstStyle/>
          <a:p>
            <a:pPr marL="0" indent="0">
              <a:buNone/>
            </a:pPr>
            <a:r>
              <a:rPr lang="en-US" sz="900" dirty="0"/>
              <a:t>{</a:t>
            </a:r>
          </a:p>
          <a:p>
            <a:pPr marL="0" indent="0">
              <a:buNone/>
            </a:pPr>
            <a:r>
              <a:rPr lang="en-US" sz="900" dirty="0"/>
              <a:t>	"</a:t>
            </a:r>
            <a:r>
              <a:rPr lang="en-US" sz="900" dirty="0" err="1"/>
              <a:t>update_seq</a:t>
            </a:r>
            <a:r>
              <a:rPr lang="en-US" sz="900" dirty="0"/>
              <a:t>": 6, </a:t>
            </a:r>
          </a:p>
          <a:p>
            <a:pPr marL="0" indent="0">
              <a:buNone/>
            </a:pPr>
            <a:r>
              <a:rPr lang="en-US" sz="900" dirty="0"/>
              <a:t>	"rows": [ </a:t>
            </a:r>
          </a:p>
          <a:p>
            <a:pPr marL="0" indent="0">
              <a:buNone/>
            </a:pPr>
            <a:r>
              <a:rPr lang="en-US" sz="900" dirty="0"/>
              <a:t>		{"key": 2005, "value": 1},</a:t>
            </a:r>
          </a:p>
          <a:p>
            <a:pPr marL="0" indent="0">
              <a:buNone/>
            </a:pPr>
            <a:r>
              <a:rPr lang="en-US" sz="900" dirty="0"/>
              <a:t>		 {"key": 2009, "value": 3},</a:t>
            </a:r>
          </a:p>
          <a:p>
            <a:pPr marL="0" indent="0">
              <a:buNone/>
            </a:pPr>
            <a:r>
              <a:rPr lang="en-US" sz="900" dirty="0"/>
              <a:t>		 {"key": 2010, "value": 1} </a:t>
            </a:r>
          </a:p>
          <a:p>
            <a:pPr marL="0" indent="0">
              <a:buNone/>
            </a:pPr>
            <a:r>
              <a:rPr lang="en-US" sz="900" dirty="0"/>
              <a:t>	]</a:t>
            </a:r>
          </a:p>
          <a:p>
            <a:pPr marL="0" indent="0">
              <a:buNone/>
            </a:pPr>
            <a:r>
              <a:rPr lang="en-US" sz="900" dirty="0"/>
              <a:t> }</a:t>
            </a:r>
          </a:p>
          <a:p>
            <a:pPr marL="0" indent="0">
              <a:buNone/>
            </a:pPr>
            <a:r>
              <a:rPr lang="en-US" sz="900" dirty="0"/>
              <a:t>$ curl 'http://localhost:5984/albums/_design/</a:t>
            </a:r>
            <a:r>
              <a:rPr lang="en-US" sz="900" dirty="0" err="1"/>
              <a:t>foobar</a:t>
            </a:r>
            <a:r>
              <a:rPr lang="en-US" sz="900" dirty="0"/>
              <a:t>/_view/</a:t>
            </a:r>
            <a:r>
              <a:rPr lang="en-US" sz="900" dirty="0" err="1"/>
              <a:t>by_year</a:t>
            </a:r>
            <a:r>
              <a:rPr lang="en-US" sz="900" dirty="0"/>
              <a:t>? group=</a:t>
            </a:r>
            <a:r>
              <a:rPr lang="en-US" sz="900" dirty="0" err="1"/>
              <a:t>true&amp;startkey</a:t>
            </a:r>
            <a:r>
              <a:rPr lang="en-US" sz="900" dirty="0"/>
              <a:t>=2009&amp;endkey=2010' </a:t>
            </a:r>
          </a:p>
          <a:p>
            <a:pPr marL="0" indent="0">
              <a:buNone/>
            </a:pPr>
            <a:r>
              <a:rPr lang="en-US" sz="900" dirty="0"/>
              <a:t>{</a:t>
            </a:r>
          </a:p>
          <a:p>
            <a:pPr marL="0" indent="0">
              <a:buNone/>
            </a:pPr>
            <a:r>
              <a:rPr lang="en-US" sz="900" dirty="0"/>
              <a:t> 	"</a:t>
            </a:r>
            <a:r>
              <a:rPr lang="en-US" sz="900" dirty="0" err="1"/>
              <a:t>update_seq</a:t>
            </a:r>
            <a:r>
              <a:rPr lang="en-US" sz="900" dirty="0"/>
              <a:t>": 6,</a:t>
            </a:r>
          </a:p>
          <a:p>
            <a:pPr marL="0" indent="0">
              <a:buNone/>
            </a:pPr>
            <a:r>
              <a:rPr lang="en-US" sz="900" dirty="0"/>
              <a:t> 	"rows": [</a:t>
            </a:r>
          </a:p>
          <a:p>
            <a:pPr marL="0" indent="0">
              <a:buNone/>
            </a:pPr>
            <a:r>
              <a:rPr lang="en-US" sz="900" dirty="0"/>
              <a:t>		 {"key": 2009, "value": 3},</a:t>
            </a:r>
          </a:p>
          <a:p>
            <a:pPr marL="0" indent="0">
              <a:buNone/>
            </a:pPr>
            <a:r>
              <a:rPr lang="en-US" sz="900" dirty="0"/>
              <a:t> 		{"key": 2010, "value": 1}</a:t>
            </a:r>
          </a:p>
          <a:p>
            <a:pPr marL="0" indent="0">
              <a:buNone/>
            </a:pPr>
            <a:r>
              <a:rPr lang="en-US" sz="900" dirty="0"/>
              <a:t> 	]</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40565150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a:t>$ curl \ http://localhost:5984/albums/_design/foobar/_view/by_year?reduce=false</a:t>
            </a:r>
          </a:p>
        </p:txBody>
      </p:sp>
      <p:sp>
        <p:nvSpPr>
          <p:cNvPr id="3" name="Content Placeholder 2"/>
          <p:cNvSpPr>
            <a:spLocks noGrp="1"/>
          </p:cNvSpPr>
          <p:nvPr>
            <p:ph idx="1"/>
          </p:nvPr>
        </p:nvSpPr>
        <p:spPr/>
        <p:txBody>
          <a:bodyPr/>
          <a:lstStyle/>
          <a:p>
            <a:pPr marL="0" indent="0">
              <a:buNone/>
            </a:pPr>
            <a:r>
              <a:rPr lang="en-US" sz="1200" dirty="0"/>
              <a:t>{ </a:t>
            </a:r>
          </a:p>
          <a:p>
            <a:pPr marL="0" indent="0">
              <a:buNone/>
            </a:pPr>
            <a:r>
              <a:rPr lang="en-US" sz="1200" dirty="0"/>
              <a:t>	"update_seq":6,</a:t>
            </a:r>
          </a:p>
          <a:p>
            <a:pPr marL="0" indent="0">
              <a:buNone/>
            </a:pPr>
            <a:r>
              <a:rPr lang="en-US" sz="1200" dirty="0"/>
              <a:t>	 "rows": [ </a:t>
            </a:r>
          </a:p>
          <a:p>
            <a:pPr marL="0" indent="0">
              <a:buNone/>
            </a:pPr>
            <a:r>
              <a:rPr lang="en-US" sz="1200" dirty="0"/>
              <a:t>		{"id": "album3", "key": 2005, "value": 1},</a:t>
            </a:r>
          </a:p>
          <a:p>
            <a:pPr marL="0" indent="0">
              <a:buNone/>
            </a:pPr>
            <a:r>
              <a:rPr lang="en-US" sz="1200" dirty="0"/>
              <a:t>		 {"id": "album2", "key": 2009, "value": 1},</a:t>
            </a:r>
          </a:p>
          <a:p>
            <a:pPr marL="0" indent="0">
              <a:buNone/>
            </a:pPr>
            <a:r>
              <a:rPr lang="en-US" sz="1200" dirty="0"/>
              <a:t>		 {"id": "album4", "key": 2009, "value": 1}, </a:t>
            </a:r>
          </a:p>
          <a:p>
            <a:pPr marL="0" indent="0">
              <a:buNone/>
            </a:pPr>
            <a:r>
              <a:rPr lang="en-US" sz="1200" dirty="0"/>
              <a:t>		{"id": "album5", "key": 2009, "value": 1}, </a:t>
            </a:r>
          </a:p>
          <a:p>
            <a:pPr marL="0" indent="0">
              <a:buNone/>
            </a:pPr>
            <a:r>
              <a:rPr lang="en-US" sz="1200" dirty="0"/>
              <a:t>		{"id": "album1", "key": 2010, "value": 1}</a:t>
            </a:r>
          </a:p>
          <a:p>
            <a:pPr marL="0" indent="0">
              <a:buNone/>
            </a:pPr>
            <a:r>
              <a:rPr lang="en-US" sz="1200" dirty="0"/>
              <a:t> 		]</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26235332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4102968" cy="896144"/>
          </a:xfrm>
        </p:spPr>
        <p:txBody>
          <a:bodyPr/>
          <a:lstStyle/>
          <a:p>
            <a:r>
              <a:rPr lang="en-IN" dirty="0" smtClean="0"/>
              <a:t>Limitations</a:t>
            </a:r>
            <a:endParaRPr lang="en-IN" dirty="0"/>
          </a:p>
        </p:txBody>
      </p:sp>
      <p:sp>
        <p:nvSpPr>
          <p:cNvPr id="3" name="Rectangle 2"/>
          <p:cNvSpPr/>
          <p:nvPr/>
        </p:nvSpPr>
        <p:spPr>
          <a:xfrm>
            <a:off x="1763688" y="1628800"/>
            <a:ext cx="5976664" cy="347787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a:latin typeface="+mn-lt"/>
              </a:rPr>
              <a:t>Temporary views </a:t>
            </a:r>
            <a:r>
              <a:rPr lang="en-US" altLang="en-US" sz="2000" dirty="0" smtClean="0">
                <a:latin typeface="+mn-lt"/>
              </a:rPr>
              <a:t>–expensive and very </a:t>
            </a:r>
            <a:r>
              <a:rPr lang="en-US" altLang="en-US" sz="2000" dirty="0">
                <a:latin typeface="+mn-lt"/>
              </a:rPr>
              <a:t>slow.</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Documents are quite large as the data is represented using “JSON” format</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a:t>
            </a:r>
            <a:r>
              <a:rPr lang="en-US" altLang="en-US" sz="2000" dirty="0">
                <a:latin typeface="+mn-lt"/>
              </a:rPr>
              <a:t>Only" eventual </a:t>
            </a:r>
            <a:r>
              <a:rPr lang="en-US" altLang="en-US" sz="2000" dirty="0" smtClean="0">
                <a:latin typeface="+mn-lt"/>
              </a:rPr>
              <a:t>consistency.</a:t>
            </a:r>
          </a:p>
          <a:p>
            <a:pPr marL="342900" indent="-342900">
              <a:spcBef>
                <a:spcPct val="100000"/>
              </a:spcBef>
              <a:buClr>
                <a:schemeClr val="tx1"/>
              </a:buClr>
              <a:buSzPct val="167000"/>
              <a:buFont typeface="Arial" panose="020B0604020202020204" pitchFamily="34" charset="0"/>
              <a:buChar char="•"/>
            </a:pPr>
            <a:r>
              <a:rPr lang="en-US" sz="2000" dirty="0">
                <a:latin typeface="+mn-lt"/>
              </a:rPr>
              <a:t>Couch maintains a different document for every update you </a:t>
            </a:r>
            <a:r>
              <a:rPr lang="en-US" sz="2000" dirty="0" smtClean="0">
                <a:latin typeface="+mn-lt"/>
              </a:rPr>
              <a:t>make</a:t>
            </a:r>
            <a:r>
              <a:rPr lang="en-US" sz="2000" dirty="0">
                <a:latin typeface="+mn-lt"/>
              </a:rPr>
              <a:t> this fills up your hard disk fast</a:t>
            </a:r>
            <a:endParaRPr lang="en-US" altLang="en-US" sz="2000" dirty="0">
              <a:latin typeface="+mn-lt"/>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24136"/>
          </a:xfrm>
        </p:spPr>
        <p:txBody>
          <a:bodyPr/>
          <a:lstStyle/>
          <a:p>
            <a:r>
              <a:rPr lang="en-US" dirty="0" smtClean="0"/>
              <a:t>Compaction</a:t>
            </a:r>
            <a:endParaRPr lang="en-US" dirty="0"/>
          </a:p>
        </p:txBody>
      </p:sp>
      <p:sp>
        <p:nvSpPr>
          <p:cNvPr id="3" name="Rectangle 2"/>
          <p:cNvSpPr/>
          <p:nvPr/>
        </p:nvSpPr>
        <p:spPr>
          <a:xfrm>
            <a:off x="1763688" y="1533465"/>
            <a:ext cx="5976664" cy="532453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DB/view files are written in append mode</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Will continue to grow indefinitely</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A DB or View compaction operation can be </a:t>
            </a:r>
            <a:r>
              <a:rPr lang="en-US" altLang="en-US" sz="2000" dirty="0" smtClean="0">
                <a:latin typeface="+mn-lt"/>
              </a:rPr>
              <a:t>triggered</a:t>
            </a:r>
          </a:p>
          <a:p>
            <a:pPr marL="342900" indent="-342900">
              <a:spcBef>
                <a:spcPct val="100000"/>
              </a:spcBef>
              <a:buClr>
                <a:schemeClr val="tx1"/>
              </a:buClr>
              <a:buSzPct val="167000"/>
              <a:buFont typeface="Arial" panose="020B0604020202020204" pitchFamily="34" charset="0"/>
              <a:buChar char="•"/>
            </a:pPr>
            <a:r>
              <a:rPr lang="en-US" altLang="en-US" sz="2000" dirty="0">
                <a:solidFill>
                  <a:srgbClr val="0070C0"/>
                </a:solidFill>
                <a:latin typeface="+mn-lt"/>
              </a:rPr>
              <a:t>curl -X </a:t>
            </a:r>
            <a:r>
              <a:rPr lang="en-US" altLang="en-US" sz="2000" dirty="0" smtClean="0">
                <a:solidFill>
                  <a:srgbClr val="0070C0"/>
                </a:solidFill>
                <a:latin typeface="+mn-lt"/>
              </a:rPr>
              <a:t>POST http</a:t>
            </a:r>
            <a:r>
              <a:rPr lang="en-US" altLang="en-US" sz="2000" dirty="0">
                <a:solidFill>
                  <a:srgbClr val="0070C0"/>
                </a:solidFill>
                <a:latin typeface="+mn-lt"/>
              </a:rPr>
              <a:t>://</a:t>
            </a:r>
            <a:r>
              <a:rPr lang="en-US" altLang="en-US" sz="2000" dirty="0" smtClean="0">
                <a:solidFill>
                  <a:srgbClr val="0070C0"/>
                </a:solidFill>
                <a:latin typeface="+mn-lt"/>
              </a:rPr>
              <a:t>127.0.0.1:5984/albums/compact</a:t>
            </a:r>
          </a:p>
          <a:p>
            <a:pPr marL="342900" indent="-342900">
              <a:spcBef>
                <a:spcPct val="100000"/>
              </a:spcBef>
              <a:buClr>
                <a:schemeClr val="tx1"/>
              </a:buClr>
              <a:buSzPct val="167000"/>
              <a:buFont typeface="Arial" panose="020B0604020202020204" pitchFamily="34" charset="0"/>
              <a:buChar char="•"/>
            </a:pPr>
            <a:r>
              <a:rPr lang="en-US" altLang="en-US" sz="2000" dirty="0" smtClean="0">
                <a:solidFill>
                  <a:srgbClr val="0070C0"/>
                </a:solidFill>
                <a:latin typeface="+mn-lt"/>
              </a:rPr>
              <a:t>curl </a:t>
            </a:r>
            <a:r>
              <a:rPr lang="en-US" altLang="en-US" sz="2000" dirty="0">
                <a:solidFill>
                  <a:srgbClr val="0070C0"/>
                </a:solidFill>
                <a:latin typeface="+mn-lt"/>
              </a:rPr>
              <a:t>-X POST http://127.0.0.1:5984/albums/_design/view</a:t>
            </a:r>
          </a:p>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1605735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96144"/>
          </a:xfrm>
        </p:spPr>
        <p:txBody>
          <a:bodyPr/>
          <a:lstStyle/>
          <a:p>
            <a:r>
              <a:rPr lang="en-US" sz="2800" dirty="0" smtClean="0"/>
              <a:t>What Compaction does?</a:t>
            </a:r>
            <a:endParaRPr lang="en-US" sz="2800" dirty="0"/>
          </a:p>
        </p:txBody>
      </p:sp>
      <p:sp>
        <p:nvSpPr>
          <p:cNvPr id="4" name="Rectangle 3"/>
          <p:cNvSpPr/>
          <p:nvPr/>
        </p:nvSpPr>
        <p:spPr>
          <a:xfrm>
            <a:off x="1979712" y="1700808"/>
            <a:ext cx="6336704" cy="3785652"/>
          </a:xfrm>
          <a:prstGeom prst="rect">
            <a:avLst/>
          </a:prstGeom>
        </p:spPr>
        <p:txBody>
          <a:bodyPr wrap="square">
            <a:spAutoFit/>
          </a:bodyPr>
          <a:lstStyle/>
          <a:p>
            <a:pPr>
              <a:spcBef>
                <a:spcPct val="100000"/>
              </a:spcBef>
              <a:buClr>
                <a:schemeClr val="tx1"/>
              </a:buClr>
              <a:buSzPct val="167000"/>
            </a:pPr>
            <a:r>
              <a:rPr lang="en-US" altLang="en-US" sz="2000" dirty="0" err="1">
                <a:latin typeface="+mn-lt"/>
              </a:rPr>
              <a:t>i</a:t>
            </a:r>
            <a:r>
              <a:rPr lang="en-US" altLang="en-US" sz="2000" dirty="0" smtClean="0">
                <a:latin typeface="+mn-lt"/>
              </a:rPr>
              <a:t>. Creates </a:t>
            </a:r>
            <a:r>
              <a:rPr lang="en-US" altLang="en-US" sz="2000" dirty="0">
                <a:latin typeface="+mn-lt"/>
              </a:rPr>
              <a:t>a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ii. Traverses </a:t>
            </a:r>
            <a:r>
              <a:rPr lang="en-US" altLang="en-US" sz="2000" dirty="0">
                <a:latin typeface="+mn-lt"/>
              </a:rPr>
              <a:t>the DB or View B-Tree and lookups the most recent data pointed </a:t>
            </a:r>
            <a:r>
              <a:rPr lang="en-US" altLang="en-US" sz="2000" dirty="0" smtClean="0">
                <a:latin typeface="+mn-lt"/>
              </a:rPr>
              <a:t>by each node</a:t>
            </a:r>
          </a:p>
          <a:p>
            <a:pPr>
              <a:spcBef>
                <a:spcPct val="100000"/>
              </a:spcBef>
              <a:buClr>
                <a:schemeClr val="tx1"/>
              </a:buClr>
              <a:buSzPct val="167000"/>
            </a:pPr>
            <a:r>
              <a:rPr lang="en-US" altLang="en-US" sz="2000" dirty="0" smtClean="0">
                <a:latin typeface="+mn-lt"/>
              </a:rPr>
              <a:t>iii. Writes </a:t>
            </a:r>
            <a:r>
              <a:rPr lang="en-US" altLang="en-US" sz="2000" dirty="0">
                <a:latin typeface="+mn-lt"/>
              </a:rPr>
              <a:t>that most recent data to the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iv. deletes the original file and </a:t>
            </a:r>
            <a:r>
              <a:rPr lang="en-US" altLang="en-US" sz="2000" dirty="0">
                <a:latin typeface="+mn-lt"/>
              </a:rPr>
              <a:t>renames the compacted file to the original DB/View file name.</a:t>
            </a: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7195428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184176"/>
          </a:xfrm>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412776"/>
            <a:ext cx="6698704" cy="3960440"/>
          </a:xfrm>
        </p:spPr>
        <p:txBody>
          <a:bodyPr/>
          <a:lstStyle/>
          <a:p>
            <a:r>
              <a:rPr lang="en-US" altLang="en-US" sz="2000" dirty="0" err="1" smtClean="0"/>
              <a:t>CouchDB</a:t>
            </a:r>
            <a:r>
              <a:rPr lang="en-US" altLang="en-US" sz="2000" dirty="0" smtClean="0"/>
              <a:t> runs on port 5984</a:t>
            </a:r>
          </a:p>
          <a:p>
            <a:r>
              <a:rPr lang="en-US" altLang="en-US" sz="2000" dirty="0" smtClean="0"/>
              <a:t>curl </a:t>
            </a:r>
            <a:r>
              <a:rPr lang="en-US" altLang="en-US" sz="2000" dirty="0"/>
              <a:t>-</a:t>
            </a:r>
            <a:r>
              <a:rPr lang="en-US" altLang="en-US" sz="2000" dirty="0" smtClean="0"/>
              <a:t>X GET </a:t>
            </a:r>
            <a:r>
              <a:rPr lang="en-US" altLang="en-US" sz="2000" dirty="0" smtClean="0">
                <a:hlinkClick r:id="rId2"/>
              </a:rPr>
              <a:t>http://127.0.0.1:5984/</a:t>
            </a:r>
            <a:endParaRPr lang="en-US" altLang="en-US" sz="2000" dirty="0" smtClean="0"/>
          </a:p>
          <a:p>
            <a:r>
              <a:rPr lang="en-IN" sz="2000" dirty="0" smtClean="0"/>
              <a:t>returns </a:t>
            </a:r>
            <a:r>
              <a:rPr lang="en-IN" sz="2000" dirty="0"/>
              <a:t>the </a:t>
            </a:r>
            <a:r>
              <a:rPr lang="en-IN" sz="2000" dirty="0" smtClean="0"/>
              <a:t>server information</a:t>
            </a:r>
          </a:p>
          <a:p>
            <a:pPr marL="0" indent="0">
              <a:buNone/>
            </a:pPr>
            <a:endParaRPr lang="en-IN" dirty="0" smtClean="0">
              <a:latin typeface="Calibri" panose="020F0502020204030204" pitchFamily="34" charset="0"/>
            </a:endParaRPr>
          </a:p>
        </p:txBody>
      </p:sp>
      <p:pic>
        <p:nvPicPr>
          <p:cNvPr id="5" name="Picture 4"/>
          <p:cNvPicPr>
            <a:picLocks noChangeAspect="1"/>
          </p:cNvPicPr>
          <p:nvPr/>
        </p:nvPicPr>
        <p:blipFill rotWithShape="1">
          <a:blip r:embed="rId3"/>
          <a:srcRect l="1494"/>
          <a:stretch/>
        </p:blipFill>
        <p:spPr>
          <a:xfrm>
            <a:off x="2483768" y="3645024"/>
            <a:ext cx="4747642" cy="2448272"/>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24136"/>
          </a:xfrm>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a:t>
            </a:r>
            <a:r>
              <a:rPr lang="en-US" altLang="en-US" sz="2000" b="1" dirty="0"/>
              <a:t>GET</a:t>
            </a:r>
            <a:r>
              <a:rPr lang="en-US" altLang="en-US" sz="2000" dirty="0"/>
              <a:t> http://127.0.0.1:5984/demo </a:t>
            </a:r>
            <a:endParaRPr lang="en-US" altLang="en-US" sz="2000" dirty="0" smtClean="0"/>
          </a:p>
          <a:p>
            <a:r>
              <a:rPr lang="en-US" sz="2000" dirty="0" smtClean="0"/>
              <a:t>Returns the information about database demo </a:t>
            </a: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rotWithShape="1">
          <a:blip r:embed="rId2"/>
          <a:srcRect l="1538" r="1" b="15242"/>
          <a:stretch/>
        </p:blipFill>
        <p:spPr>
          <a:xfrm>
            <a:off x="2555776" y="3075856"/>
            <a:ext cx="4608512" cy="309634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1200" y="1556792"/>
            <a:ext cx="6770712" cy="4896544"/>
          </a:xfrm>
        </p:spPr>
        <p:txBody>
          <a:bodyPr/>
          <a:lstStyle/>
          <a:p>
            <a:pPr marL="0" indent="0">
              <a:buNone/>
            </a:pPr>
            <a:r>
              <a:rPr lang="en-US" altLang="en-US" sz="2000" dirty="0" smtClean="0">
                <a:latin typeface="Monaco" charset="0"/>
              </a:rPr>
              <a:t>Create a database </a:t>
            </a: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PUT</a:t>
            </a:r>
            <a:r>
              <a:rPr lang="en-US" altLang="en-US" sz="2000" dirty="0">
                <a:latin typeface="Monaco" charset="0"/>
              </a:rPr>
              <a:t> http://127.0.0.1:5984/baseball</a:t>
            </a:r>
          </a:p>
          <a:p>
            <a:pPr marL="0" indent="0">
              <a:buNone/>
            </a:pPr>
            <a:r>
              <a:rPr lang="en-US" altLang="en-US" sz="2000" dirty="0" smtClean="0">
                <a:latin typeface="Monaco" charset="0"/>
              </a:rPr>
              <a:t>Delete a database</a:t>
            </a: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DELETE</a:t>
            </a:r>
            <a:r>
              <a:rPr lang="en-US" altLang="en-US" sz="2000" dirty="0">
                <a:latin typeface="Monaco" charset="0"/>
              </a:rPr>
              <a:t>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a:t>
            </a:r>
            <a:r>
              <a:rPr lang="en-US" altLang="en-US" sz="2000" b="1" dirty="0"/>
              <a:t>PUT</a:t>
            </a:r>
            <a:r>
              <a:rPr lang="en-US" altLang="en-US" sz="2000" dirty="0"/>
              <a: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r>
              <a:rPr lang="en-US" altLang="en-US" sz="2000" dirty="0" smtClean="0"/>
              <a:t>Create a document</a:t>
            </a: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r>
              <a:rPr lang="en-US" altLang="en-US" sz="2000" dirty="0" smtClean="0"/>
              <a:t>Retrieve a document</a:t>
            </a:r>
            <a:endParaRPr lang="en-US" altLang="en-US" sz="2000" dirty="0"/>
          </a:p>
          <a:p>
            <a:pPr>
              <a:lnSpc>
                <a:spcPct val="90000"/>
              </a:lnSpc>
            </a:pPr>
            <a:r>
              <a:rPr lang="en-US" altLang="en-US" sz="2000" dirty="0"/>
              <a:t>curl -X </a:t>
            </a:r>
            <a:r>
              <a:rPr lang="en-US" altLang="en-US" sz="2000" b="1" dirty="0"/>
              <a:t>GET</a:t>
            </a:r>
            <a:r>
              <a:rPr lang="en-US" altLang="en-US" sz="2000" dirty="0"/>
              <a:t> </a:t>
            </a:r>
            <a:r>
              <a:rPr lang="en-US" altLang="en-US" sz="2000" dirty="0">
                <a:hlinkClick r:id="rId3"/>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566</TotalTime>
  <Words>1176</Words>
  <Application>Microsoft Office PowerPoint</Application>
  <PresentationFormat>On-screen Show (4:3)</PresentationFormat>
  <Paragraphs>217</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Monaco</vt:lpstr>
      <vt:lpstr>Palatino</vt:lpstr>
      <vt:lpstr>Times New Roman</vt:lpstr>
      <vt:lpstr>Verdana</vt:lpstr>
      <vt:lpstr>Wingdings</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Availability and Partition Tolerance</vt:lpstr>
      <vt:lpstr>Key To Your Data</vt:lpstr>
      <vt:lpstr>Multi Version Concurrency Control</vt:lpstr>
      <vt:lpstr>Eventual Consistency</vt:lpstr>
      <vt:lpstr>Replication API via curl</vt:lpstr>
      <vt:lpstr>Replication</vt:lpstr>
      <vt:lpstr>Continuous Replication</vt:lpstr>
      <vt:lpstr>Revision Tree</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Couch DB Views</vt:lpstr>
      <vt:lpstr>Sample Database</vt:lpstr>
      <vt:lpstr>Sample Database</vt:lpstr>
      <vt:lpstr>Map and Reduce functions</vt:lpstr>
      <vt:lpstr>$ curl http://localhost:5984/albums/_design/foobar/_view/by_year </vt:lpstr>
      <vt:lpstr>$ curl http://localhost:5984/albums/_design/foobar/_view/by_year?group=true</vt:lpstr>
      <vt:lpstr>$ curl \ http://localhost:5984/albums/_design/foobar/_view/by_year?reduce=false</vt:lpstr>
      <vt:lpstr>Limitations</vt:lpstr>
      <vt:lpstr>Compaction</vt:lpstr>
      <vt:lpstr>What Compaction does?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Ritika Shetty</cp:lastModifiedBy>
  <cp:revision>39</cp:revision>
  <cp:lastPrinted>1601-01-01T00:00:00Z</cp:lastPrinted>
  <dcterms:created xsi:type="dcterms:W3CDTF">2016-04-11T23:24:20Z</dcterms:created>
  <dcterms:modified xsi:type="dcterms:W3CDTF">2016-04-16T16:55:19Z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