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7"/>
  </p:notesMasterIdLst>
  <p:handoutMasterIdLst>
    <p:handoutMasterId r:id="rId28"/>
  </p:handoutMasterIdLst>
  <p:sldIdLst>
    <p:sldId id="256" r:id="rId3"/>
    <p:sldId id="266" r:id="rId4"/>
    <p:sldId id="257" r:id="rId5"/>
    <p:sldId id="259" r:id="rId6"/>
    <p:sldId id="260" r:id="rId7"/>
    <p:sldId id="262" r:id="rId8"/>
    <p:sldId id="261" r:id="rId9"/>
    <p:sldId id="265" r:id="rId10"/>
    <p:sldId id="263" r:id="rId11"/>
    <p:sldId id="264" r:id="rId12"/>
    <p:sldId id="279" r:id="rId13"/>
    <p:sldId id="267" r:id="rId14"/>
    <p:sldId id="268" r:id="rId15"/>
    <p:sldId id="271" r:id="rId16"/>
    <p:sldId id="273" r:id="rId17"/>
    <p:sldId id="274" r:id="rId18"/>
    <p:sldId id="275" r:id="rId19"/>
    <p:sldId id="276" r:id="rId20"/>
    <p:sldId id="277" r:id="rId21"/>
    <p:sldId id="272" r:id="rId22"/>
    <p:sldId id="278" r:id="rId23"/>
    <p:sldId id="282" r:id="rId24"/>
    <p:sldId id="281" r:id="rId25"/>
    <p:sldId id="280" r:id="rId2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ita Almeida" initials="DA" lastIdx="1" clrIdx="0">
    <p:extLst>
      <p:ext uri="{19B8F6BF-5375-455C-9EA6-DF929625EA0E}">
        <p15:presenceInfo xmlns:p15="http://schemas.microsoft.com/office/powerpoint/2012/main" userId="b9e02739a4763f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0" autoAdjust="0"/>
  </p:normalViewPr>
  <p:slideViewPr>
    <p:cSldViewPr>
      <p:cViewPr varScale="1">
        <p:scale>
          <a:sx n="70" d="100"/>
          <a:sy n="70" d="100"/>
        </p:scale>
        <p:origin x="120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15T19:00:21.793" idx="1">
    <p:pos x="10" y="10"/>
    <p:text>When you replicate two databases in CouchDB and you have conflicting changes, CouchDB will detect this and will flag the affected document with the special attribute "_conflicts":true. Next, CouchDB determines which of the changes will be stored as the latest revision (remember, documents in CouchDB are versioned). The version that gets picked to be the latest revision is the winning revision. The losing revision gets stored as the previous revision.</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74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174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B86B488C-1273-4F46-A528-C4B9A09DBEDC}" type="slidenum">
              <a:rPr lang="en-US"/>
              <a:pPr/>
              <a:t>‹#›</a:t>
            </a:fld>
            <a:endParaRPr lang="en-US"/>
          </a:p>
        </p:txBody>
      </p:sp>
    </p:spTree>
    <p:extLst>
      <p:ext uri="{BB962C8B-B14F-4D97-AF65-F5344CB8AC3E}">
        <p14:creationId xmlns:p14="http://schemas.microsoft.com/office/powerpoint/2010/main" val="2333518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6" name="Rectangle 8"/>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2057" name="Rectangle 9"/>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2058" name="Rectangle 1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2059" name="Rectangle 1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C76FE6-18FF-4904-A79F-D11B604C1BF0}" type="slidenum">
              <a:rPr lang="en-US"/>
              <a:pPr/>
              <a:t>‹#›</a:t>
            </a:fld>
            <a:endParaRPr lang="en-US"/>
          </a:p>
        </p:txBody>
      </p:sp>
    </p:spTree>
    <p:extLst>
      <p:ext uri="{BB962C8B-B14F-4D97-AF65-F5344CB8AC3E}">
        <p14:creationId xmlns:p14="http://schemas.microsoft.com/office/powerpoint/2010/main" val="36240360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EC76FE6-18FF-4904-A79F-D11B604C1BF0}" type="slidenum">
              <a:rPr lang="en-US" smtClean="0"/>
              <a:pPr/>
              <a:t>13</a:t>
            </a:fld>
            <a:endParaRPr lang="en-US"/>
          </a:p>
        </p:txBody>
      </p:sp>
    </p:spTree>
    <p:extLst>
      <p:ext uri="{BB962C8B-B14F-4D97-AF65-F5344CB8AC3E}">
        <p14:creationId xmlns:p14="http://schemas.microsoft.com/office/powerpoint/2010/main" val="62549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104" name="Rectangle 32"/>
          <p:cNvSpPr>
            <a:spLocks noGrp="1" noChangeArrowheads="1"/>
          </p:cNvSpPr>
          <p:nvPr>
            <p:ph type="ctrTitle" sz="quarter"/>
          </p:nvPr>
        </p:nvSpPr>
        <p:spPr>
          <a:xfrm>
            <a:off x="2362200" y="1143000"/>
            <a:ext cx="5638800" cy="2438400"/>
          </a:xfrm>
        </p:spPr>
        <p:txBody>
          <a:bodyPr/>
          <a:lstStyle>
            <a:lvl1pPr>
              <a:defRPr sz="4400"/>
            </a:lvl1pPr>
          </a:lstStyle>
          <a:p>
            <a:pPr lvl="0"/>
            <a:r>
              <a:rPr lang="en-US" noProof="0" smtClean="0"/>
              <a:t>Click to edit Master title style</a:t>
            </a:r>
            <a:endParaRPr lang="en-US" noProof="0" dirty="0" smtClean="0"/>
          </a:p>
        </p:txBody>
      </p:sp>
      <p:sp>
        <p:nvSpPr>
          <p:cNvPr id="3105" name="Rectangle 33"/>
          <p:cNvSpPr>
            <a:spLocks noGrp="1" noChangeArrowheads="1"/>
          </p:cNvSpPr>
          <p:nvPr>
            <p:ph type="subTitle" sz="quarter" idx="1"/>
          </p:nvPr>
        </p:nvSpPr>
        <p:spPr>
          <a:xfrm>
            <a:off x="2667000" y="3886200"/>
            <a:ext cx="5334000" cy="1285875"/>
          </a:xfrm>
        </p:spPr>
        <p:txBody>
          <a:bodyPr/>
          <a:lstStyle>
            <a:lvl1pPr marL="0" indent="0">
              <a:buFont typeface="Wingdings" pitchFamily="2" charset="2"/>
              <a:buNone/>
              <a:defRPr sz="1800"/>
            </a:lvl1pPr>
          </a:lstStyle>
          <a:p>
            <a:pPr lvl="0"/>
            <a:r>
              <a:rPr lang="en-US" noProof="0" smtClean="0"/>
              <a:t>Click to edit Master subtitle style</a:t>
            </a:r>
            <a:endParaRPr lang="en-US" noProof="0" dirty="0" smtClean="0"/>
          </a:p>
        </p:txBody>
      </p:sp>
      <p:sp>
        <p:nvSpPr>
          <p:cNvPr id="3166" name="Rectangle 94"/>
          <p:cNvSpPr>
            <a:spLocks noGrp="1" noChangeArrowheads="1"/>
          </p:cNvSpPr>
          <p:nvPr>
            <p:ph type="dt" sz="quarter" idx="2"/>
          </p:nvPr>
        </p:nvSpPr>
        <p:spPr/>
        <p:txBody>
          <a:bodyPr/>
          <a:lstStyle>
            <a:lvl1pPr>
              <a:defRPr/>
            </a:lvl1pPr>
          </a:lstStyle>
          <a:p>
            <a:endParaRPr lang="en-US" dirty="0"/>
          </a:p>
        </p:txBody>
      </p:sp>
      <p:sp>
        <p:nvSpPr>
          <p:cNvPr id="3167" name="Rectangle 95"/>
          <p:cNvSpPr>
            <a:spLocks noGrp="1" noChangeArrowheads="1"/>
          </p:cNvSpPr>
          <p:nvPr>
            <p:ph type="ftr" sz="quarter" idx="3"/>
          </p:nvPr>
        </p:nvSpPr>
        <p:spPr/>
        <p:txBody>
          <a:bodyPr/>
          <a:lstStyle>
            <a:lvl1pPr>
              <a:defRPr/>
            </a:lvl1pPr>
          </a:lstStyle>
          <a:p>
            <a:endParaRPr lang="en-US"/>
          </a:p>
        </p:txBody>
      </p:sp>
      <p:sp>
        <p:nvSpPr>
          <p:cNvPr id="3168" name="Rectangle 96"/>
          <p:cNvSpPr>
            <a:spLocks noGrp="1" noChangeArrowheads="1"/>
          </p:cNvSpPr>
          <p:nvPr>
            <p:ph type="sldNum" sz="quarter" idx="4"/>
          </p:nvPr>
        </p:nvSpPr>
        <p:spPr/>
        <p:txBody>
          <a:bodyPr/>
          <a:lstStyle>
            <a:lvl1pPr>
              <a:defRPr/>
            </a:lvl1pPr>
          </a:lstStyle>
          <a:p>
            <a:fld id="{0C7BE582-C6D6-42C1-9349-E2A84CC8A27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80FB647-AD83-4603-B7BF-FFAD3CBD6D3D}" type="slidenum">
              <a:rPr lang="en-US"/>
              <a:pPr/>
              <a:t>‹#›</a:t>
            </a:fld>
            <a:endParaRPr lang="en-US"/>
          </a:p>
        </p:txBody>
      </p:sp>
    </p:spTree>
    <p:extLst>
      <p:ext uri="{BB962C8B-B14F-4D97-AF65-F5344CB8AC3E}">
        <p14:creationId xmlns:p14="http://schemas.microsoft.com/office/powerpoint/2010/main" val="307027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228600"/>
            <a:ext cx="16383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81200" y="228600"/>
            <a:ext cx="47625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1A3655-1E44-4424-9E39-7DA470DC4A68}" type="slidenum">
              <a:rPr lang="en-US"/>
              <a:pPr/>
              <a:t>‹#›</a:t>
            </a:fld>
            <a:endParaRPr lang="en-US"/>
          </a:p>
        </p:txBody>
      </p:sp>
    </p:spTree>
    <p:extLst>
      <p:ext uri="{BB962C8B-B14F-4D97-AF65-F5344CB8AC3E}">
        <p14:creationId xmlns:p14="http://schemas.microsoft.com/office/powerpoint/2010/main" val="50474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506361-70C8-432A-93F0-141DC7F2B02C}" type="slidenum">
              <a:rPr lang="en-US"/>
              <a:pPr/>
              <a:t>‹#›</a:t>
            </a:fld>
            <a:endParaRPr lang="en-US"/>
          </a:p>
        </p:txBody>
      </p:sp>
    </p:spTree>
    <p:extLst>
      <p:ext uri="{BB962C8B-B14F-4D97-AF65-F5344CB8AC3E}">
        <p14:creationId xmlns:p14="http://schemas.microsoft.com/office/powerpoint/2010/main" val="163038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7799" y="4406900"/>
            <a:ext cx="7046913"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447799" y="2906713"/>
            <a:ext cx="7046913"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FDD7405-60FD-4A25-B3DD-05BF605EA69D}" type="slidenum">
              <a:rPr lang="en-US"/>
              <a:pPr/>
              <a:t>‹#›</a:t>
            </a:fld>
            <a:endParaRPr lang="en-US"/>
          </a:p>
        </p:txBody>
      </p:sp>
    </p:spTree>
    <p:extLst>
      <p:ext uri="{BB962C8B-B14F-4D97-AF65-F5344CB8AC3E}">
        <p14:creationId xmlns:p14="http://schemas.microsoft.com/office/powerpoint/2010/main" val="123913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0" y="1371600"/>
            <a:ext cx="3048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86400" y="1371600"/>
            <a:ext cx="3048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0DF076-3FBF-4A8F-80EC-28CA0F9DD5C6}" type="slidenum">
              <a:rPr lang="en-US"/>
              <a:pPr/>
              <a:t>‹#›</a:t>
            </a:fld>
            <a:endParaRPr lang="en-US"/>
          </a:p>
        </p:txBody>
      </p:sp>
    </p:spTree>
    <p:extLst>
      <p:ext uri="{BB962C8B-B14F-4D97-AF65-F5344CB8AC3E}">
        <p14:creationId xmlns:p14="http://schemas.microsoft.com/office/powerpoint/2010/main" val="241864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535113"/>
            <a:ext cx="3429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174875"/>
            <a:ext cx="3429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05400" y="1535113"/>
            <a:ext cx="35814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5400" y="2174875"/>
            <a:ext cx="3581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quarter"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53291BC-C0BE-4454-B6FD-E10313E72F5B}" type="slidenum">
              <a:rPr lang="en-US"/>
              <a:pPr/>
              <a:t>‹#›</a:t>
            </a:fld>
            <a:endParaRPr lang="en-US"/>
          </a:p>
        </p:txBody>
      </p:sp>
    </p:spTree>
    <p:extLst>
      <p:ext uri="{BB962C8B-B14F-4D97-AF65-F5344CB8AC3E}">
        <p14:creationId xmlns:p14="http://schemas.microsoft.com/office/powerpoint/2010/main" val="252212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quarter"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734675C-63F2-4474-8BB9-0E7CEB072ADD}" type="slidenum">
              <a:rPr lang="en-US"/>
              <a:pPr/>
              <a:t>‹#›</a:t>
            </a:fld>
            <a:endParaRPr lang="en-US"/>
          </a:p>
        </p:txBody>
      </p:sp>
    </p:spTree>
    <p:extLst>
      <p:ext uri="{BB962C8B-B14F-4D97-AF65-F5344CB8AC3E}">
        <p14:creationId xmlns:p14="http://schemas.microsoft.com/office/powerpoint/2010/main" val="23618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E733C3B-11B0-46D4-8DAE-F9DF6935FAA3}" type="slidenum">
              <a:rPr lang="en-US"/>
              <a:pPr/>
              <a:t>‹#›</a:t>
            </a:fld>
            <a:endParaRPr lang="en-US"/>
          </a:p>
        </p:txBody>
      </p:sp>
    </p:spTree>
    <p:extLst>
      <p:ext uri="{BB962C8B-B14F-4D97-AF65-F5344CB8AC3E}">
        <p14:creationId xmlns:p14="http://schemas.microsoft.com/office/powerpoint/2010/main" val="68695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1287" y="273050"/>
            <a:ext cx="27797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67200" y="273050"/>
            <a:ext cx="44196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11287" y="1435100"/>
            <a:ext cx="27797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B713750-4AB4-48A8-B763-37883CEE0791}" type="slidenum">
              <a:rPr lang="en-US"/>
              <a:pPr/>
              <a:t>‹#›</a:t>
            </a:fld>
            <a:endParaRPr lang="en-US"/>
          </a:p>
        </p:txBody>
      </p:sp>
    </p:spTree>
    <p:extLst>
      <p:ext uri="{BB962C8B-B14F-4D97-AF65-F5344CB8AC3E}">
        <p14:creationId xmlns:p14="http://schemas.microsoft.com/office/powerpoint/2010/main" val="205351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C7C3572-32B7-45E0-9C7C-9AB15D44FCF2}" type="slidenum">
              <a:rPr lang="en-US"/>
              <a:pPr/>
              <a:t>‹#›</a:t>
            </a:fld>
            <a:endParaRPr lang="en-US"/>
          </a:p>
        </p:txBody>
      </p:sp>
    </p:spTree>
    <p:extLst>
      <p:ext uri="{BB962C8B-B14F-4D97-AF65-F5344CB8AC3E}">
        <p14:creationId xmlns:p14="http://schemas.microsoft.com/office/powerpoint/2010/main" val="859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56" name="Rectangle 32"/>
          <p:cNvSpPr>
            <a:spLocks noGrp="1" noChangeArrowheads="1"/>
          </p:cNvSpPr>
          <p:nvPr>
            <p:ph type="title"/>
          </p:nvPr>
        </p:nvSpPr>
        <p:spPr bwMode="auto">
          <a:xfrm>
            <a:off x="1981200" y="228600"/>
            <a:ext cx="6553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p>
            <a:pPr lvl="0"/>
            <a:r>
              <a:rPr lang="en-US" smtClean="0"/>
              <a:t>Click to edit Master title style</a:t>
            </a:r>
            <a:endParaRPr lang="en-US" dirty="0" smtClean="0"/>
          </a:p>
        </p:txBody>
      </p:sp>
      <p:sp>
        <p:nvSpPr>
          <p:cNvPr id="1057" name="Rectangle 33"/>
          <p:cNvSpPr>
            <a:spLocks noGrp="1" noChangeArrowheads="1"/>
          </p:cNvSpPr>
          <p:nvPr>
            <p:ph type="body" idx="1"/>
          </p:nvPr>
        </p:nvSpPr>
        <p:spPr bwMode="auto">
          <a:xfrm>
            <a:off x="2286000" y="1371600"/>
            <a:ext cx="6248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68" name="Rectangle 44"/>
          <p:cNvSpPr>
            <a:spLocks noGrp="1" noChangeArrowheads="1"/>
          </p:cNvSpPr>
          <p:nvPr>
            <p:ph type="dt" sz="quarter" idx="2"/>
          </p:nvPr>
        </p:nvSpPr>
        <p:spPr bwMode="auto">
          <a:xfrm>
            <a:off x="1524000" y="6324600"/>
            <a:ext cx="1371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000">
                <a:latin typeface="+mn-lt"/>
              </a:defRPr>
            </a:lvl1pPr>
          </a:lstStyle>
          <a:p>
            <a:endParaRPr lang="en-US"/>
          </a:p>
        </p:txBody>
      </p:sp>
      <p:sp>
        <p:nvSpPr>
          <p:cNvPr id="1069" name="Rectangle 45"/>
          <p:cNvSpPr>
            <a:spLocks noGrp="1" noChangeArrowheads="1"/>
          </p:cNvSpPr>
          <p:nvPr>
            <p:ph type="ftr" sz="quarter" idx="3"/>
          </p:nvPr>
        </p:nvSpPr>
        <p:spPr bwMode="auto">
          <a:xfrm>
            <a:off x="3048000" y="6324600"/>
            <a:ext cx="426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lgn="ctr">
              <a:defRPr sz="1000">
                <a:latin typeface="+mn-lt"/>
              </a:defRPr>
            </a:lvl1pPr>
          </a:lstStyle>
          <a:p>
            <a:endParaRPr lang="en-US" dirty="0"/>
          </a:p>
        </p:txBody>
      </p:sp>
      <p:sp>
        <p:nvSpPr>
          <p:cNvPr id="1070" name="Rectangle 46"/>
          <p:cNvSpPr>
            <a:spLocks noGrp="1" noChangeArrowheads="1"/>
          </p:cNvSpPr>
          <p:nvPr>
            <p:ph type="sldNum" sz="quarter" idx="4"/>
          </p:nvPr>
        </p:nvSpPr>
        <p:spPr bwMode="auto">
          <a:xfrm>
            <a:off x="7467600" y="6324600"/>
            <a:ext cx="1066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000">
                <a:latin typeface="+mn-lt"/>
              </a:defRPr>
            </a:lvl1pPr>
          </a:lstStyle>
          <a:p>
            <a:fld id="{95C5CA75-96F3-42DA-8C73-E2B32B310B9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100000"/>
        </a:spcBef>
        <a:spcAft>
          <a:spcPct val="0"/>
        </a:spcAft>
        <a:buClr>
          <a:schemeClr val="tx1"/>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Verdana" pitchFamily="34" charset="0"/>
        <a:buChar char="−"/>
        <a:defRPr sz="2200">
          <a:solidFill>
            <a:schemeClr val="tx1"/>
          </a:solidFill>
          <a:latin typeface="+mn-lt"/>
        </a:defRPr>
      </a:lvl2pPr>
      <a:lvl3pPr marL="1143000" indent="-228600" algn="l" rtl="0" eaLnBrk="1" fontAlgn="base" hangingPunct="1">
        <a:spcBef>
          <a:spcPct val="20000"/>
        </a:spcBef>
        <a:spcAft>
          <a:spcPct val="0"/>
        </a:spcAft>
        <a:buClr>
          <a:schemeClr val="tx1"/>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Verdana" pitchFamily="34" charset="0"/>
        <a:buChar char="−"/>
        <a:defRPr>
          <a:solidFill>
            <a:schemeClr val="tx1"/>
          </a:solidFill>
          <a:latin typeface="+mn-lt"/>
        </a:defRPr>
      </a:lvl4pPr>
      <a:lvl5pPr marL="20574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127.0.0.1:598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127.0.0.1:5984/_uuids" TargetMode="External"/><Relationship Id="rId2" Type="http://schemas.openxmlformats.org/officeDocument/2006/relationships/hyperlink" Target="http://127.0.0.1:5984/albums" TargetMode="External"/><Relationship Id="rId1" Type="http://schemas.openxmlformats.org/officeDocument/2006/relationships/slideLayout" Target="../slideLayouts/slideLayout2.xml"/><Relationship Id="rId4" Type="http://schemas.openxmlformats.org/officeDocument/2006/relationships/hyperlink" Target="http://127.0.0.1:5984/albums/10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ctrTitle"/>
          </p:nvPr>
        </p:nvSpPr>
        <p:spPr>
          <a:xfrm>
            <a:off x="2339752" y="1143000"/>
            <a:ext cx="5661248" cy="1061864"/>
          </a:xfrm>
        </p:spPr>
        <p:txBody>
          <a:bodyPr/>
          <a:lstStyle/>
          <a:p>
            <a:r>
              <a:rPr lang="en-US" dirty="0" err="1" smtClean="0"/>
              <a:t>CouchDB</a:t>
            </a:r>
            <a:endParaRPr lang="en-US" dirty="0"/>
          </a:p>
        </p:txBody>
      </p:sp>
      <p:sp>
        <p:nvSpPr>
          <p:cNvPr id="4102" name="Rectangle 6"/>
          <p:cNvSpPr>
            <a:spLocks noGrp="1" noChangeArrowheads="1"/>
          </p:cNvSpPr>
          <p:nvPr>
            <p:ph type="subTitle" idx="1"/>
          </p:nvPr>
        </p:nvSpPr>
        <p:spPr>
          <a:xfrm>
            <a:off x="2680352" y="2492896"/>
            <a:ext cx="2922072" cy="3426663"/>
          </a:xfrm>
        </p:spPr>
        <p:txBody>
          <a:bodyPr/>
          <a:lstStyle/>
          <a:p>
            <a:r>
              <a:rPr lang="en-US" sz="2000" dirty="0"/>
              <a:t>Presented By</a:t>
            </a:r>
          </a:p>
          <a:p>
            <a:r>
              <a:rPr lang="en-US" sz="2000" dirty="0"/>
              <a:t>Team 9:</a:t>
            </a:r>
          </a:p>
          <a:p>
            <a:r>
              <a:rPr lang="en-US" sz="2000" dirty="0"/>
              <a:t>Donita Almeida</a:t>
            </a:r>
          </a:p>
          <a:p>
            <a:r>
              <a:rPr lang="en-US" sz="2000" dirty="0" err="1"/>
              <a:t>Dhiraj</a:t>
            </a:r>
            <a:r>
              <a:rPr lang="en-US" sz="2000" dirty="0"/>
              <a:t> </a:t>
            </a:r>
            <a:r>
              <a:rPr lang="en-US" sz="2000" dirty="0" err="1"/>
              <a:t>Gurnani</a:t>
            </a:r>
            <a:endParaRPr lang="en-US" sz="2000" dirty="0"/>
          </a:p>
          <a:p>
            <a:r>
              <a:rPr lang="en-US" sz="2000" dirty="0"/>
              <a:t>George Zachariah</a:t>
            </a:r>
          </a:p>
          <a:p>
            <a:r>
              <a:rPr lang="en-US" sz="2000" dirty="0" err="1"/>
              <a:t>Ritika</a:t>
            </a:r>
            <a:r>
              <a:rPr lang="en-US" sz="2000" dirty="0"/>
              <a:t> Shetty</a:t>
            </a:r>
          </a:p>
          <a:p>
            <a:r>
              <a:rPr lang="en-US" sz="2000" dirty="0" err="1"/>
              <a:t>Saina</a:t>
            </a:r>
            <a:r>
              <a:rPr lang="en-US" sz="2000" dirty="0"/>
              <a:t> Patel</a:t>
            </a:r>
          </a:p>
          <a:p>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424" y="620688"/>
            <a:ext cx="2843808" cy="226615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28600"/>
            <a:ext cx="7128792" cy="824136"/>
          </a:xfrm>
        </p:spPr>
        <p:txBody>
          <a:bodyPr/>
          <a:lstStyle/>
          <a:p>
            <a:r>
              <a:rPr lang="en-IN" dirty="0"/>
              <a:t>Document </a:t>
            </a:r>
            <a:r>
              <a:rPr lang="en-IN" dirty="0" smtClean="0"/>
              <a:t>API </a:t>
            </a:r>
            <a:r>
              <a:rPr lang="en-US" altLang="en-US" dirty="0" smtClean="0"/>
              <a:t>(Contd..)</a:t>
            </a:r>
            <a:endParaRPr lang="en-IN" dirty="0"/>
          </a:p>
        </p:txBody>
      </p:sp>
      <p:sp>
        <p:nvSpPr>
          <p:cNvPr id="3" name="Content Placeholder 2"/>
          <p:cNvSpPr>
            <a:spLocks noGrp="1"/>
          </p:cNvSpPr>
          <p:nvPr>
            <p:ph idx="1"/>
          </p:nvPr>
        </p:nvSpPr>
        <p:spPr>
          <a:xfrm>
            <a:off x="1475656" y="1340768"/>
            <a:ext cx="7058744" cy="5184576"/>
          </a:xfrm>
        </p:spPr>
        <p:txBody>
          <a:bodyPr/>
          <a:lstStyle/>
          <a:p>
            <a:pPr>
              <a:lnSpc>
                <a:spcPct val="150000"/>
              </a:lnSpc>
            </a:pPr>
            <a:r>
              <a:rPr lang="en-US" altLang="en-US" sz="1600" dirty="0"/>
              <a:t>_</a:t>
            </a:r>
            <a:r>
              <a:rPr lang="en-US" altLang="en-US" sz="2000" dirty="0"/>
              <a:t>rev - If you want to update or delete a document, </a:t>
            </a:r>
            <a:r>
              <a:rPr lang="en-US" altLang="en-US" sz="2000" dirty="0" err="1"/>
              <a:t>CouchDB</a:t>
            </a:r>
            <a:r>
              <a:rPr lang="en-US" altLang="en-US" sz="2000" dirty="0"/>
              <a:t> expects you to include the _rev field of the revision you wish to </a:t>
            </a:r>
            <a:r>
              <a:rPr lang="en-US" altLang="en-US" sz="2000" dirty="0"/>
              <a:t>change</a:t>
            </a:r>
          </a:p>
          <a:p>
            <a:pPr>
              <a:lnSpc>
                <a:spcPct val="90000"/>
              </a:lnSpc>
            </a:pPr>
            <a:endParaRPr lang="en-US" altLang="en-US" sz="2000" dirty="0"/>
          </a:p>
          <a:p>
            <a:pPr>
              <a:lnSpc>
                <a:spcPct val="150000"/>
              </a:lnSpc>
            </a:pPr>
            <a:r>
              <a:rPr lang="en-US" altLang="en-US" sz="2000" dirty="0"/>
              <a:t>curl -X PUT http://127.0.0.1:5984/albums/1000 -d '{"_rev":"1-42c7396a84eaf1728cdbf08415a09a41","title":"Abbey Road", "</a:t>
            </a:r>
            <a:r>
              <a:rPr lang="en-US" altLang="en-US" sz="2000" dirty="0" err="1"/>
              <a:t>artist":"The</a:t>
            </a:r>
            <a:r>
              <a:rPr lang="en-US" altLang="en-US" sz="2000" dirty="0"/>
              <a:t> Beatles","year":"1969"}'</a:t>
            </a:r>
          </a:p>
          <a:p>
            <a:pPr marL="0" indent="0">
              <a:buNone/>
            </a:pPr>
            <a:endParaRPr lang="en-IN" dirty="0"/>
          </a:p>
        </p:txBody>
      </p:sp>
    </p:spTree>
    <p:extLst>
      <p:ext uri="{BB962C8B-B14F-4D97-AF65-F5344CB8AC3E}">
        <p14:creationId xmlns:p14="http://schemas.microsoft.com/office/powerpoint/2010/main" val="2013333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70132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Replication </a:t>
            </a:r>
            <a:r>
              <a:rPr lang="en-IN" dirty="0" smtClean="0"/>
              <a:t>API via curl</a:t>
            </a:r>
            <a:endParaRPr lang="en-IN" dirty="0"/>
          </a:p>
        </p:txBody>
      </p:sp>
      <p:sp>
        <p:nvSpPr>
          <p:cNvPr id="3" name="Content Placeholder 2"/>
          <p:cNvSpPr>
            <a:spLocks noGrp="1"/>
          </p:cNvSpPr>
          <p:nvPr>
            <p:ph idx="1"/>
          </p:nvPr>
        </p:nvSpPr>
        <p:spPr/>
        <p:txBody>
          <a:bodyPr/>
          <a:lstStyle/>
          <a:p>
            <a:r>
              <a:rPr lang="en-IN" sz="2000" dirty="0"/>
              <a:t>Command to replicate a Database :</a:t>
            </a:r>
          </a:p>
          <a:p>
            <a:pPr>
              <a:lnSpc>
                <a:spcPct val="150000"/>
              </a:lnSpc>
            </a:pPr>
            <a:r>
              <a:rPr lang="en-IN" sz="2000" dirty="0" smtClean="0"/>
              <a:t>curl –</a:t>
            </a:r>
            <a:r>
              <a:rPr lang="en-IN" sz="2000" dirty="0" err="1" smtClean="0"/>
              <a:t>vX</a:t>
            </a:r>
            <a:r>
              <a:rPr lang="en-IN" sz="2000" dirty="0" smtClean="0"/>
              <a:t> </a:t>
            </a:r>
            <a:r>
              <a:rPr lang="en-IN" sz="2000" dirty="0"/>
              <a:t>POST http://127.0.0.1:5984</a:t>
            </a:r>
            <a:r>
              <a:rPr lang="en-IN" sz="2000" dirty="0" smtClean="0"/>
              <a:t>/     </a:t>
            </a:r>
            <a:r>
              <a:rPr lang="en-IN" sz="2000" dirty="0"/>
              <a:t>_replicate \ -d '{"</a:t>
            </a:r>
            <a:r>
              <a:rPr lang="en-IN" sz="2000" dirty="0" err="1"/>
              <a:t>source":"albums","target</a:t>
            </a:r>
            <a:r>
              <a:rPr lang="en-IN" sz="2000" dirty="0" smtClean="0"/>
              <a:t>":    </a:t>
            </a:r>
            <a:r>
              <a:rPr lang="en-IN" sz="2000" dirty="0"/>
              <a:t>"</a:t>
            </a:r>
            <a:r>
              <a:rPr lang="en-IN" sz="2000" dirty="0" err="1"/>
              <a:t>albums_replica</a:t>
            </a:r>
            <a:r>
              <a:rPr lang="en-IN" sz="2000" dirty="0"/>
              <a:t>"}'</a:t>
            </a:r>
          </a:p>
          <a:p>
            <a:pPr marL="0" indent="0">
              <a:buNone/>
            </a:pPr>
            <a:endParaRPr lang="en-IN" dirty="0"/>
          </a:p>
        </p:txBody>
      </p:sp>
    </p:spTree>
    <p:extLst>
      <p:ext uri="{BB962C8B-B14F-4D97-AF65-F5344CB8AC3E}">
        <p14:creationId xmlns:p14="http://schemas.microsoft.com/office/powerpoint/2010/main" val="3616935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28600"/>
            <a:ext cx="6914728" cy="1040160"/>
          </a:xfrm>
        </p:spPr>
        <p:txBody>
          <a:bodyPr/>
          <a:lstStyle/>
          <a:p>
            <a:r>
              <a:rPr lang="en-IN" dirty="0" err="1" smtClean="0"/>
              <a:t>CouchDB</a:t>
            </a:r>
            <a:r>
              <a:rPr lang="en-IN" dirty="0" smtClean="0"/>
              <a:t> Conflict Resolution</a:t>
            </a:r>
            <a:endParaRPr lang="en-IN" dirty="0"/>
          </a:p>
        </p:txBody>
      </p:sp>
      <p:sp>
        <p:nvSpPr>
          <p:cNvPr id="3" name="Content Placeholder 2"/>
          <p:cNvSpPr>
            <a:spLocks noGrp="1"/>
          </p:cNvSpPr>
          <p:nvPr>
            <p:ph idx="1"/>
          </p:nvPr>
        </p:nvSpPr>
        <p:spPr>
          <a:xfrm>
            <a:off x="1187624" y="1556792"/>
            <a:ext cx="7704856" cy="4968552"/>
          </a:xfrm>
        </p:spPr>
        <p:txBody>
          <a:bodyPr/>
          <a:lstStyle/>
          <a:p>
            <a:r>
              <a:rPr lang="en-IN" dirty="0"/>
              <a:t>How does </a:t>
            </a:r>
            <a:r>
              <a:rPr lang="en-IN" dirty="0" err="1"/>
              <a:t>CouchDB’s</a:t>
            </a:r>
            <a:r>
              <a:rPr lang="en-IN" dirty="0"/>
              <a:t> replication system deal with conflicts</a:t>
            </a:r>
            <a:r>
              <a:rPr lang="en-IN" dirty="0" smtClean="0"/>
              <a:t>?</a:t>
            </a:r>
          </a:p>
          <a:p>
            <a:pPr marL="0" indent="0">
              <a:buNone/>
            </a:pPr>
            <a:endParaRPr lang="en-IN" dirty="0" smtClean="0"/>
          </a:p>
          <a:p>
            <a:pPr marL="914400" lvl="1" indent="-457200">
              <a:buFont typeface="+mj-lt"/>
              <a:buAutoNum type="arabicPeriod"/>
            </a:pPr>
            <a:r>
              <a:rPr lang="en-IN" dirty="0" smtClean="0"/>
              <a:t>Flags </a:t>
            </a:r>
            <a:r>
              <a:rPr lang="en-IN" dirty="0"/>
              <a:t>the affected document with </a:t>
            </a:r>
            <a:r>
              <a:rPr lang="en-IN" dirty="0" smtClean="0"/>
              <a:t>a special </a:t>
            </a:r>
            <a:r>
              <a:rPr lang="en-IN" dirty="0"/>
              <a:t>attribute "_conflicts</a:t>
            </a:r>
            <a:r>
              <a:rPr lang="en-IN" dirty="0" smtClean="0"/>
              <a:t>": true</a:t>
            </a:r>
          </a:p>
          <a:p>
            <a:pPr marL="914400" lvl="1" indent="-457200">
              <a:buFont typeface="+mj-lt"/>
              <a:buAutoNum type="arabicPeriod"/>
            </a:pPr>
            <a:endParaRPr lang="en-IN" dirty="0" smtClean="0"/>
          </a:p>
          <a:p>
            <a:pPr marL="914400" lvl="1" indent="-457200">
              <a:buFont typeface="+mj-lt"/>
              <a:buAutoNum type="arabicPeriod"/>
            </a:pPr>
            <a:r>
              <a:rPr lang="en-IN" dirty="0" smtClean="0"/>
              <a:t>Determines </a:t>
            </a:r>
            <a:r>
              <a:rPr lang="en-IN" dirty="0"/>
              <a:t>which of the changes will be stored as the latest </a:t>
            </a:r>
            <a:r>
              <a:rPr lang="en-IN" dirty="0" smtClean="0"/>
              <a:t>revision (winning revision).</a:t>
            </a:r>
          </a:p>
          <a:p>
            <a:pPr marL="914400" lvl="1" indent="-457200">
              <a:buFont typeface="+mj-lt"/>
              <a:buAutoNum type="arabicPeriod"/>
            </a:pPr>
            <a:endParaRPr lang="en-IN" dirty="0" smtClean="0"/>
          </a:p>
          <a:p>
            <a:pPr marL="914400" lvl="1" indent="-457200">
              <a:buFont typeface="+mj-lt"/>
              <a:buAutoNum type="arabicPeriod"/>
            </a:pPr>
            <a:r>
              <a:rPr lang="en-IN" dirty="0" smtClean="0"/>
              <a:t>The loosing revision gets stored as the previous revision</a:t>
            </a:r>
          </a:p>
          <a:p>
            <a:endParaRPr lang="en-IN" dirty="0"/>
          </a:p>
        </p:txBody>
      </p:sp>
    </p:spTree>
    <p:extLst>
      <p:ext uri="{BB962C8B-B14F-4D97-AF65-F5344CB8AC3E}">
        <p14:creationId xmlns:p14="http://schemas.microsoft.com/office/powerpoint/2010/main" val="1057474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140968"/>
            <a:ext cx="6250297" cy="2016224"/>
          </a:xfrm>
          <a:prstGeom prst="rect">
            <a:avLst/>
          </a:prstGeom>
        </p:spPr>
      </p:pic>
      <p:sp>
        <p:nvSpPr>
          <p:cNvPr id="11" name="Rectangle 10"/>
          <p:cNvSpPr/>
          <p:nvPr/>
        </p:nvSpPr>
        <p:spPr>
          <a:xfrm>
            <a:off x="1583160" y="1628800"/>
            <a:ext cx="7560840" cy="830997"/>
          </a:xfrm>
          <a:prstGeom prst="rect">
            <a:avLst/>
          </a:prstGeom>
        </p:spPr>
        <p:txBody>
          <a:bodyPr wrap="square">
            <a:spAutoFit/>
          </a:bodyPr>
          <a:lstStyle/>
          <a:p>
            <a:r>
              <a:rPr lang="en-IN" dirty="0" smtClean="0">
                <a:solidFill>
                  <a:srgbClr val="000000"/>
                </a:solidFill>
                <a:latin typeface="Palatino"/>
              </a:rPr>
              <a:t>1. We </a:t>
            </a:r>
            <a:r>
              <a:rPr lang="en-IN" dirty="0">
                <a:solidFill>
                  <a:srgbClr val="000000"/>
                </a:solidFill>
                <a:latin typeface="Palatino"/>
              </a:rPr>
              <a:t>have two </a:t>
            </a:r>
            <a:r>
              <a:rPr lang="en-IN" dirty="0" err="1">
                <a:solidFill>
                  <a:srgbClr val="000000"/>
                </a:solidFill>
                <a:latin typeface="Palatino"/>
              </a:rPr>
              <a:t>CouchDB</a:t>
            </a:r>
            <a:r>
              <a:rPr lang="en-IN" dirty="0">
                <a:solidFill>
                  <a:srgbClr val="000000"/>
                </a:solidFill>
                <a:latin typeface="Palatino"/>
              </a:rPr>
              <a:t> </a:t>
            </a:r>
            <a:r>
              <a:rPr lang="en-IN" dirty="0" smtClean="0">
                <a:solidFill>
                  <a:srgbClr val="000000"/>
                </a:solidFill>
                <a:latin typeface="Palatino"/>
              </a:rPr>
              <a:t>databases A and B, </a:t>
            </a:r>
            <a:r>
              <a:rPr lang="en-IN" dirty="0">
                <a:solidFill>
                  <a:srgbClr val="000000"/>
                </a:solidFill>
                <a:latin typeface="Palatino"/>
              </a:rPr>
              <a:t>and we are replicating </a:t>
            </a:r>
            <a:r>
              <a:rPr lang="en-IN" dirty="0" smtClean="0">
                <a:solidFill>
                  <a:srgbClr val="000000"/>
                </a:solidFill>
                <a:latin typeface="Palatino"/>
              </a:rPr>
              <a:t>from </a:t>
            </a:r>
            <a:r>
              <a:rPr lang="en-IN" dirty="0">
                <a:solidFill>
                  <a:srgbClr val="000000"/>
                </a:solidFill>
                <a:latin typeface="Palatino"/>
              </a:rPr>
              <a:t>A </a:t>
            </a:r>
            <a:r>
              <a:rPr lang="en-IN" dirty="0" smtClean="0">
                <a:solidFill>
                  <a:srgbClr val="000000"/>
                </a:solidFill>
                <a:latin typeface="Palatino"/>
              </a:rPr>
              <a:t>to B</a:t>
            </a:r>
            <a:r>
              <a:rPr lang="en-IN" dirty="0">
                <a:solidFill>
                  <a:srgbClr val="000000"/>
                </a:solidFill>
                <a:latin typeface="Palatino"/>
              </a:rPr>
              <a:t>.</a:t>
            </a:r>
            <a:endParaRPr lang="en-IN" dirty="0"/>
          </a:p>
        </p:txBody>
      </p:sp>
      <p:sp>
        <p:nvSpPr>
          <p:cNvPr id="12" name="Title 1"/>
          <p:cNvSpPr txBox="1">
            <a:spLocks/>
          </p:cNvSpPr>
          <p:nvPr/>
        </p:nvSpPr>
        <p:spPr>
          <a:xfrm>
            <a:off x="1619672" y="228600"/>
            <a:ext cx="6914728" cy="1040160"/>
          </a:xfrm>
          <a:prstGeom prst="rect">
            <a:avLst/>
          </a:prstGeom>
        </p:spPr>
        <p:txBody>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IN" kern="0" dirty="0" err="1" smtClean="0"/>
              <a:t>CouchDB</a:t>
            </a:r>
            <a:r>
              <a:rPr lang="en-IN" kern="0" dirty="0" smtClean="0"/>
              <a:t> Conflict Resolution</a:t>
            </a:r>
            <a:endParaRPr lang="en-IN" kern="0" dirty="0"/>
          </a:p>
        </p:txBody>
      </p:sp>
    </p:spTree>
    <p:extLst>
      <p:ext uri="{BB962C8B-B14F-4D97-AF65-F5344CB8AC3E}">
        <p14:creationId xmlns:p14="http://schemas.microsoft.com/office/powerpoint/2010/main" val="1052597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780928"/>
            <a:ext cx="5147676" cy="2592288"/>
          </a:xfrm>
          <a:prstGeom prst="rect">
            <a:avLst/>
          </a:prstGeom>
        </p:spPr>
      </p:pic>
      <p:sp>
        <p:nvSpPr>
          <p:cNvPr id="5" name="Rectangle 4"/>
          <p:cNvSpPr/>
          <p:nvPr/>
        </p:nvSpPr>
        <p:spPr>
          <a:xfrm>
            <a:off x="1547664" y="764704"/>
            <a:ext cx="7344816" cy="830997"/>
          </a:xfrm>
          <a:prstGeom prst="rect">
            <a:avLst/>
          </a:prstGeom>
        </p:spPr>
        <p:txBody>
          <a:bodyPr wrap="square">
            <a:spAutoFit/>
          </a:bodyPr>
          <a:lstStyle/>
          <a:p>
            <a:r>
              <a:rPr lang="en-IN" dirty="0">
                <a:solidFill>
                  <a:srgbClr val="000000"/>
                </a:solidFill>
                <a:latin typeface="Palatino"/>
              </a:rPr>
              <a:t>2. We </a:t>
            </a:r>
            <a:r>
              <a:rPr lang="en-IN" dirty="0" smtClean="0">
                <a:solidFill>
                  <a:srgbClr val="000000"/>
                </a:solidFill>
                <a:latin typeface="Palatino"/>
              </a:rPr>
              <a:t>create </a:t>
            </a:r>
            <a:r>
              <a:rPr lang="en-IN" dirty="0">
                <a:solidFill>
                  <a:srgbClr val="000000"/>
                </a:solidFill>
                <a:latin typeface="Palatino"/>
              </a:rPr>
              <a:t>a document in database </a:t>
            </a:r>
            <a:r>
              <a:rPr lang="en-IN" dirty="0" smtClean="0">
                <a:solidFill>
                  <a:srgbClr val="000000"/>
                </a:solidFill>
                <a:latin typeface="Palatino"/>
              </a:rPr>
              <a:t>A. Database </a:t>
            </a:r>
            <a:r>
              <a:rPr lang="en-IN" dirty="0">
                <a:solidFill>
                  <a:srgbClr val="000000"/>
                </a:solidFill>
                <a:latin typeface="Palatino"/>
              </a:rPr>
              <a:t>B won’t know about the new document for now.</a:t>
            </a:r>
          </a:p>
        </p:txBody>
      </p:sp>
    </p:spTree>
    <p:extLst>
      <p:ext uri="{BB962C8B-B14F-4D97-AF65-F5344CB8AC3E}">
        <p14:creationId xmlns:p14="http://schemas.microsoft.com/office/powerpoint/2010/main" val="3791596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492896"/>
            <a:ext cx="5201185" cy="2619234"/>
          </a:xfrm>
          <a:prstGeom prst="rect">
            <a:avLst/>
          </a:prstGeom>
        </p:spPr>
      </p:pic>
      <p:sp>
        <p:nvSpPr>
          <p:cNvPr id="4" name="Rectangle 3"/>
          <p:cNvSpPr/>
          <p:nvPr/>
        </p:nvSpPr>
        <p:spPr>
          <a:xfrm>
            <a:off x="1979712" y="548680"/>
            <a:ext cx="7029084" cy="1200329"/>
          </a:xfrm>
          <a:prstGeom prst="rect">
            <a:avLst/>
          </a:prstGeom>
        </p:spPr>
        <p:txBody>
          <a:bodyPr wrap="square">
            <a:spAutoFit/>
          </a:bodyPr>
          <a:lstStyle/>
          <a:p>
            <a:r>
              <a:rPr lang="en-IN" dirty="0" smtClean="0">
                <a:solidFill>
                  <a:srgbClr val="000000"/>
                </a:solidFill>
                <a:latin typeface="Palatino"/>
              </a:rPr>
              <a:t>3. We </a:t>
            </a:r>
            <a:r>
              <a:rPr lang="en-IN" dirty="0">
                <a:solidFill>
                  <a:srgbClr val="000000"/>
                </a:solidFill>
                <a:latin typeface="Palatino"/>
              </a:rPr>
              <a:t>now trigger replication and tell it to use database A as the source and database B as the target</a:t>
            </a:r>
            <a:endParaRPr lang="en-IN" dirty="0"/>
          </a:p>
        </p:txBody>
      </p:sp>
    </p:spTree>
    <p:extLst>
      <p:ext uri="{BB962C8B-B14F-4D97-AF65-F5344CB8AC3E}">
        <p14:creationId xmlns:p14="http://schemas.microsoft.com/office/powerpoint/2010/main" val="1430641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996952"/>
            <a:ext cx="5345503" cy="2691911"/>
          </a:xfrm>
          <a:prstGeom prst="rect">
            <a:avLst/>
          </a:prstGeom>
        </p:spPr>
      </p:pic>
      <p:sp>
        <p:nvSpPr>
          <p:cNvPr id="3" name="Rectangle 2"/>
          <p:cNvSpPr/>
          <p:nvPr/>
        </p:nvSpPr>
        <p:spPr>
          <a:xfrm>
            <a:off x="1403648" y="476672"/>
            <a:ext cx="7596336" cy="1938992"/>
          </a:xfrm>
          <a:prstGeom prst="rect">
            <a:avLst/>
          </a:prstGeom>
        </p:spPr>
        <p:txBody>
          <a:bodyPr wrap="square">
            <a:spAutoFit/>
          </a:bodyPr>
          <a:lstStyle/>
          <a:p>
            <a:r>
              <a:rPr lang="en-IN" dirty="0">
                <a:solidFill>
                  <a:srgbClr val="000000"/>
                </a:solidFill>
                <a:latin typeface="Palatino"/>
              </a:rPr>
              <a:t>4. </a:t>
            </a:r>
            <a:r>
              <a:rPr lang="en-IN" dirty="0">
                <a:solidFill>
                  <a:srgbClr val="000000"/>
                </a:solidFill>
                <a:latin typeface="Palatino"/>
              </a:rPr>
              <a:t>Now </a:t>
            </a:r>
            <a:r>
              <a:rPr lang="en-IN" dirty="0">
                <a:solidFill>
                  <a:srgbClr val="000000"/>
                </a:solidFill>
                <a:latin typeface="Palatino"/>
              </a:rPr>
              <a:t>we go to database B and update the </a:t>
            </a:r>
            <a:r>
              <a:rPr lang="en-IN" dirty="0">
                <a:solidFill>
                  <a:srgbClr val="000000"/>
                </a:solidFill>
                <a:latin typeface="Palatino"/>
              </a:rPr>
              <a:t>document. </a:t>
            </a:r>
            <a:endParaRPr lang="en-IN" dirty="0" smtClean="0">
              <a:solidFill>
                <a:srgbClr val="000000"/>
              </a:solidFill>
              <a:latin typeface="Palatino"/>
            </a:endParaRPr>
          </a:p>
          <a:p>
            <a:endParaRPr lang="en-IN" dirty="0">
              <a:solidFill>
                <a:srgbClr val="000000"/>
              </a:solidFill>
              <a:latin typeface="Palatino"/>
            </a:endParaRPr>
          </a:p>
          <a:p>
            <a:r>
              <a:rPr lang="en-IN" dirty="0" smtClean="0">
                <a:solidFill>
                  <a:srgbClr val="000000"/>
                </a:solidFill>
                <a:latin typeface="Palatino"/>
              </a:rPr>
              <a:t>Upon </a:t>
            </a:r>
            <a:r>
              <a:rPr lang="en-IN" dirty="0">
                <a:solidFill>
                  <a:srgbClr val="000000"/>
                </a:solidFill>
                <a:latin typeface="Palatino"/>
              </a:rPr>
              <a:t>change, </a:t>
            </a:r>
            <a:r>
              <a:rPr lang="en-IN" dirty="0" err="1">
                <a:solidFill>
                  <a:srgbClr val="000000"/>
                </a:solidFill>
                <a:latin typeface="Palatino"/>
              </a:rPr>
              <a:t>CouchDB</a:t>
            </a:r>
            <a:r>
              <a:rPr lang="en-IN" dirty="0">
                <a:solidFill>
                  <a:srgbClr val="000000"/>
                </a:solidFill>
                <a:latin typeface="Palatino"/>
              </a:rPr>
              <a:t> generates a new revision for us.</a:t>
            </a:r>
          </a:p>
        </p:txBody>
      </p:sp>
    </p:spTree>
    <p:extLst>
      <p:ext uri="{BB962C8B-B14F-4D97-AF65-F5344CB8AC3E}">
        <p14:creationId xmlns:p14="http://schemas.microsoft.com/office/powerpoint/2010/main" val="375088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852936"/>
            <a:ext cx="5057471" cy="2546862"/>
          </a:xfrm>
          <a:prstGeom prst="rect">
            <a:avLst/>
          </a:prstGeom>
        </p:spPr>
      </p:pic>
      <p:sp>
        <p:nvSpPr>
          <p:cNvPr id="3" name="Rectangle 2"/>
          <p:cNvSpPr/>
          <p:nvPr/>
        </p:nvSpPr>
        <p:spPr>
          <a:xfrm>
            <a:off x="1650528" y="404664"/>
            <a:ext cx="7439792" cy="1938992"/>
          </a:xfrm>
          <a:prstGeom prst="rect">
            <a:avLst/>
          </a:prstGeom>
        </p:spPr>
        <p:txBody>
          <a:bodyPr wrap="square">
            <a:spAutoFit/>
          </a:bodyPr>
          <a:lstStyle/>
          <a:p>
            <a:r>
              <a:rPr lang="en-IN" dirty="0">
                <a:solidFill>
                  <a:srgbClr val="000000"/>
                </a:solidFill>
                <a:latin typeface="Palatino"/>
              </a:rPr>
              <a:t>5. </a:t>
            </a:r>
            <a:r>
              <a:rPr lang="en-IN" dirty="0">
                <a:solidFill>
                  <a:srgbClr val="000000"/>
                </a:solidFill>
                <a:latin typeface="Palatino"/>
              </a:rPr>
              <a:t>Now </a:t>
            </a:r>
            <a:r>
              <a:rPr lang="en-IN" dirty="0">
                <a:solidFill>
                  <a:srgbClr val="000000"/>
                </a:solidFill>
                <a:latin typeface="Palatino"/>
              </a:rPr>
              <a:t>we make a change to our document in database A by changing some other </a:t>
            </a:r>
            <a:r>
              <a:rPr lang="en-IN" dirty="0">
                <a:solidFill>
                  <a:srgbClr val="000000"/>
                </a:solidFill>
                <a:latin typeface="Palatino"/>
              </a:rPr>
              <a:t>values. </a:t>
            </a:r>
            <a:endParaRPr lang="en-IN" dirty="0" smtClean="0">
              <a:solidFill>
                <a:srgbClr val="000000"/>
              </a:solidFill>
              <a:latin typeface="Palatino"/>
            </a:endParaRPr>
          </a:p>
          <a:p>
            <a:endParaRPr lang="en-IN" dirty="0" smtClean="0">
              <a:solidFill>
                <a:srgbClr val="000000"/>
              </a:solidFill>
              <a:latin typeface="Palatino"/>
            </a:endParaRPr>
          </a:p>
          <a:p>
            <a:r>
              <a:rPr lang="en-IN" dirty="0" smtClean="0">
                <a:solidFill>
                  <a:srgbClr val="000000"/>
                </a:solidFill>
                <a:latin typeface="Palatino"/>
              </a:rPr>
              <a:t>There </a:t>
            </a:r>
            <a:r>
              <a:rPr lang="en-IN" dirty="0">
                <a:solidFill>
                  <a:srgbClr val="000000"/>
                </a:solidFill>
                <a:latin typeface="Palatino"/>
              </a:rPr>
              <a:t>are two different revisions of that same document in each database.</a:t>
            </a:r>
          </a:p>
        </p:txBody>
      </p:sp>
    </p:spTree>
    <p:extLst>
      <p:ext uri="{BB962C8B-B14F-4D97-AF65-F5344CB8AC3E}">
        <p14:creationId xmlns:p14="http://schemas.microsoft.com/office/powerpoint/2010/main" val="3881170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780928"/>
            <a:ext cx="5055861" cy="2546051"/>
          </a:xfrm>
          <a:prstGeom prst="rect">
            <a:avLst/>
          </a:prstGeom>
        </p:spPr>
      </p:pic>
      <p:sp>
        <p:nvSpPr>
          <p:cNvPr id="3" name="Rectangle 2"/>
          <p:cNvSpPr/>
          <p:nvPr/>
        </p:nvSpPr>
        <p:spPr>
          <a:xfrm>
            <a:off x="1763688" y="836712"/>
            <a:ext cx="7128792" cy="830997"/>
          </a:xfrm>
          <a:prstGeom prst="rect">
            <a:avLst/>
          </a:prstGeom>
        </p:spPr>
        <p:txBody>
          <a:bodyPr wrap="square">
            <a:spAutoFit/>
          </a:bodyPr>
          <a:lstStyle/>
          <a:p>
            <a:r>
              <a:rPr lang="en-IN" dirty="0" smtClean="0">
                <a:solidFill>
                  <a:srgbClr val="000000"/>
                </a:solidFill>
                <a:latin typeface="Palatino"/>
              </a:rPr>
              <a:t>6. Now </a:t>
            </a:r>
            <a:r>
              <a:rPr lang="en-IN" dirty="0">
                <a:solidFill>
                  <a:srgbClr val="000000"/>
                </a:solidFill>
                <a:latin typeface="Palatino"/>
              </a:rPr>
              <a:t>we trigger replication again from database A to database B as before</a:t>
            </a:r>
            <a:endParaRPr lang="en-IN" dirty="0"/>
          </a:p>
        </p:txBody>
      </p:sp>
    </p:spTree>
    <p:extLst>
      <p:ext uri="{BB962C8B-B14F-4D97-AF65-F5344CB8AC3E}">
        <p14:creationId xmlns:p14="http://schemas.microsoft.com/office/powerpoint/2010/main" val="3133900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a:t>Why </a:t>
            </a:r>
            <a:r>
              <a:rPr lang="en-US" dirty="0" err="1"/>
              <a:t>CouchDB</a:t>
            </a:r>
            <a:r>
              <a:rPr lang="en-US" dirty="0"/>
              <a:t> </a:t>
            </a:r>
            <a:r>
              <a:rPr lang="en-US" dirty="0" smtClean="0"/>
              <a:t>?</a:t>
            </a:r>
          </a:p>
          <a:p>
            <a:pPr marL="342900" lvl="1" indent="-342900">
              <a:spcBef>
                <a:spcPct val="100000"/>
              </a:spcBef>
            </a:pPr>
            <a:r>
              <a:rPr lang="en-IN" sz="2000" dirty="0">
                <a:ea typeface="+mn-ea"/>
                <a:cs typeface="+mn-cs"/>
              </a:rPr>
              <a:t>High availability is </a:t>
            </a:r>
            <a:r>
              <a:rPr lang="en-IN" sz="2000" dirty="0" smtClean="0">
                <a:ea typeface="+mn-ea"/>
                <a:cs typeface="+mn-cs"/>
              </a:rPr>
              <a:t>important</a:t>
            </a:r>
            <a:endParaRPr lang="en-IN" sz="2000" dirty="0">
              <a:ea typeface="+mn-ea"/>
              <a:cs typeface="+mn-cs"/>
            </a:endParaRPr>
          </a:p>
          <a:p>
            <a:pPr marL="342900" lvl="1" indent="-342900">
              <a:spcBef>
                <a:spcPct val="100000"/>
              </a:spcBef>
            </a:pPr>
            <a:r>
              <a:rPr lang="en-US" sz="2000" dirty="0">
                <a:ea typeface="+mn-ea"/>
                <a:cs typeface="+mn-cs"/>
              </a:rPr>
              <a:t>Eventually </a:t>
            </a:r>
            <a:r>
              <a:rPr lang="en-US" sz="2000" dirty="0" smtClean="0">
                <a:ea typeface="+mn-ea"/>
                <a:cs typeface="+mn-cs"/>
              </a:rPr>
              <a:t>consistent</a:t>
            </a:r>
            <a:endParaRPr lang="en-US" sz="2000" dirty="0">
              <a:ea typeface="+mn-ea"/>
              <a:cs typeface="+mn-cs"/>
            </a:endParaRPr>
          </a:p>
          <a:p>
            <a:pPr marL="342900" lvl="1" indent="-342900">
              <a:spcBef>
                <a:spcPct val="100000"/>
              </a:spcBef>
            </a:pPr>
            <a:r>
              <a:rPr lang="en-IN" sz="2000" dirty="0">
                <a:ea typeface="+mn-ea"/>
                <a:cs typeface="+mn-cs"/>
              </a:rPr>
              <a:t>Powerful data processing using the built-in query engine</a:t>
            </a:r>
          </a:p>
          <a:p>
            <a:pPr marL="342900" lvl="1" indent="-342900">
              <a:spcBef>
                <a:spcPct val="100000"/>
              </a:spcBef>
            </a:pPr>
            <a:r>
              <a:rPr lang="en-US" sz="2000" dirty="0" smtClean="0">
                <a:ea typeface="+mn-ea"/>
                <a:cs typeface="+mn-cs"/>
              </a:rPr>
              <a:t>Modular </a:t>
            </a:r>
            <a:r>
              <a:rPr lang="en-US" sz="2000" dirty="0">
                <a:ea typeface="+mn-ea"/>
                <a:cs typeface="+mn-cs"/>
              </a:rPr>
              <a:t>&amp; Scalable </a:t>
            </a:r>
            <a:r>
              <a:rPr lang="en-US" sz="2000" dirty="0" smtClean="0">
                <a:ea typeface="+mn-ea"/>
                <a:cs typeface="+mn-cs"/>
              </a:rPr>
              <a:t>design</a:t>
            </a:r>
            <a:endParaRPr lang="en-US" sz="2000" dirty="0">
              <a:ea typeface="+mn-ea"/>
              <a:cs typeface="+mn-cs"/>
            </a:endParaRPr>
          </a:p>
          <a:p>
            <a:pPr marL="342900" lvl="1" indent="-342900">
              <a:spcBef>
                <a:spcPct val="100000"/>
              </a:spcBef>
            </a:pPr>
            <a:r>
              <a:rPr lang="en-US" sz="2000" dirty="0">
                <a:ea typeface="+mn-ea"/>
                <a:cs typeface="+mn-cs"/>
              </a:rPr>
              <a:t>User </a:t>
            </a:r>
            <a:r>
              <a:rPr lang="en-US" sz="2000" dirty="0">
                <a:ea typeface="+mn-ea"/>
                <a:cs typeface="+mn-cs"/>
              </a:rPr>
              <a:t>friendly</a:t>
            </a:r>
            <a:endParaRPr lang="en-US" sz="2000" dirty="0">
              <a:ea typeface="+mn-ea"/>
              <a:cs typeface="+mn-cs"/>
            </a:endParaRPr>
          </a:p>
        </p:txBody>
      </p:sp>
    </p:spTree>
    <p:extLst>
      <p:ext uri="{BB962C8B-B14F-4D97-AF65-F5344CB8AC3E}">
        <p14:creationId xmlns:p14="http://schemas.microsoft.com/office/powerpoint/2010/main" val="160906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636912"/>
            <a:ext cx="5290668" cy="2664296"/>
          </a:xfrm>
          <a:prstGeom prst="rect">
            <a:avLst/>
          </a:prstGeom>
        </p:spPr>
      </p:pic>
      <p:sp>
        <p:nvSpPr>
          <p:cNvPr id="6" name="Rectangle 5"/>
          <p:cNvSpPr/>
          <p:nvPr/>
        </p:nvSpPr>
        <p:spPr>
          <a:xfrm>
            <a:off x="1763688" y="764704"/>
            <a:ext cx="6696744" cy="1200329"/>
          </a:xfrm>
          <a:prstGeom prst="rect">
            <a:avLst/>
          </a:prstGeom>
        </p:spPr>
        <p:txBody>
          <a:bodyPr wrap="square">
            <a:spAutoFit/>
          </a:bodyPr>
          <a:lstStyle/>
          <a:p>
            <a:r>
              <a:rPr lang="en-IN" dirty="0" smtClean="0">
                <a:solidFill>
                  <a:srgbClr val="000000"/>
                </a:solidFill>
                <a:latin typeface="Palatino"/>
              </a:rPr>
              <a:t>7. When replicating two </a:t>
            </a:r>
            <a:r>
              <a:rPr lang="en-IN" dirty="0">
                <a:solidFill>
                  <a:srgbClr val="000000"/>
                </a:solidFill>
                <a:latin typeface="Palatino"/>
              </a:rPr>
              <a:t>different </a:t>
            </a:r>
            <a:r>
              <a:rPr lang="en-IN" dirty="0" smtClean="0">
                <a:solidFill>
                  <a:srgbClr val="000000"/>
                </a:solidFill>
                <a:latin typeface="Palatino"/>
              </a:rPr>
              <a:t>revisions are detected </a:t>
            </a:r>
            <a:r>
              <a:rPr lang="en-IN" dirty="0">
                <a:solidFill>
                  <a:srgbClr val="000000"/>
                </a:solidFill>
                <a:latin typeface="Palatino"/>
              </a:rPr>
              <a:t>for the same document, and it creates a conflict </a:t>
            </a:r>
            <a:r>
              <a:rPr lang="en-IN" dirty="0"/>
              <a:t>.</a:t>
            </a:r>
            <a:endParaRPr lang="en-IN" dirty="0"/>
          </a:p>
        </p:txBody>
      </p:sp>
    </p:spTree>
    <p:extLst>
      <p:ext uri="{BB962C8B-B14F-4D97-AF65-F5344CB8AC3E}">
        <p14:creationId xmlns:p14="http://schemas.microsoft.com/office/powerpoint/2010/main" val="364788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312" y="3212976"/>
            <a:ext cx="6250297" cy="2016224"/>
          </a:xfrm>
          <a:prstGeom prst="rect">
            <a:avLst/>
          </a:prstGeom>
        </p:spPr>
      </p:pic>
      <p:sp>
        <p:nvSpPr>
          <p:cNvPr id="3" name="Rectangle 2"/>
          <p:cNvSpPr/>
          <p:nvPr/>
        </p:nvSpPr>
        <p:spPr>
          <a:xfrm>
            <a:off x="1672289" y="764704"/>
            <a:ext cx="6466320" cy="1938992"/>
          </a:xfrm>
          <a:prstGeom prst="rect">
            <a:avLst/>
          </a:prstGeom>
        </p:spPr>
        <p:txBody>
          <a:bodyPr wrap="square">
            <a:spAutoFit/>
          </a:bodyPr>
          <a:lstStyle/>
          <a:p>
            <a:r>
              <a:rPr lang="en-IN" dirty="0">
                <a:solidFill>
                  <a:srgbClr val="000000"/>
                </a:solidFill>
                <a:latin typeface="Palatino"/>
              </a:rPr>
              <a:t>8. Finally</a:t>
            </a:r>
            <a:r>
              <a:rPr lang="en-IN" dirty="0">
                <a:solidFill>
                  <a:srgbClr val="000000"/>
                </a:solidFill>
                <a:latin typeface="Palatino"/>
              </a:rPr>
              <a:t>, we tell </a:t>
            </a:r>
            <a:r>
              <a:rPr lang="en-IN" dirty="0" err="1">
                <a:solidFill>
                  <a:srgbClr val="000000"/>
                </a:solidFill>
                <a:latin typeface="Palatino"/>
              </a:rPr>
              <a:t>CouchDB</a:t>
            </a:r>
            <a:r>
              <a:rPr lang="en-IN" dirty="0">
                <a:solidFill>
                  <a:srgbClr val="000000"/>
                </a:solidFill>
                <a:latin typeface="Palatino"/>
              </a:rPr>
              <a:t> which version we </a:t>
            </a:r>
            <a:r>
              <a:rPr lang="en-IN" dirty="0" smtClean="0">
                <a:solidFill>
                  <a:srgbClr val="000000"/>
                </a:solidFill>
                <a:latin typeface="Palatino"/>
              </a:rPr>
              <a:t>want as </a:t>
            </a:r>
            <a:r>
              <a:rPr lang="en-IN" dirty="0">
                <a:solidFill>
                  <a:srgbClr val="000000"/>
                </a:solidFill>
                <a:latin typeface="Palatino"/>
              </a:rPr>
              <a:t>the latest revision by resolving the </a:t>
            </a:r>
            <a:r>
              <a:rPr lang="en-IN" dirty="0" smtClean="0">
                <a:solidFill>
                  <a:srgbClr val="000000"/>
                </a:solidFill>
                <a:latin typeface="Palatino"/>
              </a:rPr>
              <a:t>conflict. </a:t>
            </a:r>
          </a:p>
          <a:p>
            <a:endParaRPr lang="en-IN" dirty="0">
              <a:solidFill>
                <a:srgbClr val="000000"/>
              </a:solidFill>
              <a:latin typeface="Palatino"/>
            </a:endParaRPr>
          </a:p>
          <a:p>
            <a:r>
              <a:rPr lang="en-IN" dirty="0" smtClean="0">
                <a:solidFill>
                  <a:srgbClr val="000000"/>
                </a:solidFill>
                <a:latin typeface="Palatino"/>
              </a:rPr>
              <a:t>Now </a:t>
            </a:r>
            <a:r>
              <a:rPr lang="en-IN" dirty="0">
                <a:solidFill>
                  <a:srgbClr val="000000"/>
                </a:solidFill>
                <a:latin typeface="Palatino"/>
              </a:rPr>
              <a:t>both databases have the same data.</a:t>
            </a:r>
          </a:p>
        </p:txBody>
      </p:sp>
    </p:spTree>
    <p:extLst>
      <p:ext uri="{BB962C8B-B14F-4D97-AF65-F5344CB8AC3E}">
        <p14:creationId xmlns:p14="http://schemas.microsoft.com/office/powerpoint/2010/main" val="2867955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832" y="188640"/>
            <a:ext cx="2806824" cy="896144"/>
          </a:xfrm>
        </p:spPr>
        <p:txBody>
          <a:bodyPr/>
          <a:lstStyle/>
          <a:p>
            <a:r>
              <a:rPr lang="en-IN" dirty="0" smtClean="0"/>
              <a:t>Limitations</a:t>
            </a:r>
            <a:endParaRPr lang="en-IN" dirty="0"/>
          </a:p>
        </p:txBody>
      </p:sp>
      <p:sp>
        <p:nvSpPr>
          <p:cNvPr id="3" name="Rectangle 2"/>
          <p:cNvSpPr/>
          <p:nvPr/>
        </p:nvSpPr>
        <p:spPr>
          <a:xfrm>
            <a:off x="1763688" y="1772816"/>
            <a:ext cx="5976664" cy="3308598"/>
          </a:xfrm>
          <a:prstGeom prst="rect">
            <a:avLst/>
          </a:prstGeom>
        </p:spPr>
        <p:txBody>
          <a:bodyPr wrap="square">
            <a:spAutoFit/>
          </a:bodyPr>
          <a:lstStyle/>
          <a:p>
            <a:pPr marL="342900" indent="-342900">
              <a:spcBef>
                <a:spcPct val="100000"/>
              </a:spcBef>
              <a:buClr>
                <a:schemeClr val="tx1"/>
              </a:buClr>
              <a:buSzPct val="167000"/>
              <a:buFont typeface="Wingdings" pitchFamily="2" charset="2"/>
              <a:buChar char="§"/>
            </a:pPr>
            <a:r>
              <a:rPr lang="en-US" altLang="en-US" sz="2000" dirty="0">
                <a:latin typeface="+mn-lt"/>
              </a:rPr>
              <a:t>Temporary views on large datasets are very slow</a:t>
            </a:r>
            <a:r>
              <a:rPr lang="en-US" altLang="en-US" sz="2000" dirty="0">
                <a:latin typeface="+mn-lt"/>
              </a:rPr>
              <a:t>.</a:t>
            </a:r>
          </a:p>
          <a:p>
            <a:pPr marL="342900" indent="-342900">
              <a:spcBef>
                <a:spcPct val="100000"/>
              </a:spcBef>
              <a:buClr>
                <a:schemeClr val="tx1"/>
              </a:buClr>
              <a:buSzPct val="167000"/>
              <a:buFont typeface="Wingdings" pitchFamily="2" charset="2"/>
              <a:buChar char="§"/>
            </a:pPr>
            <a:r>
              <a:rPr lang="en-US" altLang="en-US" sz="2000" dirty="0">
                <a:latin typeface="+mn-lt"/>
              </a:rPr>
              <a:t>Replication of large databases may fail</a:t>
            </a:r>
          </a:p>
          <a:p>
            <a:pPr marL="342900" indent="-342900">
              <a:spcBef>
                <a:spcPct val="100000"/>
              </a:spcBef>
              <a:buClr>
                <a:schemeClr val="tx1"/>
              </a:buClr>
              <a:buSzPct val="167000"/>
              <a:buFont typeface="Wingdings" pitchFamily="2" charset="2"/>
              <a:buChar char="§"/>
            </a:pPr>
            <a:r>
              <a:rPr lang="en-US" altLang="en-US" sz="2000" dirty="0">
                <a:latin typeface="+mn-lt"/>
              </a:rPr>
              <a:t>Documents are quite large as the data is represented using “JSON” </a:t>
            </a:r>
            <a:r>
              <a:rPr lang="en-US" altLang="en-US" sz="2000" dirty="0">
                <a:latin typeface="+mn-lt"/>
              </a:rPr>
              <a:t>format</a:t>
            </a:r>
          </a:p>
          <a:p>
            <a:pPr marL="342900" indent="-342900">
              <a:spcBef>
                <a:spcPct val="100000"/>
              </a:spcBef>
              <a:buClr>
                <a:schemeClr val="tx1"/>
              </a:buClr>
              <a:buSzPct val="167000"/>
              <a:buFont typeface="Wingdings" pitchFamily="2" charset="2"/>
              <a:buChar char="§"/>
            </a:pPr>
            <a:r>
              <a:rPr lang="en-US" altLang="en-US" sz="2000" dirty="0">
                <a:latin typeface="+mn-lt"/>
              </a:rPr>
              <a:t>"Only" eventual consistency.</a:t>
            </a:r>
          </a:p>
          <a:p>
            <a:pPr marL="38100" eaLnBrk="1" hangingPunct="1">
              <a:spcBef>
                <a:spcPts val="600"/>
              </a:spcBef>
              <a:buClr>
                <a:srgbClr val="191919"/>
              </a:buClr>
              <a:buSzPct val="167000"/>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5408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9289"/>
            <a:ext cx="7219209" cy="401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1997649" y="476672"/>
            <a:ext cx="6553200" cy="990600"/>
          </a:xfrm>
          <a:prstGeom prst="rect">
            <a:avLst/>
          </a:prstGeom>
        </p:spPr>
        <p:txBody>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IN" kern="0" dirty="0" smtClean="0"/>
              <a:t>Who uses </a:t>
            </a:r>
            <a:r>
              <a:rPr lang="en-IN" kern="0" dirty="0" err="1" smtClean="0"/>
              <a:t>CouchDB</a:t>
            </a:r>
            <a:r>
              <a:rPr lang="en-IN" kern="0" dirty="0" smtClean="0"/>
              <a:t>?</a:t>
            </a:r>
            <a:endParaRPr lang="en-IN" kern="0" dirty="0"/>
          </a:p>
        </p:txBody>
      </p:sp>
    </p:spTree>
    <p:extLst>
      <p:ext uri="{BB962C8B-B14F-4D97-AF65-F5344CB8AC3E}">
        <p14:creationId xmlns:p14="http://schemas.microsoft.com/office/powerpoint/2010/main" val="3002305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7688" y="3573016"/>
            <a:ext cx="5008176" cy="1323439"/>
          </a:xfrm>
          <a:prstGeom prst="rect">
            <a:avLst/>
          </a:prstGeom>
          <a:noFill/>
        </p:spPr>
        <p:txBody>
          <a:bodyPr wrap="square" lIns="91440" tIns="45720" rIns="91440" bIns="45720">
            <a:spAutoFit/>
          </a:bodyPr>
          <a:lstStyle/>
          <a:p>
            <a:pPr algn="ctr"/>
            <a:r>
              <a:rPr lang="en-US" sz="8000" b="0" cap="none" spc="0" dirty="0" smtClean="0">
                <a:ln w="0"/>
                <a:solidFill>
                  <a:schemeClr val="accent1"/>
                </a:solidFill>
                <a:effectLst>
                  <a:outerShdw blurRad="38100" dist="25400" dir="5400000" algn="ctr" rotWithShape="0">
                    <a:srgbClr val="6E747A">
                      <a:alpha val="43000"/>
                    </a:srgbClr>
                  </a:outerShdw>
                </a:effectLst>
              </a:rPr>
              <a:t>Thank You</a:t>
            </a:r>
            <a:endParaRPr lang="en-US" sz="80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476672"/>
            <a:ext cx="2843808" cy="2266159"/>
          </a:xfrm>
          <a:prstGeom prst="rect">
            <a:avLst/>
          </a:prstGeom>
        </p:spPr>
      </p:pic>
    </p:spTree>
    <p:extLst>
      <p:ext uri="{BB962C8B-B14F-4D97-AF65-F5344CB8AC3E}">
        <p14:creationId xmlns:p14="http://schemas.microsoft.com/office/powerpoint/2010/main" val="2295763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en-US" dirty="0" smtClean="0"/>
              <a:t>Features</a:t>
            </a:r>
            <a:endParaRPr lang="en-US" dirty="0"/>
          </a:p>
        </p:txBody>
      </p:sp>
      <p:sp>
        <p:nvSpPr>
          <p:cNvPr id="5127" name="Rectangle 7"/>
          <p:cNvSpPr>
            <a:spLocks noGrp="1" noChangeArrowheads="1"/>
          </p:cNvSpPr>
          <p:nvPr>
            <p:ph type="body" idx="1"/>
          </p:nvPr>
        </p:nvSpPr>
        <p:spPr>
          <a:xfrm>
            <a:off x="1691680" y="1412776"/>
            <a:ext cx="6842720" cy="4752528"/>
          </a:xfrm>
        </p:spPr>
        <p:txBody>
          <a:bodyPr/>
          <a:lstStyle/>
          <a:p>
            <a:r>
              <a:rPr lang="en-US" sz="2000" dirty="0"/>
              <a:t>A NoSQL database</a:t>
            </a:r>
            <a:endParaRPr lang="en-US" sz="2000" dirty="0"/>
          </a:p>
          <a:p>
            <a:r>
              <a:rPr lang="en-IN" sz="2000" dirty="0"/>
              <a:t>U</a:t>
            </a:r>
            <a:r>
              <a:rPr lang="en-IN" sz="2000" dirty="0"/>
              <a:t>ses</a:t>
            </a:r>
            <a:r>
              <a:rPr lang="en-IN" sz="2000" dirty="0"/>
              <a:t> JSON for documents</a:t>
            </a:r>
            <a:endParaRPr lang="en-US" sz="2000" dirty="0"/>
          </a:p>
          <a:p>
            <a:r>
              <a:rPr lang="en-IN" sz="2000" dirty="0"/>
              <a:t>Uses JavaScript for MapReduce indexes</a:t>
            </a:r>
          </a:p>
          <a:p>
            <a:r>
              <a:rPr lang="en-IN" sz="2000" dirty="0"/>
              <a:t>Uses HTTP for it’s API</a:t>
            </a:r>
          </a:p>
          <a:p>
            <a:r>
              <a:rPr lang="en-IN" sz="2000" dirty="0"/>
              <a:t>Documents can have attachments</a:t>
            </a:r>
          </a:p>
          <a:p>
            <a:r>
              <a:rPr lang="en-IN" sz="2000" dirty="0"/>
              <a:t>Incremental peer-peer replication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vs </a:t>
            </a:r>
            <a:r>
              <a:rPr lang="en-IN" dirty="0" err="1"/>
              <a:t>CouchDB</a:t>
            </a:r>
            <a:endParaRPr lang="en-IN" dirty="0"/>
          </a:p>
        </p:txBody>
      </p:sp>
      <p:pic>
        <p:nvPicPr>
          <p:cNvPr id="4" name="table"/>
          <p:cNvPicPr>
            <a:picLocks noGrp="1" noChangeAspect="1"/>
          </p:cNvPicPr>
          <p:nvPr>
            <p:ph idx="1"/>
          </p:nvPr>
        </p:nvPicPr>
        <p:blipFill>
          <a:blip r:embed="rId2"/>
          <a:stretch>
            <a:fillRect/>
          </a:stretch>
        </p:blipFill>
        <p:spPr>
          <a:xfrm>
            <a:off x="1619672" y="1988840"/>
            <a:ext cx="6248400" cy="2972313"/>
          </a:xfrm>
          <a:prstGeom prst="rect">
            <a:avLst/>
          </a:prstGeom>
        </p:spPr>
      </p:pic>
    </p:spTree>
    <p:extLst>
      <p:ext uri="{BB962C8B-B14F-4D97-AF65-F5344CB8AC3E}">
        <p14:creationId xmlns:p14="http://schemas.microsoft.com/office/powerpoint/2010/main" val="1634572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CouchDB</a:t>
            </a:r>
            <a:r>
              <a:rPr lang="en-IN" dirty="0"/>
              <a:t> Core API (Command Line Utility )</a:t>
            </a:r>
          </a:p>
        </p:txBody>
      </p:sp>
      <p:sp>
        <p:nvSpPr>
          <p:cNvPr id="3" name="Content Placeholder 2"/>
          <p:cNvSpPr>
            <a:spLocks noGrp="1"/>
          </p:cNvSpPr>
          <p:nvPr>
            <p:ph idx="1"/>
          </p:nvPr>
        </p:nvSpPr>
        <p:spPr>
          <a:xfrm>
            <a:off x="2232484" y="2125960"/>
            <a:ext cx="6050632" cy="4399384"/>
          </a:xfrm>
        </p:spPr>
        <p:txBody>
          <a:bodyPr/>
          <a:lstStyle/>
          <a:p>
            <a:r>
              <a:rPr lang="en-IN" dirty="0"/>
              <a:t>Server API</a:t>
            </a:r>
          </a:p>
          <a:p>
            <a:r>
              <a:rPr lang="en-IN" dirty="0"/>
              <a:t>Database API</a:t>
            </a:r>
          </a:p>
          <a:p>
            <a:r>
              <a:rPr lang="en-IN" dirty="0"/>
              <a:t>Document API</a:t>
            </a:r>
          </a:p>
          <a:p>
            <a:r>
              <a:rPr lang="en-IN" dirty="0"/>
              <a:t>Replication API</a:t>
            </a:r>
          </a:p>
          <a:p>
            <a:endParaRPr lang="en-IN" dirty="0"/>
          </a:p>
        </p:txBody>
      </p:sp>
    </p:spTree>
    <p:extLst>
      <p:ext uri="{BB962C8B-B14F-4D97-AF65-F5344CB8AC3E}">
        <p14:creationId xmlns:p14="http://schemas.microsoft.com/office/powerpoint/2010/main" val="2055305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28600"/>
            <a:ext cx="7056784" cy="752128"/>
          </a:xfrm>
        </p:spPr>
        <p:txBody>
          <a:bodyPr/>
          <a:lstStyle/>
          <a:p>
            <a:r>
              <a:rPr lang="en-IN" dirty="0"/>
              <a:t>Server </a:t>
            </a:r>
            <a:r>
              <a:rPr lang="en-IN" dirty="0" smtClean="0"/>
              <a:t>API (</a:t>
            </a:r>
            <a:r>
              <a:rPr lang="en-US" altLang="en-US" dirty="0" smtClean="0"/>
              <a:t>Access </a:t>
            </a:r>
            <a:r>
              <a:rPr lang="en-US" altLang="en-US" dirty="0"/>
              <a:t>via </a:t>
            </a:r>
            <a:r>
              <a:rPr lang="en-US" altLang="en-US" dirty="0" smtClean="0"/>
              <a:t>CURL)</a:t>
            </a:r>
            <a:endParaRPr lang="en-IN" dirty="0"/>
          </a:p>
        </p:txBody>
      </p:sp>
      <p:sp>
        <p:nvSpPr>
          <p:cNvPr id="3" name="Content Placeholder 2"/>
          <p:cNvSpPr>
            <a:spLocks noGrp="1"/>
          </p:cNvSpPr>
          <p:nvPr>
            <p:ph idx="1"/>
          </p:nvPr>
        </p:nvSpPr>
        <p:spPr>
          <a:xfrm>
            <a:off x="1835696" y="1700808"/>
            <a:ext cx="6698704" cy="3672408"/>
          </a:xfrm>
        </p:spPr>
        <p:txBody>
          <a:bodyPr/>
          <a:lstStyle/>
          <a:p>
            <a:r>
              <a:rPr lang="en-US" altLang="en-US" sz="1600" dirty="0" smtClean="0">
                <a:latin typeface="Monaco" charset="0"/>
              </a:rPr>
              <a:t>5984 is the </a:t>
            </a:r>
            <a:r>
              <a:rPr lang="en-US" altLang="en-US" sz="1600" dirty="0">
                <a:latin typeface="Monaco" charset="0"/>
              </a:rPr>
              <a:t>port </a:t>
            </a:r>
            <a:r>
              <a:rPr lang="en-US" altLang="en-US" sz="1600" dirty="0" smtClean="0">
                <a:latin typeface="Monaco" charset="0"/>
              </a:rPr>
              <a:t>where </a:t>
            </a:r>
            <a:r>
              <a:rPr lang="en-US" altLang="en-US" sz="1600" dirty="0">
                <a:latin typeface="Monaco" charset="0"/>
              </a:rPr>
              <a:t>Couch </a:t>
            </a:r>
            <a:r>
              <a:rPr lang="en-US" altLang="en-US" sz="1600" dirty="0" smtClean="0">
                <a:latin typeface="Monaco" charset="0"/>
              </a:rPr>
              <a:t>DB server runs</a:t>
            </a:r>
          </a:p>
          <a:p>
            <a:r>
              <a:rPr lang="en-US" altLang="en-US" sz="1600" dirty="0" smtClean="0">
                <a:latin typeface="Monaco" charset="0"/>
              </a:rPr>
              <a:t>curl </a:t>
            </a:r>
            <a:r>
              <a:rPr lang="en-US" altLang="en-US" sz="1600" dirty="0">
                <a:latin typeface="Monaco" charset="0"/>
                <a:hlinkClick r:id="rId2"/>
              </a:rPr>
              <a:t>http</a:t>
            </a:r>
            <a:r>
              <a:rPr lang="en-US" altLang="en-US" sz="1600" dirty="0" smtClean="0">
                <a:latin typeface="Monaco" charset="0"/>
                <a:hlinkClick r:id="rId2"/>
              </a:rPr>
              <a:t>://127.0.0.1:5984/</a:t>
            </a:r>
            <a:endParaRPr lang="en-US" altLang="en-US" sz="1600" dirty="0" smtClean="0">
              <a:latin typeface="Monaco" charset="0"/>
            </a:endParaRPr>
          </a:p>
          <a:p>
            <a:pPr marL="0" indent="0">
              <a:buNone/>
            </a:pPr>
            <a:r>
              <a:rPr lang="en-IN" sz="1600" dirty="0"/>
              <a:t>This </a:t>
            </a:r>
            <a:r>
              <a:rPr lang="en-IN" sz="1600" dirty="0" smtClean="0"/>
              <a:t>returns </a:t>
            </a:r>
            <a:r>
              <a:rPr lang="en-IN" sz="1600" dirty="0"/>
              <a:t>the database </a:t>
            </a:r>
            <a:r>
              <a:rPr lang="en-IN" sz="1600" dirty="0" smtClean="0"/>
              <a:t>information</a:t>
            </a:r>
          </a:p>
          <a:p>
            <a:pPr marL="0" indent="0">
              <a:buNone/>
            </a:pPr>
            <a:endParaRPr lang="en-IN" dirty="0" smtClean="0"/>
          </a:p>
        </p:txBody>
      </p:sp>
      <p:pic>
        <p:nvPicPr>
          <p:cNvPr id="5" name="Picture 4"/>
          <p:cNvPicPr>
            <a:picLocks noChangeAspect="1"/>
          </p:cNvPicPr>
          <p:nvPr/>
        </p:nvPicPr>
        <p:blipFill>
          <a:blip r:embed="rId3"/>
          <a:stretch>
            <a:fillRect/>
          </a:stretch>
        </p:blipFill>
        <p:spPr>
          <a:xfrm>
            <a:off x="2411760" y="3212976"/>
            <a:ext cx="4819650" cy="2457450"/>
          </a:xfrm>
          <a:prstGeom prst="rect">
            <a:avLst/>
          </a:prstGeom>
        </p:spPr>
      </p:pic>
    </p:spTree>
    <p:extLst>
      <p:ext uri="{BB962C8B-B14F-4D97-AF65-F5344CB8AC3E}">
        <p14:creationId xmlns:p14="http://schemas.microsoft.com/office/powerpoint/2010/main" val="1745552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a:t>
            </a:r>
            <a:r>
              <a:rPr lang="en-IN" dirty="0" smtClean="0"/>
              <a:t>API</a:t>
            </a:r>
            <a:endParaRPr lang="en-IN" dirty="0"/>
          </a:p>
        </p:txBody>
      </p:sp>
      <p:sp>
        <p:nvSpPr>
          <p:cNvPr id="3" name="Content Placeholder 2"/>
          <p:cNvSpPr>
            <a:spLocks noGrp="1"/>
          </p:cNvSpPr>
          <p:nvPr>
            <p:ph idx="1"/>
          </p:nvPr>
        </p:nvSpPr>
        <p:spPr/>
        <p:txBody>
          <a:bodyPr/>
          <a:lstStyle/>
          <a:p>
            <a:r>
              <a:rPr lang="en-US" altLang="en-US" sz="2000" dirty="0"/>
              <a:t>curl -X GET http://127.0.0.1:5984/demo </a:t>
            </a:r>
            <a:r>
              <a:rPr lang="en-IN" sz="2000" dirty="0" smtClean="0"/>
              <a:t>(To </a:t>
            </a:r>
            <a:r>
              <a:rPr lang="en-IN" sz="2000" dirty="0"/>
              <a:t>obtain the database </a:t>
            </a:r>
            <a:r>
              <a:rPr lang="en-IN" sz="2000" dirty="0" smtClean="0"/>
              <a:t>information of database demo)</a:t>
            </a:r>
          </a:p>
          <a:p>
            <a:pPr marL="0" indent="0">
              <a:buNone/>
            </a:pPr>
            <a:r>
              <a:rPr lang="en-IN" altLang="en-US" sz="2000" dirty="0" smtClean="0">
                <a:latin typeface="Monaco" charset="0"/>
              </a:rPr>
              <a:t>Result </a:t>
            </a:r>
            <a:r>
              <a:rPr lang="en-IN" altLang="en-US" sz="2000" dirty="0" err="1" smtClean="0">
                <a:latin typeface="Monaco" charset="0"/>
              </a:rPr>
              <a:t>eg</a:t>
            </a:r>
            <a:r>
              <a:rPr lang="en-IN" altLang="en-US" sz="2000" dirty="0" smtClean="0">
                <a:latin typeface="Monaco" charset="0"/>
              </a:rPr>
              <a:t>:</a:t>
            </a:r>
          </a:p>
          <a:p>
            <a:pPr marL="0" indent="0">
              <a:buNone/>
            </a:pPr>
            <a:endParaRPr lang="en-US" altLang="en-US" sz="1600" dirty="0" smtClean="0">
              <a:latin typeface="Monaco" charset="0"/>
            </a:endParaRPr>
          </a:p>
          <a:p>
            <a:pPr marL="0" indent="0">
              <a:buNone/>
            </a:pPr>
            <a:endParaRPr lang="en-US" altLang="en-US" sz="1600" dirty="0">
              <a:latin typeface="Monaco" charset="0"/>
            </a:endParaRPr>
          </a:p>
          <a:p>
            <a:pPr marL="0" indent="0">
              <a:buNone/>
            </a:pPr>
            <a:endParaRPr lang="en-US" altLang="en-US" sz="1600" dirty="0" smtClean="0">
              <a:latin typeface="Monaco" charset="0"/>
            </a:endParaRPr>
          </a:p>
          <a:p>
            <a:pPr marL="0" indent="0">
              <a:buNone/>
            </a:pPr>
            <a:endParaRPr lang="en-US" altLang="en-US" sz="1600" dirty="0">
              <a:latin typeface="Monaco" charset="0"/>
            </a:endParaRPr>
          </a:p>
          <a:p>
            <a:pPr marL="0" indent="0">
              <a:buNone/>
            </a:pPr>
            <a:endParaRPr lang="en-US" altLang="en-US" sz="1600" dirty="0" smtClean="0">
              <a:latin typeface="Monaco" charset="0"/>
            </a:endParaRPr>
          </a:p>
        </p:txBody>
      </p:sp>
      <p:pic>
        <p:nvPicPr>
          <p:cNvPr id="6" name="Picture 5"/>
          <p:cNvPicPr>
            <a:picLocks noChangeAspect="1"/>
          </p:cNvPicPr>
          <p:nvPr/>
        </p:nvPicPr>
        <p:blipFill>
          <a:blip r:embed="rId2"/>
          <a:stretch>
            <a:fillRect/>
          </a:stretch>
        </p:blipFill>
        <p:spPr>
          <a:xfrm>
            <a:off x="2411760" y="2996952"/>
            <a:ext cx="4680520" cy="3758334"/>
          </a:xfrm>
          <a:prstGeom prst="rect">
            <a:avLst/>
          </a:prstGeom>
        </p:spPr>
      </p:pic>
    </p:spTree>
    <p:extLst>
      <p:ext uri="{BB962C8B-B14F-4D97-AF65-F5344CB8AC3E}">
        <p14:creationId xmlns:p14="http://schemas.microsoft.com/office/powerpoint/2010/main" val="4000626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a:t>
            </a:r>
            <a:r>
              <a:rPr lang="en-IN" dirty="0" smtClean="0"/>
              <a:t>API (Contd..)</a:t>
            </a:r>
            <a:endParaRPr lang="en-IN" dirty="0"/>
          </a:p>
        </p:txBody>
      </p:sp>
      <p:sp>
        <p:nvSpPr>
          <p:cNvPr id="3" name="Content Placeholder 2"/>
          <p:cNvSpPr>
            <a:spLocks noGrp="1"/>
          </p:cNvSpPr>
          <p:nvPr>
            <p:ph idx="1"/>
          </p:nvPr>
        </p:nvSpPr>
        <p:spPr>
          <a:xfrm>
            <a:off x="1980096" y="1224944"/>
            <a:ext cx="6770712" cy="4896544"/>
          </a:xfrm>
        </p:spPr>
        <p:txBody>
          <a:bodyPr/>
          <a:lstStyle/>
          <a:p>
            <a:pPr marL="0" indent="0">
              <a:buNone/>
            </a:pPr>
            <a:endParaRPr lang="en-US" altLang="en-US" sz="2000" dirty="0">
              <a:latin typeface="Monaco" charset="0"/>
            </a:endParaRPr>
          </a:p>
          <a:p>
            <a:r>
              <a:rPr lang="en-US" altLang="en-US" sz="2000" dirty="0" smtClean="0">
                <a:latin typeface="Monaco" charset="0"/>
              </a:rPr>
              <a:t>curl </a:t>
            </a:r>
            <a:r>
              <a:rPr lang="en-US" altLang="en-US" sz="2000" dirty="0">
                <a:latin typeface="Monaco" charset="0"/>
              </a:rPr>
              <a:t>-X PUT http://127.0.0.1:5984/baseball</a:t>
            </a:r>
          </a:p>
          <a:p>
            <a:pPr>
              <a:buFont typeface="Times" panose="02020603050405020304" pitchFamily="18" charset="0"/>
              <a:buNone/>
            </a:pPr>
            <a:r>
              <a:rPr lang="en-US" altLang="en-US" sz="2000" dirty="0">
                <a:latin typeface="Monaco" charset="0"/>
              </a:rPr>
              <a:t>creates a database with the name baseball (database names should be unique)</a:t>
            </a:r>
          </a:p>
          <a:p>
            <a:endParaRPr lang="en-US" altLang="en-US" sz="2000" dirty="0" smtClean="0">
              <a:latin typeface="Monaco" charset="0"/>
            </a:endParaRPr>
          </a:p>
          <a:p>
            <a:r>
              <a:rPr lang="en-US" altLang="en-US" sz="2000" dirty="0" smtClean="0">
                <a:latin typeface="Monaco" charset="0"/>
              </a:rPr>
              <a:t>curl </a:t>
            </a:r>
            <a:r>
              <a:rPr lang="en-US" altLang="en-US" sz="2000" dirty="0">
                <a:latin typeface="Monaco" charset="0"/>
              </a:rPr>
              <a:t>-X DELETE http://127.0.0.1:5984/baseball</a:t>
            </a:r>
          </a:p>
          <a:p>
            <a:endParaRPr lang="en-IN" dirty="0"/>
          </a:p>
          <a:p>
            <a:endParaRPr lang="en-IN" dirty="0"/>
          </a:p>
        </p:txBody>
      </p:sp>
    </p:spTree>
    <p:extLst>
      <p:ext uri="{BB962C8B-B14F-4D97-AF65-F5344CB8AC3E}">
        <p14:creationId xmlns:p14="http://schemas.microsoft.com/office/powerpoint/2010/main" val="3663788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228600"/>
            <a:ext cx="6698704" cy="1040160"/>
          </a:xfrm>
        </p:spPr>
        <p:txBody>
          <a:bodyPr/>
          <a:lstStyle/>
          <a:p>
            <a:r>
              <a:rPr lang="en-IN" dirty="0"/>
              <a:t>Document </a:t>
            </a:r>
            <a:r>
              <a:rPr lang="en-IN" dirty="0" smtClean="0"/>
              <a:t>API </a:t>
            </a:r>
            <a:r>
              <a:rPr lang="en-US" altLang="en-US" dirty="0" smtClean="0"/>
              <a:t>via </a:t>
            </a:r>
            <a:r>
              <a:rPr lang="en-US" altLang="en-US" dirty="0"/>
              <a:t>CURL</a:t>
            </a:r>
            <a:endParaRPr lang="en-IN" dirty="0"/>
          </a:p>
        </p:txBody>
      </p:sp>
      <p:sp>
        <p:nvSpPr>
          <p:cNvPr id="3" name="Content Placeholder 2"/>
          <p:cNvSpPr>
            <a:spLocks noGrp="1"/>
          </p:cNvSpPr>
          <p:nvPr>
            <p:ph idx="1"/>
          </p:nvPr>
        </p:nvSpPr>
        <p:spPr>
          <a:xfrm>
            <a:off x="1691680" y="1700808"/>
            <a:ext cx="6911280" cy="4536504"/>
          </a:xfrm>
        </p:spPr>
        <p:txBody>
          <a:bodyPr/>
          <a:lstStyle/>
          <a:p>
            <a:pPr>
              <a:lnSpc>
                <a:spcPct val="90000"/>
              </a:lnSpc>
            </a:pPr>
            <a:r>
              <a:rPr lang="en-US" altLang="en-US" sz="2000" dirty="0"/>
              <a:t>curl -X PUT </a:t>
            </a:r>
            <a:r>
              <a:rPr lang="en-US" altLang="en-US" sz="2000" dirty="0">
                <a:hlinkClick r:id="rId2"/>
              </a:rPr>
              <a:t>http://</a:t>
            </a:r>
            <a:r>
              <a:rPr lang="en-US" altLang="en-US" sz="2000" dirty="0" smtClean="0">
                <a:hlinkClick r:id="rId2"/>
              </a:rPr>
              <a:t>127.0.0.1:5984/albums</a:t>
            </a:r>
            <a:endParaRPr lang="en-US" altLang="en-US" sz="2000" dirty="0" smtClean="0"/>
          </a:p>
          <a:p>
            <a:pPr marL="0" indent="0">
              <a:lnSpc>
                <a:spcPct val="90000"/>
              </a:lnSpc>
              <a:buNone/>
            </a:pPr>
            <a:endParaRPr lang="en-US" altLang="en-US" sz="2000" dirty="0"/>
          </a:p>
          <a:p>
            <a:pPr>
              <a:lnSpc>
                <a:spcPct val="150000"/>
              </a:lnSpc>
            </a:pPr>
            <a:r>
              <a:rPr lang="en-US" altLang="en-US" sz="2000" dirty="0"/>
              <a:t>curl -X PUT http://127.0.0.1:5984/albums/1000 -d '{"</a:t>
            </a:r>
            <a:r>
              <a:rPr lang="en-US" altLang="en-US" sz="2000" dirty="0" err="1"/>
              <a:t>title":"Abbey</a:t>
            </a:r>
            <a:r>
              <a:rPr lang="en-US" altLang="en-US" sz="2000" dirty="0"/>
              <a:t> </a:t>
            </a:r>
            <a:r>
              <a:rPr lang="en-US" altLang="en-US" sz="2000" dirty="0" err="1"/>
              <a:t>Road","artist":"The</a:t>
            </a:r>
            <a:r>
              <a:rPr lang="en-US" altLang="en-US" sz="2000" dirty="0"/>
              <a:t> Beatles"} </a:t>
            </a:r>
            <a:r>
              <a:rPr lang="en-US" altLang="en-US" sz="2000" dirty="0" smtClean="0"/>
              <a:t>‘</a:t>
            </a:r>
          </a:p>
          <a:p>
            <a:pPr marL="0" indent="0">
              <a:lnSpc>
                <a:spcPct val="90000"/>
              </a:lnSpc>
              <a:buNone/>
            </a:pPr>
            <a:endParaRPr lang="en-US" altLang="en-US" sz="2000" dirty="0"/>
          </a:p>
          <a:p>
            <a:pPr>
              <a:lnSpc>
                <a:spcPct val="90000"/>
              </a:lnSpc>
            </a:pPr>
            <a:r>
              <a:rPr lang="en-US" altLang="en-US" sz="2000" dirty="0" err="1"/>
              <a:t>Uuids</a:t>
            </a:r>
            <a:r>
              <a:rPr lang="en-US" altLang="en-US" sz="2000" dirty="0"/>
              <a:t> curl -X GET </a:t>
            </a:r>
            <a:r>
              <a:rPr lang="en-US" altLang="en-US" sz="2000" dirty="0">
                <a:hlinkClick r:id="rId3"/>
              </a:rPr>
              <a:t>http://127.0.0.1:5984/_</a:t>
            </a:r>
            <a:r>
              <a:rPr lang="en-US" altLang="en-US" sz="2000" dirty="0" smtClean="0">
                <a:hlinkClick r:id="rId3"/>
              </a:rPr>
              <a:t>uuids</a:t>
            </a:r>
            <a:endParaRPr lang="en-US" altLang="en-US" sz="2000" dirty="0" smtClean="0"/>
          </a:p>
          <a:p>
            <a:pPr marL="0" indent="0">
              <a:lnSpc>
                <a:spcPct val="90000"/>
              </a:lnSpc>
              <a:buNone/>
            </a:pPr>
            <a:endParaRPr lang="en-US" altLang="en-US" sz="2000" dirty="0"/>
          </a:p>
          <a:p>
            <a:pPr>
              <a:lnSpc>
                <a:spcPct val="90000"/>
              </a:lnSpc>
            </a:pPr>
            <a:r>
              <a:rPr lang="en-US" altLang="en-US" sz="2000" dirty="0"/>
              <a:t>curl -X GET </a:t>
            </a:r>
            <a:r>
              <a:rPr lang="en-US" altLang="en-US" sz="2000" dirty="0">
                <a:hlinkClick r:id="rId4"/>
              </a:rPr>
              <a:t>http://127.0.0.1:5984/albums/1000</a:t>
            </a:r>
            <a:endParaRPr lang="en-US" altLang="en-US" sz="2000" dirty="0"/>
          </a:p>
          <a:p>
            <a:pPr marL="0" indent="0">
              <a:buNone/>
            </a:pPr>
            <a:endParaRPr lang="en-IN" dirty="0"/>
          </a:p>
        </p:txBody>
      </p:sp>
    </p:spTree>
    <p:extLst>
      <p:ext uri="{BB962C8B-B14F-4D97-AF65-F5344CB8AC3E}">
        <p14:creationId xmlns:p14="http://schemas.microsoft.com/office/powerpoint/2010/main" val="4103198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06207074">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333300"/>
        </a:dk1>
        <a:lt1>
          <a:srgbClr val="FFFFFF"/>
        </a:lt1>
        <a:dk2>
          <a:srgbClr val="000000"/>
        </a:dk2>
        <a:lt2>
          <a:srgbClr val="969696"/>
        </a:lt2>
        <a:accent1>
          <a:srgbClr val="E5D58A"/>
        </a:accent1>
        <a:accent2>
          <a:srgbClr val="CCCC00"/>
        </a:accent2>
        <a:accent3>
          <a:srgbClr val="FFFFFF"/>
        </a:accent3>
        <a:accent4>
          <a:srgbClr val="2A2A00"/>
        </a:accent4>
        <a:accent5>
          <a:srgbClr val="F0E7C4"/>
        </a:accent5>
        <a:accent6>
          <a:srgbClr val="B9B900"/>
        </a:accent6>
        <a:hlink>
          <a:srgbClr val="999933"/>
        </a:hlink>
        <a:folHlink>
          <a:srgbClr val="666633"/>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8EA1C0"/>
        </a:lt1>
        <a:dk2>
          <a:srgbClr val="FFFFFF"/>
        </a:dk2>
        <a:lt2>
          <a:srgbClr val="5F5F5F"/>
        </a:lt2>
        <a:accent1>
          <a:srgbClr val="B6CDDE"/>
        </a:accent1>
        <a:accent2>
          <a:srgbClr val="8A7CA2"/>
        </a:accent2>
        <a:accent3>
          <a:srgbClr val="C6CDDC"/>
        </a:accent3>
        <a:accent4>
          <a:srgbClr val="000000"/>
        </a:accent4>
        <a:accent5>
          <a:srgbClr val="D7E3EC"/>
        </a:accent5>
        <a:accent6>
          <a:srgbClr val="7D7092"/>
        </a:accent6>
        <a:hlink>
          <a:srgbClr val="336699"/>
        </a:hlink>
        <a:folHlink>
          <a:srgbClr val="009999"/>
        </a:folHlink>
      </a:clrScheme>
      <a:clrMap bg1="lt1" tx1="dk1" bg2="lt2" tx2="dk2" accent1="accent1" accent2="accent2" accent3="accent3" accent4="accent4" accent5="accent5" accent6="accent6" hlink="hlink" folHlink="folHlink"/>
    </a:extraClrScheme>
    <a:extraClrScheme>
      <a:clrScheme name="Default Design 3">
        <a:dk1>
          <a:srgbClr val="333300"/>
        </a:dk1>
        <a:lt1>
          <a:srgbClr val="FFFFFF"/>
        </a:lt1>
        <a:dk2>
          <a:srgbClr val="000000"/>
        </a:dk2>
        <a:lt2>
          <a:srgbClr val="969696"/>
        </a:lt2>
        <a:accent1>
          <a:srgbClr val="EAEAEA"/>
        </a:accent1>
        <a:accent2>
          <a:srgbClr val="969696"/>
        </a:accent2>
        <a:accent3>
          <a:srgbClr val="FFFFFF"/>
        </a:accent3>
        <a:accent4>
          <a:srgbClr val="2A2A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F35859F-D2B8-4F9D-A785-D0E1949E59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 presentation</Template>
  <TotalTime>398</TotalTime>
  <Words>566</Words>
  <Application>Microsoft Office PowerPoint</Application>
  <PresentationFormat>On-screen Show (4:3)</PresentationFormat>
  <Paragraphs>90</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Monaco</vt:lpstr>
      <vt:lpstr>Palatino</vt:lpstr>
      <vt:lpstr>Times</vt:lpstr>
      <vt:lpstr>Times New Roman</vt:lpstr>
      <vt:lpstr>Verdana</vt:lpstr>
      <vt:lpstr>Wingdings</vt:lpstr>
      <vt:lpstr>06207074</vt:lpstr>
      <vt:lpstr>CouchDB</vt:lpstr>
      <vt:lpstr>Introduction</vt:lpstr>
      <vt:lpstr>Features</vt:lpstr>
      <vt:lpstr>SQL vs CouchDB</vt:lpstr>
      <vt:lpstr>CouchDB Core API (Command Line Utility )</vt:lpstr>
      <vt:lpstr>Server API (Access via CURL)</vt:lpstr>
      <vt:lpstr>Database API</vt:lpstr>
      <vt:lpstr>Database API (Contd..)</vt:lpstr>
      <vt:lpstr>Document API via CURL</vt:lpstr>
      <vt:lpstr>Document API (Contd..)</vt:lpstr>
      <vt:lpstr>PowerPoint Presentation</vt:lpstr>
      <vt:lpstr>Replication API via curl</vt:lpstr>
      <vt:lpstr>CouchDB Conflict Resolution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CouchDB</dc:title>
  <dc:creator>Donita Almeida</dc:creator>
  <cp:keywords/>
  <cp:lastModifiedBy>Donita Almeida</cp:lastModifiedBy>
  <cp:revision>27</cp:revision>
  <cp:lastPrinted>1601-01-01T00:00:00Z</cp:lastPrinted>
  <dcterms:created xsi:type="dcterms:W3CDTF">2016-04-11T23:24:20Z</dcterms:created>
  <dcterms:modified xsi:type="dcterms:W3CDTF">2016-04-16T04:46:39Z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TC062070741033</vt:lpwstr>
  </property>
</Properties>
</file>