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6"/>
  </p:notesMasterIdLst>
  <p:handoutMasterIdLst>
    <p:handoutMasterId r:id="rId47"/>
  </p:handoutMasterIdLst>
  <p:sldIdLst>
    <p:sldId id="256" r:id="rId3"/>
    <p:sldId id="266" r:id="rId4"/>
    <p:sldId id="257" r:id="rId5"/>
    <p:sldId id="259" r:id="rId6"/>
    <p:sldId id="260" r:id="rId7"/>
    <p:sldId id="262" r:id="rId8"/>
    <p:sldId id="261" r:id="rId9"/>
    <p:sldId id="265" r:id="rId10"/>
    <p:sldId id="263" r:id="rId11"/>
    <p:sldId id="264" r:id="rId12"/>
    <p:sldId id="306" r:id="rId13"/>
    <p:sldId id="307" r:id="rId14"/>
    <p:sldId id="308" r:id="rId15"/>
    <p:sldId id="309" r:id="rId16"/>
    <p:sldId id="310" r:id="rId17"/>
    <p:sldId id="311" r:id="rId18"/>
    <p:sldId id="312" r:id="rId19"/>
    <p:sldId id="313" r:id="rId20"/>
    <p:sldId id="268" r:id="rId21"/>
    <p:sldId id="271" r:id="rId22"/>
    <p:sldId id="273" r:id="rId23"/>
    <p:sldId id="274" r:id="rId24"/>
    <p:sldId id="275" r:id="rId25"/>
    <p:sldId id="276" r:id="rId26"/>
    <p:sldId id="277" r:id="rId27"/>
    <p:sldId id="272" r:id="rId28"/>
    <p:sldId id="278" r:id="rId29"/>
    <p:sldId id="295" r:id="rId30"/>
    <p:sldId id="297" r:id="rId31"/>
    <p:sldId id="299" r:id="rId32"/>
    <p:sldId id="300" r:id="rId33"/>
    <p:sldId id="301" r:id="rId34"/>
    <p:sldId id="302" r:id="rId35"/>
    <p:sldId id="303" r:id="rId36"/>
    <p:sldId id="282" r:id="rId37"/>
    <p:sldId id="304" r:id="rId38"/>
    <p:sldId id="305" r:id="rId39"/>
    <p:sldId id="281" r:id="rId40"/>
    <p:sldId id="314" r:id="rId41"/>
    <p:sldId id="315" r:id="rId42"/>
    <p:sldId id="316" r:id="rId43"/>
    <p:sldId id="317" r:id="rId44"/>
    <p:sldId id="280" r:id="rId4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ta Almeida" initials="D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5179" autoAdjust="0"/>
  </p:normalViewPr>
  <p:slideViewPr>
    <p:cSldViewPr>
      <p:cViewPr varScale="1">
        <p:scale>
          <a:sx n="84" d="100"/>
          <a:sy n="84" d="100"/>
        </p:scale>
        <p:origin x="-142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5T19:00:21.793" idx="1">
    <p:pos x="10" y="10"/>
    <p:text>When you replicate two databases in CouchDB and you have conflicting changes, CouchDB will detect this and will flag the affected document with the special attribute "_conflicts":true. Next, CouchDB determines which of the changes will be stored as the latest revision (remember, documents in CouchDB are versioned). The version that gets picked to be the latest revision is the winning revision. The losing revision gets stored as the previous revision.</p:text>
    <p:extLst>
      <p:ext uri="{C676402C-5697-4E1C-873F-D02D1690AC5C}">
        <p15:threadingInfo xmlns:p15="http://schemas.microsoft.com/office/powerpoint/2012/main" xmlns=""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B86B488C-1273-4F46-A528-C4B9A09DBEDC}" type="slidenum">
              <a:rPr lang="en-US"/>
              <a:pPr/>
              <a:t>‹#›</a:t>
            </a:fld>
            <a:endParaRPr lang="en-US"/>
          </a:p>
        </p:txBody>
      </p:sp>
    </p:spTree>
    <p:extLst>
      <p:ext uri="{BB962C8B-B14F-4D97-AF65-F5344CB8AC3E}">
        <p14:creationId xmlns:p14="http://schemas.microsoft.com/office/powerpoint/2010/main" val="2333518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6" name="Rectangle 8"/>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057" name="Rectangle 9"/>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2058" name="Rectangle 1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059" name="Rectangle 1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C76FE6-18FF-4904-A79F-D11B604C1BF0}" type="slidenum">
              <a:rPr lang="en-US"/>
              <a:pPr/>
              <a:t>‹#›</a:t>
            </a:fld>
            <a:endParaRPr lang="en-US"/>
          </a:p>
        </p:txBody>
      </p:sp>
    </p:spTree>
    <p:extLst>
      <p:ext uri="{BB962C8B-B14F-4D97-AF65-F5344CB8AC3E}">
        <p14:creationId xmlns:p14="http://schemas.microsoft.com/office/powerpoint/2010/main" val="3624036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EC76FE6-18FF-4904-A79F-D11B604C1BF0}" type="slidenum">
              <a:rPr lang="en-US" smtClean="0"/>
              <a:pPr/>
              <a:t>19</a:t>
            </a:fld>
            <a:endParaRPr lang="en-US"/>
          </a:p>
        </p:txBody>
      </p:sp>
    </p:spTree>
    <p:extLst>
      <p:ext uri="{BB962C8B-B14F-4D97-AF65-F5344CB8AC3E}">
        <p14:creationId xmlns:p14="http://schemas.microsoft.com/office/powerpoint/2010/main" val="62549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104" name="Rectangle 32"/>
          <p:cNvSpPr>
            <a:spLocks noGrp="1" noChangeArrowheads="1"/>
          </p:cNvSpPr>
          <p:nvPr>
            <p:ph type="ctrTitle" sz="quarter"/>
          </p:nvPr>
        </p:nvSpPr>
        <p:spPr>
          <a:xfrm>
            <a:off x="2362200" y="1143000"/>
            <a:ext cx="5638800" cy="2438400"/>
          </a:xfrm>
        </p:spPr>
        <p:txBody>
          <a:bodyPr/>
          <a:lstStyle>
            <a:lvl1pPr>
              <a:defRPr sz="4400"/>
            </a:lvl1pPr>
          </a:lstStyle>
          <a:p>
            <a:pPr lvl="0"/>
            <a:r>
              <a:rPr lang="en-US" noProof="0" smtClean="0"/>
              <a:t>Click to edit Master title style</a:t>
            </a:r>
            <a:endParaRPr lang="en-US" noProof="0" dirty="0" smtClean="0"/>
          </a:p>
        </p:txBody>
      </p:sp>
      <p:sp>
        <p:nvSpPr>
          <p:cNvPr id="3105" name="Rectangle 33"/>
          <p:cNvSpPr>
            <a:spLocks noGrp="1" noChangeArrowheads="1"/>
          </p:cNvSpPr>
          <p:nvPr>
            <p:ph type="subTitle" sz="quarter" idx="1"/>
          </p:nvPr>
        </p:nvSpPr>
        <p:spPr>
          <a:xfrm>
            <a:off x="2667000" y="3886200"/>
            <a:ext cx="5334000" cy="1285875"/>
          </a:xfrm>
        </p:spPr>
        <p:txBody>
          <a:bodyPr/>
          <a:lstStyle>
            <a:lvl1pPr marL="0" indent="0">
              <a:buFont typeface="Wingdings" pitchFamily="2" charset="2"/>
              <a:buNone/>
              <a:defRPr sz="1800"/>
            </a:lvl1pPr>
          </a:lstStyle>
          <a:p>
            <a:pPr lvl="0"/>
            <a:r>
              <a:rPr lang="en-US" noProof="0" smtClean="0"/>
              <a:t>Click to edit Master subtitle style</a:t>
            </a:r>
            <a:endParaRPr lang="en-US" noProof="0" dirty="0" smtClean="0"/>
          </a:p>
        </p:txBody>
      </p:sp>
      <p:sp>
        <p:nvSpPr>
          <p:cNvPr id="3166" name="Rectangle 94"/>
          <p:cNvSpPr>
            <a:spLocks noGrp="1" noChangeArrowheads="1"/>
          </p:cNvSpPr>
          <p:nvPr>
            <p:ph type="dt" sz="quarter" idx="2"/>
          </p:nvPr>
        </p:nvSpPr>
        <p:spPr/>
        <p:txBody>
          <a:bodyPr/>
          <a:lstStyle>
            <a:lvl1pPr>
              <a:defRPr/>
            </a:lvl1pPr>
          </a:lstStyle>
          <a:p>
            <a:endParaRPr lang="en-US" dirty="0"/>
          </a:p>
        </p:txBody>
      </p:sp>
      <p:sp>
        <p:nvSpPr>
          <p:cNvPr id="3167" name="Rectangle 95"/>
          <p:cNvSpPr>
            <a:spLocks noGrp="1" noChangeArrowheads="1"/>
          </p:cNvSpPr>
          <p:nvPr>
            <p:ph type="ftr" sz="quarter" idx="3"/>
          </p:nvPr>
        </p:nvSpPr>
        <p:spPr/>
        <p:txBody>
          <a:bodyPr/>
          <a:lstStyle>
            <a:lvl1pPr>
              <a:defRPr/>
            </a:lvl1pPr>
          </a:lstStyle>
          <a:p>
            <a:endParaRPr lang="en-US"/>
          </a:p>
        </p:txBody>
      </p:sp>
      <p:sp>
        <p:nvSpPr>
          <p:cNvPr id="3168" name="Rectangle 96"/>
          <p:cNvSpPr>
            <a:spLocks noGrp="1" noChangeArrowheads="1"/>
          </p:cNvSpPr>
          <p:nvPr>
            <p:ph type="sldNum" sz="quarter" idx="4"/>
          </p:nvPr>
        </p:nvSpPr>
        <p:spPr/>
        <p:txBody>
          <a:bodyPr/>
          <a:lstStyle>
            <a:lvl1pPr>
              <a:defRPr/>
            </a:lvl1pPr>
          </a:lstStyle>
          <a:p>
            <a:fld id="{0C7BE582-C6D6-42C1-9349-E2A84CC8A27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0FB647-AD83-4603-B7BF-FFAD3CBD6D3D}" type="slidenum">
              <a:rPr lang="en-US"/>
              <a:pPr/>
              <a:t>‹#›</a:t>
            </a:fld>
            <a:endParaRPr lang="en-US"/>
          </a:p>
        </p:txBody>
      </p:sp>
    </p:spTree>
    <p:extLst>
      <p:ext uri="{BB962C8B-B14F-4D97-AF65-F5344CB8AC3E}">
        <p14:creationId xmlns:p14="http://schemas.microsoft.com/office/powerpoint/2010/main" val="30702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16383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1200" y="228600"/>
            <a:ext cx="47625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1A3655-1E44-4424-9E39-7DA470DC4A68}" type="slidenum">
              <a:rPr lang="en-US"/>
              <a:pPr/>
              <a:t>‹#›</a:t>
            </a:fld>
            <a:endParaRPr lang="en-US"/>
          </a:p>
        </p:txBody>
      </p:sp>
    </p:spTree>
    <p:extLst>
      <p:ext uri="{BB962C8B-B14F-4D97-AF65-F5344CB8AC3E}">
        <p14:creationId xmlns:p14="http://schemas.microsoft.com/office/powerpoint/2010/main" val="5047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506361-70C8-432A-93F0-141DC7F2B02C}" type="slidenum">
              <a:rPr lang="en-US"/>
              <a:pPr/>
              <a:t>‹#›</a:t>
            </a:fld>
            <a:endParaRPr lang="en-US"/>
          </a:p>
        </p:txBody>
      </p:sp>
    </p:spTree>
    <p:extLst>
      <p:ext uri="{BB962C8B-B14F-4D97-AF65-F5344CB8AC3E}">
        <p14:creationId xmlns:p14="http://schemas.microsoft.com/office/powerpoint/2010/main" val="16303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7799" y="4406900"/>
            <a:ext cx="7046913"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447799" y="2906713"/>
            <a:ext cx="704691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DD7405-60FD-4A25-B3DD-05BF605EA69D}" type="slidenum">
              <a:rPr lang="en-US"/>
              <a:pPr/>
              <a:t>‹#›</a:t>
            </a:fld>
            <a:endParaRPr lang="en-US"/>
          </a:p>
        </p:txBody>
      </p:sp>
    </p:spTree>
    <p:extLst>
      <p:ext uri="{BB962C8B-B14F-4D97-AF65-F5344CB8AC3E}">
        <p14:creationId xmlns:p14="http://schemas.microsoft.com/office/powerpoint/2010/main" val="123913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0DF076-3FBF-4A8F-80EC-28CA0F9DD5C6}" type="slidenum">
              <a:rPr lang="en-US"/>
              <a:pPr/>
              <a:t>‹#›</a:t>
            </a:fld>
            <a:endParaRPr lang="en-US"/>
          </a:p>
        </p:txBody>
      </p:sp>
    </p:spTree>
    <p:extLst>
      <p:ext uri="{BB962C8B-B14F-4D97-AF65-F5344CB8AC3E}">
        <p14:creationId xmlns:p14="http://schemas.microsoft.com/office/powerpoint/2010/main" val="241864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5400" y="1535113"/>
            <a:ext cx="3581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5400" y="2174875"/>
            <a:ext cx="3581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quarter"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53291BC-C0BE-4454-B6FD-E10313E72F5B}" type="slidenum">
              <a:rPr lang="en-US"/>
              <a:pPr/>
              <a:t>‹#›</a:t>
            </a:fld>
            <a:endParaRPr lang="en-US"/>
          </a:p>
        </p:txBody>
      </p:sp>
    </p:spTree>
    <p:extLst>
      <p:ext uri="{BB962C8B-B14F-4D97-AF65-F5344CB8AC3E}">
        <p14:creationId xmlns:p14="http://schemas.microsoft.com/office/powerpoint/2010/main" val="252212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4675C-63F2-4474-8BB9-0E7CEB072ADD}" type="slidenum">
              <a:rPr lang="en-US"/>
              <a:pPr/>
              <a:t>‹#›</a:t>
            </a:fld>
            <a:endParaRPr lang="en-US"/>
          </a:p>
        </p:txBody>
      </p:sp>
    </p:spTree>
    <p:extLst>
      <p:ext uri="{BB962C8B-B14F-4D97-AF65-F5344CB8AC3E}">
        <p14:creationId xmlns:p14="http://schemas.microsoft.com/office/powerpoint/2010/main" val="2361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733C3B-11B0-46D4-8DAE-F9DF6935FAA3}" type="slidenum">
              <a:rPr lang="en-US"/>
              <a:pPr/>
              <a:t>‹#›</a:t>
            </a:fld>
            <a:endParaRPr lang="en-US"/>
          </a:p>
        </p:txBody>
      </p:sp>
    </p:spTree>
    <p:extLst>
      <p:ext uri="{BB962C8B-B14F-4D97-AF65-F5344CB8AC3E}">
        <p14:creationId xmlns:p14="http://schemas.microsoft.com/office/powerpoint/2010/main" val="6869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1287" y="273050"/>
            <a:ext cx="27797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67200" y="273050"/>
            <a:ext cx="4419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11287" y="1435100"/>
            <a:ext cx="2779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713750-4AB4-48A8-B763-37883CEE0791}" type="slidenum">
              <a:rPr lang="en-US"/>
              <a:pPr/>
              <a:t>‹#›</a:t>
            </a:fld>
            <a:endParaRPr lang="en-US"/>
          </a:p>
        </p:txBody>
      </p:sp>
    </p:spTree>
    <p:extLst>
      <p:ext uri="{BB962C8B-B14F-4D97-AF65-F5344CB8AC3E}">
        <p14:creationId xmlns:p14="http://schemas.microsoft.com/office/powerpoint/2010/main" val="20535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7C3572-32B7-45E0-9C7C-9AB15D44FCF2}" type="slidenum">
              <a:rPr lang="en-US"/>
              <a:pPr/>
              <a:t>‹#›</a:t>
            </a:fld>
            <a:endParaRPr lang="en-US"/>
          </a:p>
        </p:txBody>
      </p:sp>
    </p:spTree>
    <p:extLst>
      <p:ext uri="{BB962C8B-B14F-4D97-AF65-F5344CB8AC3E}">
        <p14:creationId xmlns:p14="http://schemas.microsoft.com/office/powerpoint/2010/main" val="859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56" name="Rectangle 32"/>
          <p:cNvSpPr>
            <a:spLocks noGrp="1" noChangeArrowheads="1"/>
          </p:cNvSpPr>
          <p:nvPr>
            <p:ph type="title"/>
          </p:nvPr>
        </p:nvSpPr>
        <p:spPr bwMode="auto">
          <a:xfrm>
            <a:off x="1981200" y="228600"/>
            <a:ext cx="655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smtClean="0"/>
              <a:t>Click to edit Master title style</a:t>
            </a:r>
            <a:endParaRPr lang="en-US" dirty="0" smtClean="0"/>
          </a:p>
        </p:txBody>
      </p:sp>
      <p:sp>
        <p:nvSpPr>
          <p:cNvPr id="1057" name="Rectangle 33"/>
          <p:cNvSpPr>
            <a:spLocks noGrp="1" noChangeArrowheads="1"/>
          </p:cNvSpPr>
          <p:nvPr>
            <p:ph type="body" idx="1"/>
          </p:nvPr>
        </p:nvSpPr>
        <p:spPr bwMode="auto">
          <a:xfrm>
            <a:off x="2286000" y="1371600"/>
            <a:ext cx="6248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68" name="Rectangle 44"/>
          <p:cNvSpPr>
            <a:spLocks noGrp="1" noChangeArrowheads="1"/>
          </p:cNvSpPr>
          <p:nvPr>
            <p:ph type="dt" sz="quarter" idx="2"/>
          </p:nvPr>
        </p:nvSpPr>
        <p:spPr bwMode="auto">
          <a:xfrm>
            <a:off x="1524000" y="63246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000">
                <a:latin typeface="+mn-lt"/>
              </a:defRPr>
            </a:lvl1pPr>
          </a:lstStyle>
          <a:p>
            <a:endParaRPr lang="en-US"/>
          </a:p>
        </p:txBody>
      </p:sp>
      <p:sp>
        <p:nvSpPr>
          <p:cNvPr id="1069" name="Rectangle 45"/>
          <p:cNvSpPr>
            <a:spLocks noGrp="1" noChangeArrowheads="1"/>
          </p:cNvSpPr>
          <p:nvPr>
            <p:ph type="ftr" sz="quarter" idx="3"/>
          </p:nvPr>
        </p:nvSpPr>
        <p:spPr bwMode="auto">
          <a:xfrm>
            <a:off x="3048000" y="6324600"/>
            <a:ext cx="426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000">
                <a:latin typeface="+mn-lt"/>
              </a:defRPr>
            </a:lvl1pPr>
          </a:lstStyle>
          <a:p>
            <a:endParaRPr lang="en-US" dirty="0"/>
          </a:p>
        </p:txBody>
      </p:sp>
      <p:sp>
        <p:nvSpPr>
          <p:cNvPr id="1070" name="Rectangle 46"/>
          <p:cNvSpPr>
            <a:spLocks noGrp="1" noChangeArrowheads="1"/>
          </p:cNvSpPr>
          <p:nvPr>
            <p:ph type="sldNum" sz="quarter" idx="4"/>
          </p:nvPr>
        </p:nvSpPr>
        <p:spPr bwMode="auto">
          <a:xfrm>
            <a:off x="7467600" y="6324600"/>
            <a:ext cx="1066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000">
                <a:latin typeface="+mn-lt"/>
              </a:defRPr>
            </a:lvl1pPr>
          </a:lstStyle>
          <a:p>
            <a:fld id="{95C5CA75-96F3-42DA-8C73-E2B32B310B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100000"/>
        </a:spcBef>
        <a:spcAft>
          <a:spcPct val="0"/>
        </a:spcAft>
        <a:buClr>
          <a:schemeClr val="tx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Verdana" pitchFamily="34"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Verdana" pitchFamily="34"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127.0.0.1:5984/_replicat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127.0.0.1:5984/_replicat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ocalhost:5984/albums/_design/foobar/_view/by_yea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598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27.0.0.1:5984/albums/1000" TargetMode="External"/><Relationship Id="rId2" Type="http://schemas.openxmlformats.org/officeDocument/2006/relationships/hyperlink" Target="http://127.0.0.1:5984/albu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39752" y="1143000"/>
            <a:ext cx="5661248" cy="1061864"/>
          </a:xfrm>
        </p:spPr>
        <p:txBody>
          <a:bodyPr/>
          <a:lstStyle/>
          <a:p>
            <a:r>
              <a:rPr lang="en-US" dirty="0" err="1" smtClean="0"/>
              <a:t>CouchDB</a:t>
            </a:r>
            <a:endParaRPr lang="en-US" dirty="0"/>
          </a:p>
        </p:txBody>
      </p:sp>
      <p:sp>
        <p:nvSpPr>
          <p:cNvPr id="4102" name="Rectangle 6"/>
          <p:cNvSpPr>
            <a:spLocks noGrp="1" noChangeArrowheads="1"/>
          </p:cNvSpPr>
          <p:nvPr>
            <p:ph type="subTitle" idx="1"/>
          </p:nvPr>
        </p:nvSpPr>
        <p:spPr>
          <a:xfrm>
            <a:off x="2680352" y="2492896"/>
            <a:ext cx="2922072" cy="3426663"/>
          </a:xfrm>
        </p:spPr>
        <p:txBody>
          <a:bodyPr/>
          <a:lstStyle/>
          <a:p>
            <a:r>
              <a:rPr lang="en-US" sz="2000" dirty="0"/>
              <a:t>Presented By</a:t>
            </a:r>
          </a:p>
          <a:p>
            <a:r>
              <a:rPr lang="en-US" sz="2000" dirty="0"/>
              <a:t>Team 9:</a:t>
            </a:r>
          </a:p>
          <a:p>
            <a:r>
              <a:rPr lang="en-US" sz="2000" dirty="0"/>
              <a:t>Donita Almeida</a:t>
            </a:r>
          </a:p>
          <a:p>
            <a:r>
              <a:rPr lang="en-US" sz="2000" dirty="0" err="1"/>
              <a:t>Dhiraj</a:t>
            </a:r>
            <a:r>
              <a:rPr lang="en-US" sz="2000" dirty="0"/>
              <a:t> </a:t>
            </a:r>
            <a:r>
              <a:rPr lang="en-US" sz="2000" dirty="0" err="1"/>
              <a:t>Gurnani</a:t>
            </a:r>
            <a:endParaRPr lang="en-US" sz="2000" dirty="0"/>
          </a:p>
          <a:p>
            <a:r>
              <a:rPr lang="en-US" sz="2000" dirty="0"/>
              <a:t>George Zachariah</a:t>
            </a:r>
          </a:p>
          <a:p>
            <a:r>
              <a:rPr lang="en-US" sz="2000" dirty="0" err="1"/>
              <a:t>Ritika</a:t>
            </a:r>
            <a:r>
              <a:rPr lang="en-US" sz="2000" dirty="0"/>
              <a:t> Shetty</a:t>
            </a:r>
          </a:p>
          <a:p>
            <a:r>
              <a:rPr lang="en-US" sz="2000" dirty="0" err="1"/>
              <a:t>Saina</a:t>
            </a:r>
            <a:r>
              <a:rPr lang="en-US" sz="2000" dirty="0"/>
              <a:t> Patel</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424" y="620688"/>
            <a:ext cx="2843808" cy="226615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7128792" cy="824136"/>
          </a:xfrm>
        </p:spPr>
        <p:txBody>
          <a:bodyPr/>
          <a:lstStyle/>
          <a:p>
            <a:r>
              <a:rPr lang="en-IN" dirty="0"/>
              <a:t>Document </a:t>
            </a:r>
            <a:r>
              <a:rPr lang="en-IN" dirty="0" smtClean="0"/>
              <a:t>API </a:t>
            </a:r>
            <a:r>
              <a:rPr lang="en-US" altLang="en-US" dirty="0" smtClean="0"/>
              <a:t>(Contd..)</a:t>
            </a:r>
            <a:endParaRPr lang="en-IN" dirty="0"/>
          </a:p>
        </p:txBody>
      </p:sp>
      <p:sp>
        <p:nvSpPr>
          <p:cNvPr id="3" name="Content Placeholder 2"/>
          <p:cNvSpPr>
            <a:spLocks noGrp="1"/>
          </p:cNvSpPr>
          <p:nvPr>
            <p:ph idx="1"/>
          </p:nvPr>
        </p:nvSpPr>
        <p:spPr>
          <a:xfrm>
            <a:off x="1475656" y="1340768"/>
            <a:ext cx="7058744" cy="5184576"/>
          </a:xfrm>
        </p:spPr>
        <p:txBody>
          <a:bodyPr/>
          <a:lstStyle/>
          <a:p>
            <a:pPr>
              <a:lnSpc>
                <a:spcPct val="150000"/>
              </a:lnSpc>
            </a:pPr>
            <a:r>
              <a:rPr lang="en-US" altLang="en-US" sz="1600" b="1" dirty="0"/>
              <a:t>_</a:t>
            </a:r>
            <a:r>
              <a:rPr lang="en-US" altLang="en-US" sz="2000" b="1" dirty="0"/>
              <a:t>rev</a:t>
            </a:r>
            <a:r>
              <a:rPr lang="en-US" altLang="en-US" sz="2000" dirty="0"/>
              <a:t> - If you want to update or delete a document, </a:t>
            </a:r>
            <a:r>
              <a:rPr lang="en-US" altLang="en-US" sz="2000" dirty="0" err="1"/>
              <a:t>CouchDB</a:t>
            </a:r>
            <a:r>
              <a:rPr lang="en-US" altLang="en-US" sz="2000" dirty="0"/>
              <a:t> expects you to include the _rev field of the revision you wish to change</a:t>
            </a:r>
          </a:p>
          <a:p>
            <a:pPr>
              <a:lnSpc>
                <a:spcPct val="90000"/>
              </a:lnSpc>
            </a:pP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a:solidFill>
                  <a:srgbClr val="0070C0"/>
                </a:solidFill>
              </a:rPr>
              <a:t>"_rev":"1-42c7396a84eaf1728cdbf08415a09a41"</a:t>
            </a:r>
            <a:r>
              <a:rPr lang="en-US" altLang="en-US" sz="2000" dirty="0"/>
              <a:t>,"title":"Abbey Road", "</a:t>
            </a:r>
            <a:r>
              <a:rPr lang="en-US" altLang="en-US" sz="2000" dirty="0" err="1"/>
              <a:t>artist":"The</a:t>
            </a:r>
            <a:r>
              <a:rPr lang="en-US" altLang="en-US" sz="2000" dirty="0"/>
              <a:t> Beatles","year":"1969"}'</a:t>
            </a:r>
          </a:p>
          <a:p>
            <a:pPr marL="0" indent="0">
              <a:buNone/>
            </a:pPr>
            <a:endParaRPr lang="en-IN" dirty="0"/>
          </a:p>
        </p:txBody>
      </p:sp>
    </p:spTree>
    <p:extLst>
      <p:ext uri="{BB962C8B-B14F-4D97-AF65-F5344CB8AC3E}">
        <p14:creationId xmlns:p14="http://schemas.microsoft.com/office/powerpoint/2010/main" val="201333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Availability and Partition Tolerance</a:t>
            </a:r>
            <a:endParaRPr lang="en-IN" dirty="0"/>
          </a:p>
        </p:txBody>
      </p:sp>
      <p:sp>
        <p:nvSpPr>
          <p:cNvPr id="3" name="Content Placeholder 2"/>
          <p:cNvSpPr>
            <a:spLocks noGrp="1"/>
          </p:cNvSpPr>
          <p:nvPr>
            <p:ph idx="1"/>
          </p:nvPr>
        </p:nvSpPr>
        <p:spPr>
          <a:xfrm>
            <a:off x="1331640" y="1371600"/>
            <a:ext cx="7202760" cy="4800600"/>
          </a:xfrm>
        </p:spPr>
        <p:txBody>
          <a:bodyPr/>
          <a:lstStyle/>
          <a:p>
            <a:r>
              <a:rPr lang="en-IN" dirty="0" smtClean="0"/>
              <a:t>Every Node in the network is a Master</a:t>
            </a:r>
          </a:p>
          <a:p>
            <a:r>
              <a:rPr lang="en-IN" dirty="0" err="1" smtClean="0"/>
              <a:t>CouchDB</a:t>
            </a:r>
            <a:r>
              <a:rPr lang="en-IN" dirty="0" smtClean="0"/>
              <a:t> is highly available and eventually consistent</a:t>
            </a:r>
          </a:p>
          <a:p>
            <a:r>
              <a:rPr lang="en-IN" dirty="0" smtClean="0"/>
              <a:t>For making the System Highly available, </a:t>
            </a:r>
            <a:r>
              <a:rPr lang="en-IN" dirty="0" err="1" smtClean="0"/>
              <a:t>couchdb</a:t>
            </a:r>
            <a:r>
              <a:rPr lang="en-IN" dirty="0" smtClean="0"/>
              <a:t> has used two concepts:</a:t>
            </a:r>
          </a:p>
          <a:p>
            <a:pPr marL="0" indent="0">
              <a:buNone/>
            </a:pPr>
            <a:r>
              <a:rPr lang="en-IN" dirty="0"/>
              <a:t>	</a:t>
            </a:r>
            <a:r>
              <a:rPr lang="en-IN" dirty="0" smtClean="0"/>
              <a:t>1. Key to your Data</a:t>
            </a:r>
          </a:p>
          <a:p>
            <a:pPr marL="0" indent="0">
              <a:buNone/>
            </a:pPr>
            <a:r>
              <a:rPr lang="en-IN" dirty="0"/>
              <a:t>	2</a:t>
            </a:r>
            <a:r>
              <a:rPr lang="en-IN" dirty="0" smtClean="0"/>
              <a:t>. Multi – version Concurrency Control</a:t>
            </a:r>
            <a:endParaRPr lang="en-IN" dirty="0"/>
          </a:p>
        </p:txBody>
      </p:sp>
    </p:spTree>
    <p:extLst>
      <p:ext uri="{BB962C8B-B14F-4D97-AF65-F5344CB8AC3E}">
        <p14:creationId xmlns:p14="http://schemas.microsoft.com/office/powerpoint/2010/main" val="976725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To Your Data</a:t>
            </a:r>
            <a:endParaRPr lang="en-US" dirty="0"/>
          </a:p>
        </p:txBody>
      </p:sp>
      <p:sp>
        <p:nvSpPr>
          <p:cNvPr id="3" name="Content Placeholder 2"/>
          <p:cNvSpPr>
            <a:spLocks noGrp="1"/>
          </p:cNvSpPr>
          <p:nvPr>
            <p:ph idx="1"/>
          </p:nvPr>
        </p:nvSpPr>
        <p:spPr/>
        <p:txBody>
          <a:bodyPr/>
          <a:lstStyle/>
          <a:p>
            <a:r>
              <a:rPr lang="en-US" dirty="0" smtClean="0"/>
              <a:t>B-tree storage engine</a:t>
            </a:r>
          </a:p>
          <a:p>
            <a:r>
              <a:rPr lang="en-US" dirty="0" smtClean="0"/>
              <a:t>This storage engine allows the data to be stored in sorted order based on the keys assigned to each document.</a:t>
            </a:r>
          </a:p>
          <a:p>
            <a:r>
              <a:rPr lang="en-US" dirty="0" smtClean="0"/>
              <a:t>Allows to perform search, insertion and deletion in logarithmic time.</a:t>
            </a:r>
            <a:endParaRPr lang="en-US" dirty="0"/>
          </a:p>
        </p:txBody>
      </p:sp>
    </p:spTree>
    <p:extLst>
      <p:ext uri="{BB962C8B-B14F-4D97-AF65-F5344CB8AC3E}">
        <p14:creationId xmlns:p14="http://schemas.microsoft.com/office/powerpoint/2010/main" val="46643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Version Concurrency Control</a:t>
            </a:r>
            <a:endParaRPr lang="en-US" dirty="0"/>
          </a:p>
        </p:txBody>
      </p:sp>
      <p:sp>
        <p:nvSpPr>
          <p:cNvPr id="3" name="Content Placeholder 2"/>
          <p:cNvSpPr>
            <a:spLocks noGrp="1"/>
          </p:cNvSpPr>
          <p:nvPr>
            <p:ph idx="1"/>
          </p:nvPr>
        </p:nvSpPr>
        <p:spPr>
          <a:xfrm>
            <a:off x="1259632" y="1371600"/>
            <a:ext cx="7274768" cy="4800600"/>
          </a:xfrm>
        </p:spPr>
        <p:txBody>
          <a:bodyPr/>
          <a:lstStyle/>
          <a:p>
            <a:r>
              <a:rPr lang="en-US" dirty="0" smtClean="0"/>
              <a:t>In relational database, locks are used to ensure that a row is updated by only 1 user at a time. But this approach waste a lot of time.</a:t>
            </a:r>
          </a:p>
          <a:p>
            <a:r>
              <a:rPr lang="en-US" dirty="0" smtClean="0"/>
              <a:t>To avoid it </a:t>
            </a:r>
            <a:r>
              <a:rPr lang="en-US" dirty="0" err="1" smtClean="0"/>
              <a:t>CouchDB</a:t>
            </a:r>
            <a:r>
              <a:rPr lang="en-US" dirty="0" smtClean="0"/>
              <a:t> uses MVCC, where different versions of same document are created.</a:t>
            </a:r>
          </a:p>
          <a:p>
            <a:r>
              <a:rPr lang="en-US" dirty="0" smtClean="0"/>
              <a:t>i.e. update on documents create a new </a:t>
            </a:r>
            <a:r>
              <a:rPr lang="en-US" dirty="0" err="1" smtClean="0"/>
              <a:t>verson</a:t>
            </a:r>
            <a:r>
              <a:rPr lang="en-US" dirty="0" smtClean="0"/>
              <a:t> at some other place and old version is also present.</a:t>
            </a:r>
            <a:endParaRPr lang="en-US" dirty="0"/>
          </a:p>
        </p:txBody>
      </p:sp>
    </p:spTree>
    <p:extLst>
      <p:ext uri="{BB962C8B-B14F-4D97-AF65-F5344CB8AC3E}">
        <p14:creationId xmlns:p14="http://schemas.microsoft.com/office/powerpoint/2010/main" val="98227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259632" y="1371600"/>
            <a:ext cx="7274768" cy="5153744"/>
          </a:xfrm>
        </p:spPr>
        <p:txBody>
          <a:bodyPr/>
          <a:lstStyle/>
          <a:p>
            <a:r>
              <a:rPr lang="en-US" dirty="0" smtClean="0"/>
              <a:t>It uses incremental replication, where document changes is periodically communicated between servers.</a:t>
            </a:r>
          </a:p>
          <a:p>
            <a:r>
              <a:rPr lang="en-US" dirty="0" smtClean="0"/>
              <a:t>With this approach, the servers need not be in constant connection.</a:t>
            </a:r>
          </a:p>
          <a:p>
            <a:endParaRPr lang="en-US" dirty="0"/>
          </a:p>
        </p:txBody>
      </p:sp>
      <p:pic>
        <p:nvPicPr>
          <p:cNvPr id="4" name="Picture 3"/>
          <p:cNvPicPr>
            <a:picLocks noChangeAspect="1"/>
          </p:cNvPicPr>
          <p:nvPr/>
        </p:nvPicPr>
        <p:blipFill>
          <a:blip r:embed="rId2"/>
          <a:stretch>
            <a:fillRect/>
          </a:stretch>
        </p:blipFill>
        <p:spPr>
          <a:xfrm>
            <a:off x="1970471" y="3717032"/>
            <a:ext cx="5283200" cy="2679576"/>
          </a:xfrm>
          <a:prstGeom prst="rect">
            <a:avLst/>
          </a:prstGeom>
        </p:spPr>
      </p:pic>
    </p:spTree>
    <p:extLst>
      <p:ext uri="{BB962C8B-B14F-4D97-AF65-F5344CB8AC3E}">
        <p14:creationId xmlns:p14="http://schemas.microsoft.com/office/powerpoint/2010/main" val="1305431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Replication </a:t>
            </a:r>
            <a:r>
              <a:rPr lang="en-IN" dirty="0" smtClean="0"/>
              <a:t>API via curl</a:t>
            </a:r>
            <a:endParaRPr lang="en-IN" dirty="0"/>
          </a:p>
        </p:txBody>
      </p:sp>
      <p:sp>
        <p:nvSpPr>
          <p:cNvPr id="3" name="Content Placeholder 2"/>
          <p:cNvSpPr>
            <a:spLocks noGrp="1"/>
          </p:cNvSpPr>
          <p:nvPr>
            <p:ph idx="1"/>
          </p:nvPr>
        </p:nvSpPr>
        <p:spPr>
          <a:xfrm>
            <a:off x="1259632" y="1371600"/>
            <a:ext cx="7274768" cy="4800600"/>
          </a:xfrm>
        </p:spPr>
        <p:txBody>
          <a:bodyPr/>
          <a:lstStyle/>
          <a:p>
            <a:r>
              <a:rPr lang="en-IN" sz="2000" dirty="0"/>
              <a:t>Command to replicate a Database :</a:t>
            </a:r>
          </a:p>
          <a:p>
            <a:r>
              <a:rPr lang="en-US" sz="2000" dirty="0"/>
              <a:t>curl -X POST </a:t>
            </a:r>
            <a:r>
              <a:rPr lang="en-US" sz="2000" dirty="0">
                <a:hlinkClick r:id="rId2"/>
              </a:rPr>
              <a:t>http://127.0.0.1:5984/_</a:t>
            </a:r>
            <a:r>
              <a:rPr lang="en-US" sz="2000" dirty="0" smtClean="0">
                <a:hlinkClick r:id="rId2"/>
              </a:rPr>
              <a:t>replicate</a:t>
            </a:r>
            <a:r>
              <a:rPr lang="en-US" sz="2000" dirty="0"/>
              <a:t> </a:t>
            </a:r>
            <a:r>
              <a:rPr lang="en-US" sz="2000" dirty="0" smtClean="0"/>
              <a:t>-d </a:t>
            </a:r>
            <a:r>
              <a:rPr lang="en-US" sz="2000" dirty="0"/>
              <a:t>'{"</a:t>
            </a:r>
            <a:r>
              <a:rPr lang="en-US" sz="2000" dirty="0" err="1"/>
              <a:t>source":"http</a:t>
            </a:r>
            <a:r>
              <a:rPr lang="en-US" sz="2000" dirty="0"/>
              <a:t>://</a:t>
            </a:r>
            <a:r>
              <a:rPr lang="en-US" sz="2000" dirty="0" err="1"/>
              <a:t>example.org</a:t>
            </a:r>
            <a:r>
              <a:rPr lang="en-US" sz="2000" dirty="0"/>
              <a:t>/database", "</a:t>
            </a:r>
            <a:r>
              <a:rPr lang="en-US" sz="2000" dirty="0" err="1"/>
              <a:t>target":"http</a:t>
            </a:r>
            <a:r>
              <a:rPr lang="en-US" sz="2000" dirty="0"/>
              <a:t>://admin:password@127.0.0.1:5984/database"}' -H "Content-Type: </a:t>
            </a:r>
            <a:r>
              <a:rPr lang="en-US" sz="2000" dirty="0" smtClean="0"/>
              <a:t>application/</a:t>
            </a:r>
            <a:r>
              <a:rPr lang="en-US" sz="2000" dirty="0" err="1" smtClean="0"/>
              <a:t>json</a:t>
            </a:r>
            <a:r>
              <a:rPr lang="en-US" sz="2000" dirty="0" smtClean="0"/>
              <a:t>”</a:t>
            </a:r>
            <a:endParaRPr lang="en-IN" dirty="0"/>
          </a:p>
          <a:p>
            <a:r>
              <a:rPr lang="en-IN" sz="2000" dirty="0" smtClean="0"/>
              <a:t>This is unidirectional command. To make the replication </a:t>
            </a:r>
            <a:r>
              <a:rPr lang="en-IN" sz="2000" dirty="0" err="1" smtClean="0"/>
              <a:t>bydirectional</a:t>
            </a:r>
            <a:r>
              <a:rPr lang="en-IN" sz="2000" dirty="0" smtClean="0"/>
              <a:t>, we call the same command by swapping source and target values.</a:t>
            </a:r>
            <a:endParaRPr lang="en-US" sz="2000" dirty="0"/>
          </a:p>
        </p:txBody>
      </p:sp>
    </p:spTree>
    <p:extLst>
      <p:ext uri="{BB962C8B-B14F-4D97-AF65-F5344CB8AC3E}">
        <p14:creationId xmlns:p14="http://schemas.microsoft.com/office/powerpoint/2010/main" val="1696820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300" y="1473200"/>
            <a:ext cx="5511800" cy="4597400"/>
          </a:xfrm>
        </p:spPr>
      </p:pic>
    </p:spTree>
    <p:extLst>
      <p:ext uri="{BB962C8B-B14F-4D97-AF65-F5344CB8AC3E}">
        <p14:creationId xmlns:p14="http://schemas.microsoft.com/office/powerpoint/2010/main" val="2028559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Replication</a:t>
            </a:r>
            <a:endParaRPr lang="en-US" dirty="0"/>
          </a:p>
        </p:txBody>
      </p:sp>
      <p:sp>
        <p:nvSpPr>
          <p:cNvPr id="3" name="Content Placeholder 2"/>
          <p:cNvSpPr>
            <a:spLocks noGrp="1"/>
          </p:cNvSpPr>
          <p:nvPr>
            <p:ph idx="1"/>
          </p:nvPr>
        </p:nvSpPr>
        <p:spPr>
          <a:xfrm>
            <a:off x="1259632" y="1371600"/>
            <a:ext cx="7560840" cy="4800600"/>
          </a:xfrm>
        </p:spPr>
        <p:txBody>
          <a:bodyPr/>
          <a:lstStyle/>
          <a:p>
            <a:r>
              <a:rPr lang="en-US" sz="2000" dirty="0"/>
              <a:t>curl -X </a:t>
            </a:r>
            <a:r>
              <a:rPr lang="en-US" sz="2000" dirty="0" smtClean="0"/>
              <a:t>POST </a:t>
            </a:r>
            <a:r>
              <a:rPr lang="en-US" sz="2000" dirty="0" smtClean="0">
                <a:hlinkClick r:id="rId2"/>
              </a:rPr>
              <a:t>http</a:t>
            </a:r>
            <a:r>
              <a:rPr lang="en-US" sz="2000" dirty="0">
                <a:hlinkClick r:id="rId2"/>
              </a:rPr>
              <a:t>://127.0.0.1:5984/_replicate</a:t>
            </a:r>
            <a:r>
              <a:rPr lang="en-US" sz="2000" dirty="0"/>
              <a:t> </a:t>
            </a:r>
            <a:r>
              <a:rPr lang="en-US" sz="2000" dirty="0" smtClean="0"/>
              <a:t>-</a:t>
            </a:r>
            <a:r>
              <a:rPr lang="en-US" sz="2000" dirty="0"/>
              <a:t>d '{"source":"</a:t>
            </a:r>
            <a:r>
              <a:rPr lang="en-US" sz="2000" dirty="0" err="1"/>
              <a:t>db</a:t>
            </a:r>
            <a:r>
              <a:rPr lang="en-US" sz="2000" dirty="0"/>
              <a:t>", "target":"</a:t>
            </a:r>
            <a:r>
              <a:rPr lang="en-US" sz="2000" dirty="0" err="1"/>
              <a:t>db</a:t>
            </a:r>
            <a:r>
              <a:rPr lang="en-US" sz="2000" dirty="0"/>
              <a:t>-replica", </a:t>
            </a:r>
            <a:r>
              <a:rPr lang="en-US" sz="2000" b="1" dirty="0"/>
              <a:t>"</a:t>
            </a:r>
            <a:r>
              <a:rPr lang="en-US" sz="2000" b="1" dirty="0" err="1"/>
              <a:t>continuous":true</a:t>
            </a:r>
            <a:r>
              <a:rPr lang="en-US" sz="2000" dirty="0"/>
              <a:t>}' -H "Content-Type: </a:t>
            </a:r>
            <a:r>
              <a:rPr lang="en-US" sz="2000" dirty="0" smtClean="0"/>
              <a:t>application/</a:t>
            </a:r>
            <a:r>
              <a:rPr lang="en-US" sz="2000" dirty="0" err="1" smtClean="0"/>
              <a:t>json</a:t>
            </a:r>
            <a:r>
              <a:rPr lang="en-US" sz="2000" dirty="0" smtClean="0"/>
              <a:t>”’</a:t>
            </a:r>
          </a:p>
          <a:p>
            <a:r>
              <a:rPr lang="en-US" dirty="0" smtClean="0"/>
              <a:t>It will keep listening to ‘_changes’ API and replicate any missing documents to the target.</a:t>
            </a:r>
          </a:p>
          <a:p>
            <a:pPr marL="0" indent="0">
              <a:buNone/>
            </a:pPr>
            <a:endParaRPr lang="en-US" dirty="0"/>
          </a:p>
        </p:txBody>
      </p:sp>
    </p:spTree>
    <p:extLst>
      <p:ext uri="{BB962C8B-B14F-4D97-AF65-F5344CB8AC3E}">
        <p14:creationId xmlns:p14="http://schemas.microsoft.com/office/powerpoint/2010/main" val="55286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Tree</a:t>
            </a:r>
            <a:endParaRPr lang="en-US" dirty="0"/>
          </a:p>
        </p:txBody>
      </p:sp>
      <p:sp>
        <p:nvSpPr>
          <p:cNvPr id="8" name="Content Placeholder 7"/>
          <p:cNvSpPr>
            <a:spLocks noGrp="1"/>
          </p:cNvSpPr>
          <p:nvPr>
            <p:ph idx="1"/>
          </p:nvPr>
        </p:nvSpPr>
        <p:spPr>
          <a:xfrm>
            <a:off x="1115616" y="1371600"/>
            <a:ext cx="7632848" cy="4800600"/>
          </a:xfrm>
        </p:spPr>
        <p:txBody>
          <a:bodyPr/>
          <a:lstStyle/>
          <a:p>
            <a:endParaRPr lang="en-US" dirty="0" smtClean="0"/>
          </a:p>
          <a:p>
            <a:endParaRPr lang="en-US" dirty="0" smtClean="0"/>
          </a:p>
          <a:p>
            <a:r>
              <a:rPr lang="en-US" dirty="0" smtClean="0"/>
              <a:t>To access a particular revision of a document</a:t>
            </a:r>
          </a:p>
          <a:p>
            <a:pPr lvl="1"/>
            <a:r>
              <a:rPr lang="en-US" sz="1800" dirty="0" smtClean="0"/>
              <a:t>GET /</a:t>
            </a:r>
            <a:r>
              <a:rPr lang="en-US" sz="1800" dirty="0" err="1" smtClean="0"/>
              <a:t>somedatabase</a:t>
            </a:r>
            <a:r>
              <a:rPr lang="en-US" sz="1800" dirty="0" smtClean="0"/>
              <a:t>/</a:t>
            </a:r>
            <a:r>
              <a:rPr lang="en-US" sz="1800" dirty="0" err="1" smtClean="0"/>
              <a:t>some_doc_id?rev</a:t>
            </a:r>
            <a:r>
              <a:rPr lang="en-US" sz="1800" dirty="0" smtClean="0"/>
              <a:t>=946B7D1C HTTP/1.</a:t>
            </a:r>
            <a:endParaRPr lang="en-US" dirty="0" smtClean="0"/>
          </a:p>
          <a:p>
            <a:r>
              <a:rPr lang="en-US" dirty="0" smtClean="0"/>
              <a:t>To get information about which revisions are present</a:t>
            </a:r>
          </a:p>
          <a:p>
            <a:pPr lvl="1"/>
            <a:r>
              <a:rPr lang="en-US" sz="1800" dirty="0"/>
              <a:t> </a:t>
            </a:r>
            <a:r>
              <a:rPr lang="en-US" sz="1800" dirty="0" smtClean="0"/>
              <a:t>GET /</a:t>
            </a:r>
            <a:r>
              <a:rPr lang="en-US" sz="1800" dirty="0" err="1" smtClean="0"/>
              <a:t>somedatabase</a:t>
            </a:r>
            <a:r>
              <a:rPr lang="en-US" sz="1800" dirty="0" smtClean="0"/>
              <a:t>/</a:t>
            </a:r>
            <a:r>
              <a:rPr lang="en-US" sz="1800" dirty="0" err="1" smtClean="0"/>
              <a:t>some_doc_id?revs_info</a:t>
            </a:r>
            <a:r>
              <a:rPr lang="en-US" sz="1800" dirty="0" smtClean="0"/>
              <a:t>=true       HTTP/1.0</a:t>
            </a:r>
            <a:endParaRPr lang="en-US" sz="1800"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371600"/>
            <a:ext cx="6768752" cy="1080120"/>
          </a:xfrm>
          <a:prstGeom prst="rect">
            <a:avLst/>
          </a:prstGeom>
        </p:spPr>
      </p:pic>
    </p:spTree>
    <p:extLst>
      <p:ext uri="{BB962C8B-B14F-4D97-AF65-F5344CB8AC3E}">
        <p14:creationId xmlns:p14="http://schemas.microsoft.com/office/powerpoint/2010/main" val="203623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28600"/>
            <a:ext cx="6914728" cy="1040160"/>
          </a:xfrm>
        </p:spPr>
        <p:txBody>
          <a:bodyPr/>
          <a:lstStyle/>
          <a:p>
            <a:r>
              <a:rPr lang="en-IN" dirty="0" err="1" smtClean="0"/>
              <a:t>CouchDB</a:t>
            </a:r>
            <a:r>
              <a:rPr lang="en-IN" dirty="0" smtClean="0"/>
              <a:t> Conflict Resolution</a:t>
            </a:r>
            <a:endParaRPr lang="en-IN" dirty="0"/>
          </a:p>
        </p:txBody>
      </p:sp>
      <p:sp>
        <p:nvSpPr>
          <p:cNvPr id="3" name="Content Placeholder 2"/>
          <p:cNvSpPr>
            <a:spLocks noGrp="1"/>
          </p:cNvSpPr>
          <p:nvPr>
            <p:ph idx="1"/>
          </p:nvPr>
        </p:nvSpPr>
        <p:spPr>
          <a:xfrm>
            <a:off x="1187624" y="1556792"/>
            <a:ext cx="7704856" cy="4968552"/>
          </a:xfrm>
        </p:spPr>
        <p:txBody>
          <a:bodyPr/>
          <a:lstStyle/>
          <a:p>
            <a:r>
              <a:rPr lang="en-IN" dirty="0"/>
              <a:t>How does </a:t>
            </a:r>
            <a:r>
              <a:rPr lang="en-IN" dirty="0" err="1"/>
              <a:t>CouchDB’s</a:t>
            </a:r>
            <a:r>
              <a:rPr lang="en-IN" dirty="0"/>
              <a:t> replication system deal with conflicts</a:t>
            </a:r>
            <a:r>
              <a:rPr lang="en-IN" dirty="0" smtClean="0"/>
              <a:t>?</a:t>
            </a:r>
          </a:p>
          <a:p>
            <a:pPr marL="0" indent="0">
              <a:buNone/>
            </a:pPr>
            <a:endParaRPr lang="en-IN" dirty="0" smtClean="0"/>
          </a:p>
          <a:p>
            <a:pPr marL="914400" lvl="1" indent="-457200">
              <a:buFont typeface="+mj-lt"/>
              <a:buAutoNum type="arabicPeriod"/>
            </a:pPr>
            <a:r>
              <a:rPr lang="en-IN" dirty="0" smtClean="0"/>
              <a:t>Flags </a:t>
            </a:r>
            <a:r>
              <a:rPr lang="en-IN" dirty="0"/>
              <a:t>the affected document with </a:t>
            </a:r>
            <a:r>
              <a:rPr lang="en-IN" dirty="0" smtClean="0"/>
              <a:t>a special </a:t>
            </a:r>
            <a:r>
              <a:rPr lang="en-IN" dirty="0"/>
              <a:t>attribute "_conflicts</a:t>
            </a:r>
            <a:r>
              <a:rPr lang="en-IN" dirty="0" smtClean="0"/>
              <a:t>": true</a:t>
            </a:r>
          </a:p>
          <a:p>
            <a:pPr marL="914400" lvl="1" indent="-457200">
              <a:buFont typeface="+mj-lt"/>
              <a:buAutoNum type="arabicPeriod"/>
            </a:pPr>
            <a:endParaRPr lang="en-IN" dirty="0" smtClean="0"/>
          </a:p>
          <a:p>
            <a:pPr marL="914400" lvl="1" indent="-457200">
              <a:buFont typeface="+mj-lt"/>
              <a:buAutoNum type="arabicPeriod"/>
            </a:pPr>
            <a:r>
              <a:rPr lang="en-IN" dirty="0" smtClean="0"/>
              <a:t>Determines </a:t>
            </a:r>
            <a:r>
              <a:rPr lang="en-IN" dirty="0"/>
              <a:t>which of the changes will be stored as the latest </a:t>
            </a:r>
            <a:r>
              <a:rPr lang="en-IN" dirty="0" smtClean="0"/>
              <a:t>revision (winning revision).</a:t>
            </a:r>
          </a:p>
          <a:p>
            <a:pPr marL="914400" lvl="1" indent="-457200">
              <a:buFont typeface="+mj-lt"/>
              <a:buAutoNum type="arabicPeriod"/>
            </a:pPr>
            <a:endParaRPr lang="en-IN" dirty="0" smtClean="0"/>
          </a:p>
          <a:p>
            <a:pPr marL="914400" lvl="1" indent="-457200">
              <a:buFont typeface="+mj-lt"/>
              <a:buAutoNum type="arabicPeriod"/>
            </a:pPr>
            <a:r>
              <a:rPr lang="en-IN" dirty="0" smtClean="0"/>
              <a:t>The loosing revision gets stored as the previous revision</a:t>
            </a:r>
          </a:p>
          <a:p>
            <a:endParaRPr lang="en-IN" dirty="0"/>
          </a:p>
        </p:txBody>
      </p:sp>
    </p:spTree>
    <p:extLst>
      <p:ext uri="{BB962C8B-B14F-4D97-AF65-F5344CB8AC3E}">
        <p14:creationId xmlns:p14="http://schemas.microsoft.com/office/powerpoint/2010/main" val="1057474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Why </a:t>
            </a:r>
            <a:r>
              <a:rPr lang="en-US" dirty="0" err="1"/>
              <a:t>CouchDB</a:t>
            </a:r>
            <a:r>
              <a:rPr lang="en-US" dirty="0"/>
              <a:t> </a:t>
            </a:r>
            <a:r>
              <a:rPr lang="en-US" dirty="0" smtClean="0"/>
              <a:t>?</a:t>
            </a:r>
          </a:p>
          <a:p>
            <a:pPr marL="342900" lvl="1" indent="-342900">
              <a:spcBef>
                <a:spcPct val="100000"/>
              </a:spcBef>
            </a:pPr>
            <a:r>
              <a:rPr lang="en-IN" sz="2000" dirty="0">
                <a:ea typeface="+mn-ea"/>
                <a:cs typeface="+mn-cs"/>
              </a:rPr>
              <a:t>High availability is </a:t>
            </a:r>
            <a:r>
              <a:rPr lang="en-IN" sz="2000" dirty="0" smtClean="0">
                <a:ea typeface="+mn-ea"/>
                <a:cs typeface="+mn-cs"/>
              </a:rPr>
              <a:t>important</a:t>
            </a:r>
            <a:endParaRPr lang="en-IN" sz="2000" dirty="0">
              <a:ea typeface="+mn-ea"/>
              <a:cs typeface="+mn-cs"/>
            </a:endParaRPr>
          </a:p>
          <a:p>
            <a:pPr marL="342900" lvl="1" indent="-342900">
              <a:spcBef>
                <a:spcPct val="100000"/>
              </a:spcBef>
            </a:pPr>
            <a:r>
              <a:rPr lang="en-US" sz="2000" dirty="0">
                <a:ea typeface="+mn-ea"/>
                <a:cs typeface="+mn-cs"/>
              </a:rPr>
              <a:t>Eventually </a:t>
            </a:r>
            <a:r>
              <a:rPr lang="en-US" sz="2000" dirty="0" smtClean="0">
                <a:ea typeface="+mn-ea"/>
                <a:cs typeface="+mn-cs"/>
              </a:rPr>
              <a:t>consistent</a:t>
            </a:r>
            <a:endParaRPr lang="en-US" sz="2000" dirty="0">
              <a:ea typeface="+mn-ea"/>
              <a:cs typeface="+mn-cs"/>
            </a:endParaRPr>
          </a:p>
          <a:p>
            <a:pPr marL="342900" lvl="1" indent="-342900">
              <a:spcBef>
                <a:spcPct val="100000"/>
              </a:spcBef>
            </a:pPr>
            <a:r>
              <a:rPr lang="en-IN" sz="2000" dirty="0">
                <a:ea typeface="+mn-ea"/>
                <a:cs typeface="+mn-cs"/>
              </a:rPr>
              <a:t>Powerful data processing using the built-in query engine</a:t>
            </a:r>
          </a:p>
          <a:p>
            <a:pPr marL="342900" lvl="1" indent="-342900">
              <a:spcBef>
                <a:spcPct val="100000"/>
              </a:spcBef>
            </a:pPr>
            <a:r>
              <a:rPr lang="en-US" sz="2000" dirty="0" smtClean="0">
                <a:ea typeface="+mn-ea"/>
                <a:cs typeface="+mn-cs"/>
              </a:rPr>
              <a:t>Modular </a:t>
            </a:r>
            <a:r>
              <a:rPr lang="en-US" sz="2000" dirty="0">
                <a:ea typeface="+mn-ea"/>
                <a:cs typeface="+mn-cs"/>
              </a:rPr>
              <a:t>&amp; Scalable </a:t>
            </a:r>
            <a:r>
              <a:rPr lang="en-US" sz="2000" dirty="0" smtClean="0">
                <a:ea typeface="+mn-ea"/>
                <a:cs typeface="+mn-cs"/>
              </a:rPr>
              <a:t>design</a:t>
            </a:r>
            <a:endParaRPr lang="en-US" sz="2000" dirty="0">
              <a:ea typeface="+mn-ea"/>
              <a:cs typeface="+mn-cs"/>
            </a:endParaRPr>
          </a:p>
          <a:p>
            <a:pPr marL="342900" lvl="1" indent="-342900">
              <a:spcBef>
                <a:spcPct val="100000"/>
              </a:spcBef>
            </a:pPr>
            <a:r>
              <a:rPr lang="en-US" sz="2000" dirty="0">
                <a:ea typeface="+mn-ea"/>
                <a:cs typeface="+mn-cs"/>
              </a:rPr>
              <a:t>User friendly</a:t>
            </a:r>
          </a:p>
        </p:txBody>
      </p:sp>
    </p:spTree>
    <p:extLst>
      <p:ext uri="{BB962C8B-B14F-4D97-AF65-F5344CB8AC3E}">
        <p14:creationId xmlns:p14="http://schemas.microsoft.com/office/powerpoint/2010/main" val="160906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140968"/>
            <a:ext cx="6250297" cy="2016224"/>
          </a:xfrm>
          <a:prstGeom prst="rect">
            <a:avLst/>
          </a:prstGeom>
        </p:spPr>
      </p:pic>
      <p:sp>
        <p:nvSpPr>
          <p:cNvPr id="11" name="Rectangle 10"/>
          <p:cNvSpPr/>
          <p:nvPr/>
        </p:nvSpPr>
        <p:spPr>
          <a:xfrm>
            <a:off x="1583160" y="1628800"/>
            <a:ext cx="7560840" cy="830997"/>
          </a:xfrm>
          <a:prstGeom prst="rect">
            <a:avLst/>
          </a:prstGeom>
        </p:spPr>
        <p:txBody>
          <a:bodyPr wrap="square">
            <a:spAutoFit/>
          </a:bodyPr>
          <a:lstStyle/>
          <a:p>
            <a:r>
              <a:rPr lang="en-IN" dirty="0" smtClean="0">
                <a:solidFill>
                  <a:srgbClr val="000000"/>
                </a:solidFill>
                <a:latin typeface="Palatino"/>
              </a:rPr>
              <a:t>1. We </a:t>
            </a:r>
            <a:r>
              <a:rPr lang="en-IN" dirty="0">
                <a:solidFill>
                  <a:srgbClr val="000000"/>
                </a:solidFill>
                <a:latin typeface="Palatino"/>
              </a:rPr>
              <a:t>have two </a:t>
            </a:r>
            <a:r>
              <a:rPr lang="en-IN" dirty="0" err="1">
                <a:solidFill>
                  <a:srgbClr val="000000"/>
                </a:solidFill>
                <a:latin typeface="Palatino"/>
              </a:rPr>
              <a:t>CouchDB</a:t>
            </a:r>
            <a:r>
              <a:rPr lang="en-IN" dirty="0">
                <a:solidFill>
                  <a:srgbClr val="000000"/>
                </a:solidFill>
                <a:latin typeface="Palatino"/>
              </a:rPr>
              <a:t> </a:t>
            </a:r>
            <a:r>
              <a:rPr lang="en-IN" dirty="0" smtClean="0">
                <a:solidFill>
                  <a:srgbClr val="000000"/>
                </a:solidFill>
                <a:latin typeface="Palatino"/>
              </a:rPr>
              <a:t>databases A and B, </a:t>
            </a:r>
            <a:r>
              <a:rPr lang="en-IN" dirty="0">
                <a:solidFill>
                  <a:srgbClr val="000000"/>
                </a:solidFill>
                <a:latin typeface="Palatino"/>
              </a:rPr>
              <a:t>and we are replicating </a:t>
            </a:r>
            <a:r>
              <a:rPr lang="en-IN" dirty="0" smtClean="0">
                <a:solidFill>
                  <a:srgbClr val="000000"/>
                </a:solidFill>
                <a:latin typeface="Palatino"/>
              </a:rPr>
              <a:t>from </a:t>
            </a:r>
            <a:r>
              <a:rPr lang="en-IN" dirty="0">
                <a:solidFill>
                  <a:srgbClr val="000000"/>
                </a:solidFill>
                <a:latin typeface="Palatino"/>
              </a:rPr>
              <a:t>A </a:t>
            </a:r>
            <a:r>
              <a:rPr lang="en-IN" dirty="0" smtClean="0">
                <a:solidFill>
                  <a:srgbClr val="000000"/>
                </a:solidFill>
                <a:latin typeface="Palatino"/>
              </a:rPr>
              <a:t>to B</a:t>
            </a:r>
            <a:r>
              <a:rPr lang="en-IN" dirty="0">
                <a:solidFill>
                  <a:srgbClr val="000000"/>
                </a:solidFill>
                <a:latin typeface="Palatino"/>
              </a:rPr>
              <a:t>.</a:t>
            </a:r>
            <a:endParaRPr lang="en-IN" dirty="0"/>
          </a:p>
        </p:txBody>
      </p:sp>
      <p:sp>
        <p:nvSpPr>
          <p:cNvPr id="12" name="Title 1"/>
          <p:cNvSpPr txBox="1">
            <a:spLocks/>
          </p:cNvSpPr>
          <p:nvPr/>
        </p:nvSpPr>
        <p:spPr>
          <a:xfrm>
            <a:off x="1619672" y="228600"/>
            <a:ext cx="6914728" cy="104016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err="1" smtClean="0"/>
              <a:t>CouchDB</a:t>
            </a:r>
            <a:r>
              <a:rPr lang="en-IN" kern="0" dirty="0" smtClean="0"/>
              <a:t> Conflict Resolution</a:t>
            </a:r>
            <a:endParaRPr lang="en-IN" kern="0" dirty="0"/>
          </a:p>
        </p:txBody>
      </p:sp>
    </p:spTree>
    <p:extLst>
      <p:ext uri="{BB962C8B-B14F-4D97-AF65-F5344CB8AC3E}">
        <p14:creationId xmlns:p14="http://schemas.microsoft.com/office/powerpoint/2010/main" val="1052597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780928"/>
            <a:ext cx="5147676" cy="2592288"/>
          </a:xfrm>
          <a:prstGeom prst="rect">
            <a:avLst/>
          </a:prstGeom>
        </p:spPr>
      </p:pic>
      <p:sp>
        <p:nvSpPr>
          <p:cNvPr id="5" name="Rectangle 4"/>
          <p:cNvSpPr/>
          <p:nvPr/>
        </p:nvSpPr>
        <p:spPr>
          <a:xfrm>
            <a:off x="1547664" y="764704"/>
            <a:ext cx="7344816" cy="830997"/>
          </a:xfrm>
          <a:prstGeom prst="rect">
            <a:avLst/>
          </a:prstGeom>
        </p:spPr>
        <p:txBody>
          <a:bodyPr wrap="square">
            <a:spAutoFit/>
          </a:bodyPr>
          <a:lstStyle/>
          <a:p>
            <a:r>
              <a:rPr lang="en-IN" dirty="0">
                <a:solidFill>
                  <a:srgbClr val="000000"/>
                </a:solidFill>
                <a:latin typeface="Palatino"/>
              </a:rPr>
              <a:t>2. We </a:t>
            </a:r>
            <a:r>
              <a:rPr lang="en-IN" dirty="0" smtClean="0">
                <a:solidFill>
                  <a:srgbClr val="000000"/>
                </a:solidFill>
                <a:latin typeface="Palatino"/>
              </a:rPr>
              <a:t>create </a:t>
            </a:r>
            <a:r>
              <a:rPr lang="en-IN" dirty="0">
                <a:solidFill>
                  <a:srgbClr val="000000"/>
                </a:solidFill>
                <a:latin typeface="Palatino"/>
              </a:rPr>
              <a:t>a document in database </a:t>
            </a:r>
            <a:r>
              <a:rPr lang="en-IN" dirty="0" smtClean="0">
                <a:solidFill>
                  <a:srgbClr val="000000"/>
                </a:solidFill>
                <a:latin typeface="Palatino"/>
              </a:rPr>
              <a:t>A. Database </a:t>
            </a:r>
            <a:r>
              <a:rPr lang="en-IN" dirty="0">
                <a:solidFill>
                  <a:srgbClr val="000000"/>
                </a:solidFill>
                <a:latin typeface="Palatino"/>
              </a:rPr>
              <a:t>B won’t know about the new document for now.</a:t>
            </a:r>
          </a:p>
        </p:txBody>
      </p:sp>
    </p:spTree>
    <p:extLst>
      <p:ext uri="{BB962C8B-B14F-4D97-AF65-F5344CB8AC3E}">
        <p14:creationId xmlns:p14="http://schemas.microsoft.com/office/powerpoint/2010/main" val="3791596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492896"/>
            <a:ext cx="5201185" cy="2619234"/>
          </a:xfrm>
          <a:prstGeom prst="rect">
            <a:avLst/>
          </a:prstGeom>
        </p:spPr>
      </p:pic>
      <p:sp>
        <p:nvSpPr>
          <p:cNvPr id="4" name="Rectangle 3"/>
          <p:cNvSpPr/>
          <p:nvPr/>
        </p:nvSpPr>
        <p:spPr>
          <a:xfrm>
            <a:off x="1979712" y="548680"/>
            <a:ext cx="7029084" cy="1200329"/>
          </a:xfrm>
          <a:prstGeom prst="rect">
            <a:avLst/>
          </a:prstGeom>
        </p:spPr>
        <p:txBody>
          <a:bodyPr wrap="square">
            <a:spAutoFit/>
          </a:bodyPr>
          <a:lstStyle/>
          <a:p>
            <a:r>
              <a:rPr lang="en-IN" dirty="0" smtClean="0">
                <a:solidFill>
                  <a:srgbClr val="000000"/>
                </a:solidFill>
                <a:latin typeface="Palatino"/>
              </a:rPr>
              <a:t>3. We </a:t>
            </a:r>
            <a:r>
              <a:rPr lang="en-IN" dirty="0">
                <a:solidFill>
                  <a:srgbClr val="000000"/>
                </a:solidFill>
                <a:latin typeface="Palatino"/>
              </a:rPr>
              <a:t>now trigger replication and tell it to use database A as the source and database B as the target</a:t>
            </a:r>
            <a:endParaRPr lang="en-IN" dirty="0"/>
          </a:p>
        </p:txBody>
      </p:sp>
    </p:spTree>
    <p:extLst>
      <p:ext uri="{BB962C8B-B14F-4D97-AF65-F5344CB8AC3E}">
        <p14:creationId xmlns:p14="http://schemas.microsoft.com/office/powerpoint/2010/main" val="143064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96952"/>
            <a:ext cx="5345503" cy="2691911"/>
          </a:xfrm>
          <a:prstGeom prst="rect">
            <a:avLst/>
          </a:prstGeom>
        </p:spPr>
      </p:pic>
      <p:sp>
        <p:nvSpPr>
          <p:cNvPr id="3" name="Rectangle 2"/>
          <p:cNvSpPr/>
          <p:nvPr/>
        </p:nvSpPr>
        <p:spPr>
          <a:xfrm>
            <a:off x="1403648" y="476672"/>
            <a:ext cx="7596336" cy="1938992"/>
          </a:xfrm>
          <a:prstGeom prst="rect">
            <a:avLst/>
          </a:prstGeom>
        </p:spPr>
        <p:txBody>
          <a:bodyPr wrap="square">
            <a:spAutoFit/>
          </a:bodyPr>
          <a:lstStyle/>
          <a:p>
            <a:r>
              <a:rPr lang="en-IN" dirty="0">
                <a:solidFill>
                  <a:srgbClr val="000000"/>
                </a:solidFill>
                <a:latin typeface="Palatino"/>
              </a:rPr>
              <a:t>4. Now we go to database B and update the document. </a:t>
            </a:r>
            <a:endParaRPr lang="en-IN" dirty="0" smtClean="0">
              <a:solidFill>
                <a:srgbClr val="000000"/>
              </a:solidFill>
              <a:latin typeface="Palatino"/>
            </a:endParaRPr>
          </a:p>
          <a:p>
            <a:endParaRPr lang="en-IN" dirty="0">
              <a:solidFill>
                <a:srgbClr val="000000"/>
              </a:solidFill>
              <a:latin typeface="Palatino"/>
            </a:endParaRPr>
          </a:p>
          <a:p>
            <a:r>
              <a:rPr lang="en-IN" dirty="0" smtClean="0">
                <a:solidFill>
                  <a:srgbClr val="000000"/>
                </a:solidFill>
                <a:latin typeface="Palatino"/>
              </a:rPr>
              <a:t>Upon </a:t>
            </a:r>
            <a:r>
              <a:rPr lang="en-IN" dirty="0">
                <a:solidFill>
                  <a:srgbClr val="000000"/>
                </a:solidFill>
                <a:latin typeface="Palatino"/>
              </a:rPr>
              <a:t>change, </a:t>
            </a:r>
            <a:r>
              <a:rPr lang="en-IN" dirty="0" err="1">
                <a:solidFill>
                  <a:srgbClr val="000000"/>
                </a:solidFill>
                <a:latin typeface="Palatino"/>
              </a:rPr>
              <a:t>CouchDB</a:t>
            </a:r>
            <a:r>
              <a:rPr lang="en-IN" dirty="0">
                <a:solidFill>
                  <a:srgbClr val="000000"/>
                </a:solidFill>
                <a:latin typeface="Palatino"/>
              </a:rPr>
              <a:t> generates a new revision for us.</a:t>
            </a:r>
          </a:p>
        </p:txBody>
      </p:sp>
    </p:spTree>
    <p:extLst>
      <p:ext uri="{BB962C8B-B14F-4D97-AF65-F5344CB8AC3E}">
        <p14:creationId xmlns:p14="http://schemas.microsoft.com/office/powerpoint/2010/main" val="375088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852936"/>
            <a:ext cx="5057471" cy="2546862"/>
          </a:xfrm>
          <a:prstGeom prst="rect">
            <a:avLst/>
          </a:prstGeom>
        </p:spPr>
      </p:pic>
      <p:sp>
        <p:nvSpPr>
          <p:cNvPr id="3" name="Rectangle 2"/>
          <p:cNvSpPr/>
          <p:nvPr/>
        </p:nvSpPr>
        <p:spPr>
          <a:xfrm>
            <a:off x="1650528" y="404664"/>
            <a:ext cx="7439792" cy="1938992"/>
          </a:xfrm>
          <a:prstGeom prst="rect">
            <a:avLst/>
          </a:prstGeom>
        </p:spPr>
        <p:txBody>
          <a:bodyPr wrap="square">
            <a:spAutoFit/>
          </a:bodyPr>
          <a:lstStyle/>
          <a:p>
            <a:r>
              <a:rPr lang="en-IN" dirty="0">
                <a:solidFill>
                  <a:srgbClr val="000000"/>
                </a:solidFill>
                <a:latin typeface="Palatino"/>
              </a:rPr>
              <a:t>5. Now we make a change to our document in database A by changing some other values. </a:t>
            </a:r>
            <a:endParaRPr lang="en-IN" dirty="0" smtClean="0">
              <a:solidFill>
                <a:srgbClr val="000000"/>
              </a:solidFill>
              <a:latin typeface="Palatino"/>
            </a:endParaRPr>
          </a:p>
          <a:p>
            <a:endParaRPr lang="en-IN" dirty="0" smtClean="0">
              <a:solidFill>
                <a:srgbClr val="000000"/>
              </a:solidFill>
              <a:latin typeface="Palatino"/>
            </a:endParaRPr>
          </a:p>
          <a:p>
            <a:r>
              <a:rPr lang="en-IN" dirty="0" smtClean="0">
                <a:solidFill>
                  <a:srgbClr val="000000"/>
                </a:solidFill>
                <a:latin typeface="Palatino"/>
              </a:rPr>
              <a:t>There </a:t>
            </a:r>
            <a:r>
              <a:rPr lang="en-IN" dirty="0">
                <a:solidFill>
                  <a:srgbClr val="000000"/>
                </a:solidFill>
                <a:latin typeface="Palatino"/>
              </a:rPr>
              <a:t>are two different revisions of that same document in each database.</a:t>
            </a:r>
          </a:p>
        </p:txBody>
      </p:sp>
    </p:spTree>
    <p:extLst>
      <p:ext uri="{BB962C8B-B14F-4D97-AF65-F5344CB8AC3E}">
        <p14:creationId xmlns:p14="http://schemas.microsoft.com/office/powerpoint/2010/main" val="3881170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780928"/>
            <a:ext cx="5055861" cy="2546051"/>
          </a:xfrm>
          <a:prstGeom prst="rect">
            <a:avLst/>
          </a:prstGeom>
        </p:spPr>
      </p:pic>
      <p:sp>
        <p:nvSpPr>
          <p:cNvPr id="3" name="Rectangle 2"/>
          <p:cNvSpPr/>
          <p:nvPr/>
        </p:nvSpPr>
        <p:spPr>
          <a:xfrm>
            <a:off x="1763688" y="836712"/>
            <a:ext cx="7128792" cy="830997"/>
          </a:xfrm>
          <a:prstGeom prst="rect">
            <a:avLst/>
          </a:prstGeom>
        </p:spPr>
        <p:txBody>
          <a:bodyPr wrap="square">
            <a:spAutoFit/>
          </a:bodyPr>
          <a:lstStyle/>
          <a:p>
            <a:r>
              <a:rPr lang="en-IN" dirty="0" smtClean="0">
                <a:solidFill>
                  <a:srgbClr val="000000"/>
                </a:solidFill>
                <a:latin typeface="Palatino"/>
              </a:rPr>
              <a:t>6. Now </a:t>
            </a:r>
            <a:r>
              <a:rPr lang="en-IN" dirty="0">
                <a:solidFill>
                  <a:srgbClr val="000000"/>
                </a:solidFill>
                <a:latin typeface="Palatino"/>
              </a:rPr>
              <a:t>we trigger replication again from database A to database B as before</a:t>
            </a:r>
            <a:endParaRPr lang="en-IN" dirty="0"/>
          </a:p>
        </p:txBody>
      </p:sp>
    </p:spTree>
    <p:extLst>
      <p:ext uri="{BB962C8B-B14F-4D97-AF65-F5344CB8AC3E}">
        <p14:creationId xmlns:p14="http://schemas.microsoft.com/office/powerpoint/2010/main" val="313390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636912"/>
            <a:ext cx="5290668" cy="2664296"/>
          </a:xfrm>
          <a:prstGeom prst="rect">
            <a:avLst/>
          </a:prstGeom>
        </p:spPr>
      </p:pic>
      <p:sp>
        <p:nvSpPr>
          <p:cNvPr id="6" name="Rectangle 5"/>
          <p:cNvSpPr/>
          <p:nvPr/>
        </p:nvSpPr>
        <p:spPr>
          <a:xfrm>
            <a:off x="1763688" y="764704"/>
            <a:ext cx="6696744" cy="1200329"/>
          </a:xfrm>
          <a:prstGeom prst="rect">
            <a:avLst/>
          </a:prstGeom>
        </p:spPr>
        <p:txBody>
          <a:bodyPr wrap="square">
            <a:spAutoFit/>
          </a:bodyPr>
          <a:lstStyle/>
          <a:p>
            <a:r>
              <a:rPr lang="en-IN" dirty="0" smtClean="0">
                <a:solidFill>
                  <a:srgbClr val="000000"/>
                </a:solidFill>
                <a:latin typeface="Palatino"/>
              </a:rPr>
              <a:t>7. When replicating two </a:t>
            </a:r>
            <a:r>
              <a:rPr lang="en-IN" dirty="0">
                <a:solidFill>
                  <a:srgbClr val="000000"/>
                </a:solidFill>
                <a:latin typeface="Palatino"/>
              </a:rPr>
              <a:t>different </a:t>
            </a:r>
            <a:r>
              <a:rPr lang="en-IN" dirty="0" smtClean="0">
                <a:solidFill>
                  <a:srgbClr val="000000"/>
                </a:solidFill>
                <a:latin typeface="Palatino"/>
              </a:rPr>
              <a:t>revisions are detected </a:t>
            </a:r>
            <a:r>
              <a:rPr lang="en-IN" dirty="0">
                <a:solidFill>
                  <a:srgbClr val="000000"/>
                </a:solidFill>
                <a:latin typeface="Palatino"/>
              </a:rPr>
              <a:t>for the same document, and it creates a conflict </a:t>
            </a:r>
            <a:r>
              <a:rPr lang="en-IN" dirty="0"/>
              <a:t>.</a:t>
            </a:r>
          </a:p>
        </p:txBody>
      </p:sp>
    </p:spTree>
    <p:extLst>
      <p:ext uri="{BB962C8B-B14F-4D97-AF65-F5344CB8AC3E}">
        <p14:creationId xmlns:p14="http://schemas.microsoft.com/office/powerpoint/2010/main" val="364788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312" y="3212976"/>
            <a:ext cx="6250297" cy="2016224"/>
          </a:xfrm>
          <a:prstGeom prst="rect">
            <a:avLst/>
          </a:prstGeom>
        </p:spPr>
      </p:pic>
      <p:sp>
        <p:nvSpPr>
          <p:cNvPr id="3" name="Rectangle 2"/>
          <p:cNvSpPr/>
          <p:nvPr/>
        </p:nvSpPr>
        <p:spPr>
          <a:xfrm>
            <a:off x="1672289" y="764704"/>
            <a:ext cx="6466320" cy="1938992"/>
          </a:xfrm>
          <a:prstGeom prst="rect">
            <a:avLst/>
          </a:prstGeom>
        </p:spPr>
        <p:txBody>
          <a:bodyPr wrap="square">
            <a:spAutoFit/>
          </a:bodyPr>
          <a:lstStyle/>
          <a:p>
            <a:r>
              <a:rPr lang="en-IN" dirty="0">
                <a:solidFill>
                  <a:srgbClr val="000000"/>
                </a:solidFill>
                <a:latin typeface="Palatino"/>
              </a:rPr>
              <a:t>8. Finally, we tell </a:t>
            </a:r>
            <a:r>
              <a:rPr lang="en-IN" dirty="0" err="1">
                <a:solidFill>
                  <a:srgbClr val="000000"/>
                </a:solidFill>
                <a:latin typeface="Palatino"/>
              </a:rPr>
              <a:t>CouchDB</a:t>
            </a:r>
            <a:r>
              <a:rPr lang="en-IN" dirty="0">
                <a:solidFill>
                  <a:srgbClr val="000000"/>
                </a:solidFill>
                <a:latin typeface="Palatino"/>
              </a:rPr>
              <a:t> which version we </a:t>
            </a:r>
            <a:r>
              <a:rPr lang="en-IN" dirty="0" smtClean="0">
                <a:solidFill>
                  <a:srgbClr val="000000"/>
                </a:solidFill>
                <a:latin typeface="Palatino"/>
              </a:rPr>
              <a:t>want as </a:t>
            </a:r>
            <a:r>
              <a:rPr lang="en-IN" dirty="0">
                <a:solidFill>
                  <a:srgbClr val="000000"/>
                </a:solidFill>
                <a:latin typeface="Palatino"/>
              </a:rPr>
              <a:t>the latest revision by resolving the </a:t>
            </a:r>
            <a:r>
              <a:rPr lang="en-IN" dirty="0" smtClean="0">
                <a:solidFill>
                  <a:srgbClr val="000000"/>
                </a:solidFill>
                <a:latin typeface="Palatino"/>
              </a:rPr>
              <a:t>conflict. </a:t>
            </a:r>
          </a:p>
          <a:p>
            <a:endParaRPr lang="en-IN" dirty="0">
              <a:solidFill>
                <a:srgbClr val="000000"/>
              </a:solidFill>
              <a:latin typeface="Palatino"/>
            </a:endParaRPr>
          </a:p>
          <a:p>
            <a:r>
              <a:rPr lang="en-IN" dirty="0" smtClean="0">
                <a:solidFill>
                  <a:srgbClr val="000000"/>
                </a:solidFill>
                <a:latin typeface="Palatino"/>
              </a:rPr>
              <a:t>Now </a:t>
            </a:r>
            <a:r>
              <a:rPr lang="en-IN" dirty="0">
                <a:solidFill>
                  <a:srgbClr val="000000"/>
                </a:solidFill>
                <a:latin typeface="Palatino"/>
              </a:rPr>
              <a:t>both databases have the same data.</a:t>
            </a:r>
          </a:p>
        </p:txBody>
      </p:sp>
    </p:spTree>
    <p:extLst>
      <p:ext uri="{BB962C8B-B14F-4D97-AF65-F5344CB8AC3E}">
        <p14:creationId xmlns:p14="http://schemas.microsoft.com/office/powerpoint/2010/main" val="2867955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Couch DB Views</a:t>
            </a:r>
            <a:endParaRPr lang="en-US" dirty="0"/>
          </a:p>
        </p:txBody>
      </p:sp>
      <p:sp>
        <p:nvSpPr>
          <p:cNvPr id="3" name="Content Placeholder 2"/>
          <p:cNvSpPr>
            <a:spLocks noGrp="1"/>
          </p:cNvSpPr>
          <p:nvPr>
            <p:ph idx="1"/>
          </p:nvPr>
        </p:nvSpPr>
        <p:spPr/>
        <p:txBody>
          <a:bodyPr/>
          <a:lstStyle/>
          <a:p>
            <a:pPr marL="0" indent="0">
              <a:buNone/>
            </a:pPr>
            <a:r>
              <a:rPr lang="en-US" b="1" dirty="0"/>
              <a:t>Why views?</a:t>
            </a:r>
          </a:p>
          <a:p>
            <a:pPr marL="0" indent="0">
              <a:buNone/>
            </a:pPr>
            <a:r>
              <a:rPr lang="en-US" dirty="0"/>
              <a:t> No tables and collection.</a:t>
            </a:r>
          </a:p>
          <a:p>
            <a:pPr marL="0" indent="0">
              <a:buNone/>
            </a:pPr>
            <a:r>
              <a:rPr lang="en-US" dirty="0"/>
              <a:t> So views</a:t>
            </a:r>
          </a:p>
          <a:p>
            <a:r>
              <a:rPr lang="en-US" b="1" dirty="0"/>
              <a:t>View server execute functions</a:t>
            </a:r>
          </a:p>
          <a:p>
            <a:pPr marL="514350" indent="-514350">
              <a:buFont typeface="+mj-lt"/>
              <a:buAutoNum type="arabicPeriod"/>
            </a:pPr>
            <a:r>
              <a:rPr lang="en-US" dirty="0"/>
              <a:t>Map – used to display a view</a:t>
            </a:r>
          </a:p>
          <a:p>
            <a:pPr marL="514350" indent="-514350">
              <a:buFont typeface="+mj-lt"/>
              <a:buAutoNum type="arabicPeriod"/>
            </a:pPr>
            <a:r>
              <a:rPr lang="en-US" dirty="0"/>
              <a:t>Reduce(optional) – which is used to create a sorted view</a:t>
            </a:r>
          </a:p>
          <a:p>
            <a:pPr marL="0" indent="0">
              <a:buNone/>
            </a:pPr>
            <a:endParaRPr lang="en-US" dirty="0"/>
          </a:p>
        </p:txBody>
      </p:sp>
    </p:spTree>
    <p:extLst>
      <p:ext uri="{BB962C8B-B14F-4D97-AF65-F5344CB8AC3E}">
        <p14:creationId xmlns:p14="http://schemas.microsoft.com/office/powerpoint/2010/main" val="38182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Database</a:t>
            </a:r>
          </a:p>
        </p:txBody>
      </p:sp>
      <p:sp>
        <p:nvSpPr>
          <p:cNvPr id="3" name="Content Placeholder 2"/>
          <p:cNvSpPr>
            <a:spLocks noGrp="1"/>
          </p:cNvSpPr>
          <p:nvPr>
            <p:ph idx="1"/>
          </p:nvPr>
        </p:nvSpPr>
        <p:spPr/>
        <p:txBody>
          <a:bodyPr/>
          <a:lstStyle/>
          <a:p>
            <a:pPr marL="0" indent="0">
              <a:buNone/>
            </a:pPr>
            <a:r>
              <a:rPr lang="en-US" sz="900" dirty="0"/>
              <a:t>{ </a:t>
            </a:r>
          </a:p>
          <a:p>
            <a:pPr marL="0" indent="0">
              <a:buNone/>
            </a:pPr>
            <a:r>
              <a:rPr lang="en-US" sz="900" dirty="0"/>
              <a:t>"_id": "album1",</a:t>
            </a:r>
          </a:p>
          <a:p>
            <a:pPr marL="0" indent="0">
              <a:buNone/>
            </a:pPr>
            <a:r>
              <a:rPr lang="en-US" sz="900" dirty="0"/>
              <a:t>"artist": "</a:t>
            </a:r>
            <a:r>
              <a:rPr lang="en-US" sz="900" dirty="0" err="1"/>
              <a:t>Megadeth</a:t>
            </a:r>
            <a:r>
              <a:rPr lang="en-US" sz="900" dirty="0"/>
              <a:t>",</a:t>
            </a:r>
          </a:p>
          <a:p>
            <a:pPr marL="0" indent="0">
              <a:buNone/>
            </a:pPr>
            <a:r>
              <a:rPr lang="en-US" sz="900" dirty="0"/>
              <a:t> "title": "Endgame",</a:t>
            </a:r>
          </a:p>
          <a:p>
            <a:pPr marL="0" indent="0">
              <a:buNone/>
            </a:pPr>
            <a:r>
              <a:rPr lang="en-US" sz="900" dirty="0"/>
              <a:t> "year": 2010 </a:t>
            </a:r>
          </a:p>
          <a:p>
            <a:pPr marL="0" indent="0">
              <a:buNone/>
            </a:pPr>
            <a:r>
              <a:rPr lang="en-US" sz="900" dirty="0"/>
              <a:t>}</a:t>
            </a:r>
          </a:p>
          <a:p>
            <a:pPr marL="0" indent="0">
              <a:buNone/>
            </a:pPr>
            <a:r>
              <a:rPr lang="en-US" sz="900" dirty="0"/>
              <a:t> {</a:t>
            </a:r>
          </a:p>
          <a:p>
            <a:pPr marL="0" indent="0">
              <a:buNone/>
            </a:pPr>
            <a:r>
              <a:rPr lang="en-US" sz="900" dirty="0"/>
              <a:t> "_id": "album2",</a:t>
            </a:r>
          </a:p>
          <a:p>
            <a:pPr marL="0" indent="0">
              <a:buNone/>
            </a:pPr>
            <a:r>
              <a:rPr lang="en-US" sz="900" dirty="0"/>
              <a:t> "artist": "Slayer",</a:t>
            </a:r>
          </a:p>
          <a:p>
            <a:pPr marL="0" indent="0">
              <a:buNone/>
            </a:pPr>
            <a:r>
              <a:rPr lang="en-US" sz="900" dirty="0"/>
              <a:t> "</a:t>
            </a:r>
            <a:r>
              <a:rPr lang="en-US" sz="900" dirty="0" err="1"/>
              <a:t>title":"World</a:t>
            </a:r>
            <a:r>
              <a:rPr lang="en-US" sz="900" dirty="0"/>
              <a:t> Painted Blood",</a:t>
            </a:r>
          </a:p>
          <a:p>
            <a:pPr marL="0" indent="0">
              <a:buNone/>
            </a:pPr>
            <a:r>
              <a:rPr lang="en-US" sz="900" dirty="0"/>
              <a:t> "year":2009</a:t>
            </a:r>
          </a:p>
          <a:p>
            <a:pPr marL="0" indent="0">
              <a:buNone/>
            </a:pPr>
            <a:r>
              <a:rPr lang="en-US" sz="900" dirty="0"/>
              <a:t> </a:t>
            </a:r>
            <a:r>
              <a:rPr lang="en-US" sz="900" dirty="0" smtClean="0"/>
              <a:t>}</a:t>
            </a:r>
          </a:p>
          <a:p>
            <a:pPr marL="0" indent="0">
              <a:buNone/>
            </a:pPr>
            <a:endParaRPr lang="en-US" sz="900" dirty="0"/>
          </a:p>
          <a:p>
            <a:pPr marL="0" indent="0">
              <a:buNone/>
            </a:pPr>
            <a:r>
              <a:rPr lang="en-US" sz="900" dirty="0"/>
              <a:t> {</a:t>
            </a:r>
          </a:p>
          <a:p>
            <a:pPr marL="0" indent="0">
              <a:buNone/>
            </a:pPr>
            <a:r>
              <a:rPr lang="en-US" sz="900" dirty="0"/>
              <a:t> "_id": "album3",</a:t>
            </a:r>
          </a:p>
          <a:p>
            <a:pPr marL="0" indent="0">
              <a:buNone/>
            </a:pPr>
            <a:r>
              <a:rPr lang="en-US" sz="900" dirty="0"/>
              <a:t> "artist": "Arcturus",</a:t>
            </a:r>
          </a:p>
          <a:p>
            <a:pPr marL="0" indent="0">
              <a:buNone/>
            </a:pPr>
            <a:r>
              <a:rPr lang="en-US" sz="900" dirty="0"/>
              <a:t> "title": "Sideshow Symphonies",</a:t>
            </a:r>
          </a:p>
          <a:p>
            <a:pPr marL="0" indent="0">
              <a:buNone/>
            </a:pPr>
            <a:r>
              <a:rPr lang="en-US" sz="900" dirty="0"/>
              <a:t> "year": 2005</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115828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Features</a:t>
            </a:r>
            <a:endParaRPr lang="en-US" dirty="0"/>
          </a:p>
        </p:txBody>
      </p:sp>
      <p:sp>
        <p:nvSpPr>
          <p:cNvPr id="5127" name="Rectangle 7"/>
          <p:cNvSpPr>
            <a:spLocks noGrp="1" noChangeArrowheads="1"/>
          </p:cNvSpPr>
          <p:nvPr>
            <p:ph type="body" idx="1"/>
          </p:nvPr>
        </p:nvSpPr>
        <p:spPr>
          <a:xfrm>
            <a:off x="1691680" y="1412776"/>
            <a:ext cx="6842720" cy="4752528"/>
          </a:xfrm>
        </p:spPr>
        <p:txBody>
          <a:bodyPr/>
          <a:lstStyle/>
          <a:p>
            <a:r>
              <a:rPr lang="en-US" sz="2000" dirty="0"/>
              <a:t>A NoSQL database</a:t>
            </a:r>
          </a:p>
          <a:p>
            <a:r>
              <a:rPr lang="en-IN" sz="2000" dirty="0"/>
              <a:t>Uses JSON for documents</a:t>
            </a:r>
            <a:endParaRPr lang="en-US" sz="2000" dirty="0"/>
          </a:p>
          <a:p>
            <a:r>
              <a:rPr lang="en-IN" sz="2000" dirty="0"/>
              <a:t>Uses JavaScript for MapReduce indexes</a:t>
            </a:r>
          </a:p>
          <a:p>
            <a:r>
              <a:rPr lang="en-IN" sz="2000" dirty="0"/>
              <a:t>Uses HTTP for it’s API</a:t>
            </a:r>
          </a:p>
          <a:p>
            <a:r>
              <a:rPr lang="en-IN" sz="2000" dirty="0"/>
              <a:t>Documents can have attachments</a:t>
            </a:r>
          </a:p>
          <a:p>
            <a:r>
              <a:rPr lang="en-IN" sz="2000" dirty="0"/>
              <a:t>Incremental peer-peer replication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300" dirty="0"/>
              <a:t>{</a:t>
            </a:r>
          </a:p>
          <a:p>
            <a:pPr marL="0" indent="0">
              <a:buNone/>
            </a:pPr>
            <a:r>
              <a:rPr lang="en-US" sz="1300" dirty="0"/>
              <a:t> "_id": "album4",</a:t>
            </a:r>
          </a:p>
          <a:p>
            <a:pPr marL="0" indent="0">
              <a:buNone/>
            </a:pPr>
            <a:r>
              <a:rPr lang="en-US" sz="1300" dirty="0"/>
              <a:t> "artist": "</a:t>
            </a:r>
            <a:r>
              <a:rPr lang="en-US" sz="1300" dirty="0" err="1"/>
              <a:t>Pantera</a:t>
            </a:r>
            <a:r>
              <a:rPr lang="en-US" sz="1300" dirty="0"/>
              <a:t>",</a:t>
            </a:r>
          </a:p>
          <a:p>
            <a:pPr marL="0" indent="0">
              <a:buNone/>
            </a:pPr>
            <a:r>
              <a:rPr lang="en-US" sz="1300" dirty="0"/>
              <a:t> "title": "Reinventing the Steel",</a:t>
            </a:r>
          </a:p>
          <a:p>
            <a:pPr marL="0" indent="0">
              <a:buNone/>
            </a:pPr>
            <a:r>
              <a:rPr lang="en-US" sz="1300" dirty="0"/>
              <a:t> "year": 2009 </a:t>
            </a:r>
          </a:p>
          <a:p>
            <a:pPr marL="0" indent="0">
              <a:buNone/>
            </a:pPr>
            <a:r>
              <a:rPr lang="en-US" sz="1300" dirty="0"/>
              <a:t>} </a:t>
            </a:r>
          </a:p>
          <a:p>
            <a:pPr marL="0" indent="0">
              <a:buNone/>
            </a:pPr>
            <a:r>
              <a:rPr lang="en-US" sz="1300" dirty="0"/>
              <a:t>{</a:t>
            </a:r>
          </a:p>
          <a:p>
            <a:pPr marL="0" indent="0">
              <a:buNone/>
            </a:pPr>
            <a:r>
              <a:rPr lang="en-US" sz="1300" dirty="0"/>
              <a:t> "_id": "album5",</a:t>
            </a:r>
          </a:p>
          <a:p>
            <a:pPr marL="0" indent="0">
              <a:buNone/>
            </a:pPr>
            <a:r>
              <a:rPr lang="en-US" sz="1300" dirty="0"/>
              <a:t> "artist": "Slayer",</a:t>
            </a:r>
          </a:p>
          <a:p>
            <a:pPr marL="0" indent="0">
              <a:buNone/>
            </a:pPr>
            <a:r>
              <a:rPr lang="en-US" sz="1300" dirty="0"/>
              <a:t> "title": "South of Heaven",</a:t>
            </a:r>
          </a:p>
          <a:p>
            <a:pPr marL="0" indent="0">
              <a:buNone/>
            </a:pPr>
            <a:r>
              <a:rPr lang="en-US" sz="1300" dirty="0"/>
              <a:t> "year": 2009</a:t>
            </a:r>
          </a:p>
          <a:p>
            <a:pPr marL="0" indent="0">
              <a:buNone/>
            </a:pPr>
            <a:r>
              <a:rPr lang="en-US" sz="1300" dirty="0"/>
              <a:t> }</a:t>
            </a:r>
          </a:p>
          <a:p>
            <a:pPr marL="0" indent="0">
              <a:buNone/>
            </a:pPr>
            <a:endParaRPr lang="en-US" sz="1300" dirty="0"/>
          </a:p>
        </p:txBody>
      </p:sp>
    </p:spTree>
    <p:extLst>
      <p:ext uri="{BB962C8B-B14F-4D97-AF65-F5344CB8AC3E}">
        <p14:creationId xmlns:p14="http://schemas.microsoft.com/office/powerpoint/2010/main" val="76073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and Reduce functions</a:t>
            </a:r>
          </a:p>
        </p:txBody>
      </p:sp>
      <p:sp>
        <p:nvSpPr>
          <p:cNvPr id="3" name="Content Placeholder 2"/>
          <p:cNvSpPr>
            <a:spLocks noGrp="1"/>
          </p:cNvSpPr>
          <p:nvPr>
            <p:ph idx="1"/>
          </p:nvPr>
        </p:nvSpPr>
        <p:spPr/>
        <p:txBody>
          <a:bodyPr/>
          <a:lstStyle/>
          <a:p>
            <a:pPr marL="0" indent="0">
              <a:buNone/>
            </a:pPr>
            <a:r>
              <a:rPr lang="en-US" sz="1000" dirty="0"/>
              <a:t>"_id": "_design/</a:t>
            </a:r>
            <a:r>
              <a:rPr lang="en-US" sz="1000" dirty="0" err="1"/>
              <a:t>foobar</a:t>
            </a:r>
            <a:r>
              <a:rPr lang="en-US" sz="1000" dirty="0"/>
              <a:t>",</a:t>
            </a:r>
          </a:p>
          <a:p>
            <a:pPr marL="0" indent="0">
              <a:buNone/>
            </a:pPr>
            <a:r>
              <a:rPr lang="en-US" sz="1000" dirty="0"/>
              <a:t> "language": "</a:t>
            </a:r>
            <a:r>
              <a:rPr lang="en-US" sz="1000" dirty="0" err="1"/>
              <a:t>javascript</a:t>
            </a:r>
            <a:r>
              <a:rPr lang="en-US" sz="1000" dirty="0"/>
              <a:t>",</a:t>
            </a:r>
          </a:p>
          <a:p>
            <a:pPr marL="0" indent="0">
              <a:buNone/>
            </a:pPr>
            <a:r>
              <a:rPr lang="en-US" sz="1000" dirty="0"/>
              <a:t> "views": {</a:t>
            </a:r>
          </a:p>
          <a:p>
            <a:pPr marL="0" indent="0">
              <a:buNone/>
            </a:pPr>
            <a:r>
              <a:rPr lang="en-US" sz="1000" dirty="0"/>
              <a:t>	 "</a:t>
            </a:r>
            <a:r>
              <a:rPr lang="en-US" sz="1000" dirty="0" err="1"/>
              <a:t>by_year</a:t>
            </a:r>
            <a:r>
              <a:rPr lang="en-US" sz="1000" dirty="0"/>
              <a:t>": {</a:t>
            </a:r>
          </a:p>
          <a:p>
            <a:pPr marL="0" indent="0">
              <a:buNone/>
            </a:pPr>
            <a:r>
              <a:rPr lang="en-US" sz="1000" dirty="0"/>
              <a:t>		 "map": "function(doc) {</a:t>
            </a:r>
          </a:p>
          <a:p>
            <a:pPr marL="0" indent="0">
              <a:buNone/>
            </a:pPr>
            <a:r>
              <a:rPr lang="en-US" sz="1000" dirty="0"/>
              <a:t>				 if (</a:t>
            </a:r>
            <a:r>
              <a:rPr lang="en-US" sz="1000" dirty="0" err="1"/>
              <a:t>doc.year</a:t>
            </a:r>
            <a:r>
              <a:rPr lang="en-US" sz="1000" dirty="0"/>
              <a:t>) {</a:t>
            </a:r>
          </a:p>
          <a:p>
            <a:pPr marL="0" indent="0">
              <a:buNone/>
            </a:pPr>
            <a:r>
              <a:rPr lang="en-US" sz="1000" dirty="0"/>
              <a:t>					 emit(</a:t>
            </a:r>
            <a:r>
              <a:rPr lang="en-US" sz="1000" dirty="0" err="1"/>
              <a:t>doc.year</a:t>
            </a:r>
            <a:r>
              <a:rPr lang="en-US" sz="1000" dirty="0"/>
              <a:t>, 1); </a:t>
            </a:r>
          </a:p>
          <a:p>
            <a:pPr marL="0" indent="0">
              <a:buNone/>
            </a:pPr>
            <a:r>
              <a:rPr lang="en-US" sz="1000" dirty="0"/>
              <a:t>						}</a:t>
            </a:r>
          </a:p>
          <a:p>
            <a:pPr marL="0" indent="0">
              <a:buNone/>
            </a:pPr>
            <a:r>
              <a:rPr lang="en-US" sz="1000" dirty="0"/>
              <a:t>					     }", </a:t>
            </a:r>
          </a:p>
          <a:p>
            <a:pPr marL="0" indent="0">
              <a:buNone/>
            </a:pPr>
            <a:r>
              <a:rPr lang="en-US" sz="1000" dirty="0"/>
              <a:t>		"reduce": "function(keys, values, </a:t>
            </a:r>
            <a:r>
              <a:rPr lang="en-US" sz="1000" dirty="0" err="1"/>
              <a:t>rereduce</a:t>
            </a:r>
            <a:r>
              <a:rPr lang="en-US" sz="1000" dirty="0"/>
              <a:t>) { </a:t>
            </a:r>
          </a:p>
          <a:p>
            <a:pPr marL="0" indent="0">
              <a:buNone/>
            </a:pPr>
            <a:r>
              <a:rPr lang="en-US" sz="1000" dirty="0"/>
              <a:t>				return sum(values); </a:t>
            </a:r>
          </a:p>
          <a:p>
            <a:pPr marL="0" indent="0">
              <a:buNone/>
            </a:pPr>
            <a:r>
              <a:rPr lang="en-US" sz="1000" dirty="0"/>
              <a:t>				}" </a:t>
            </a:r>
          </a:p>
          <a:p>
            <a:pPr marL="0" indent="0">
              <a:buNone/>
            </a:pPr>
            <a:r>
              <a:rPr lang="en-US" sz="1000" dirty="0"/>
              <a:t>		}</a:t>
            </a:r>
          </a:p>
          <a:p>
            <a:pPr marL="0" indent="0">
              <a:buNone/>
            </a:pPr>
            <a:r>
              <a:rPr lang="en-US" sz="1000" dirty="0"/>
              <a:t>	 }</a:t>
            </a:r>
          </a:p>
          <a:p>
            <a:pPr marL="0" indent="0">
              <a:buNone/>
            </a:pPr>
            <a:r>
              <a:rPr lang="en-US" sz="1000" dirty="0"/>
              <a:t> }</a:t>
            </a:r>
          </a:p>
          <a:p>
            <a:pPr marL="0" indent="0">
              <a:buNone/>
            </a:pPr>
            <a:endParaRPr lang="en-US" sz="1000" dirty="0"/>
          </a:p>
        </p:txBody>
      </p:sp>
    </p:spTree>
    <p:extLst>
      <p:ext uri="{BB962C8B-B14F-4D97-AF65-F5344CB8AC3E}">
        <p14:creationId xmlns:p14="http://schemas.microsoft.com/office/powerpoint/2010/main" val="360023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300" dirty="0"/>
              <a:t>$ curl </a:t>
            </a:r>
            <a:r>
              <a:rPr lang="en-US" sz="1300" dirty="0">
                <a:hlinkClick r:id="rId2"/>
              </a:rPr>
              <a:t>http://localhost:5984/albums/_design/foobar/_view/by_year</a:t>
            </a:r>
            <a:r>
              <a:rPr lang="en-US" sz="1300" dirty="0"/>
              <a:t/>
            </a:r>
            <a:br>
              <a:rPr lang="en-US" sz="1300" dirty="0"/>
            </a:br>
            <a:endParaRPr lang="en-US" sz="1300" dirty="0"/>
          </a:p>
        </p:txBody>
      </p:sp>
      <p:sp>
        <p:nvSpPr>
          <p:cNvPr id="3" name="Content Placeholder 2"/>
          <p:cNvSpPr>
            <a:spLocks noGrp="1"/>
          </p:cNvSpPr>
          <p:nvPr>
            <p:ph idx="1"/>
          </p:nvPr>
        </p:nvSpPr>
        <p:spPr/>
        <p:txBody>
          <a:bodyPr/>
          <a:lstStyle/>
          <a:p>
            <a:pPr marL="0" indent="0">
              <a:buNone/>
            </a:pPr>
            <a:r>
              <a:rPr lang="en-US" dirty="0"/>
              <a:t>{</a:t>
            </a:r>
          </a:p>
          <a:p>
            <a:pPr marL="0" indent="0">
              <a:buNone/>
            </a:pPr>
            <a:r>
              <a:rPr lang="en-US" dirty="0"/>
              <a:t>	 "</a:t>
            </a:r>
            <a:r>
              <a:rPr lang="en-US" dirty="0" err="1"/>
              <a:t>update_seq</a:t>
            </a:r>
            <a:r>
              <a:rPr lang="en-US" dirty="0"/>
              <a:t>": 6, </a:t>
            </a:r>
          </a:p>
          <a:p>
            <a:pPr marL="0" indent="0">
              <a:buNone/>
            </a:pPr>
            <a:r>
              <a:rPr lang="en-US" dirty="0"/>
              <a:t>	"rows": [ </a:t>
            </a:r>
          </a:p>
          <a:p>
            <a:pPr marL="0" indent="0">
              <a:buNone/>
            </a:pPr>
            <a:r>
              <a:rPr lang="en-US" dirty="0"/>
              <a:t>		{"key": null, "value": 5} </a:t>
            </a:r>
          </a:p>
          <a:p>
            <a:pPr marL="0" indent="0">
              <a:buNone/>
            </a:pPr>
            <a:r>
              <a:rPr lang="en-US" dirty="0"/>
              <a:t>		]</a:t>
            </a:r>
          </a:p>
          <a:p>
            <a:pPr marL="0" indent="0">
              <a:buNone/>
            </a:pPr>
            <a:r>
              <a:rPr lang="en-US" dirty="0"/>
              <a:t> } </a:t>
            </a:r>
          </a:p>
          <a:p>
            <a:pPr marL="0" indent="0">
              <a:buNone/>
            </a:pPr>
            <a:endParaRPr lang="en-US" dirty="0"/>
          </a:p>
        </p:txBody>
      </p:sp>
    </p:spTree>
    <p:extLst>
      <p:ext uri="{BB962C8B-B14F-4D97-AF65-F5344CB8AC3E}">
        <p14:creationId xmlns:p14="http://schemas.microsoft.com/office/powerpoint/2010/main" val="1575585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 curl http://localhost:5984/albums/_design/foobar/_view/by_year?group=true</a:t>
            </a:r>
          </a:p>
        </p:txBody>
      </p:sp>
      <p:sp>
        <p:nvSpPr>
          <p:cNvPr id="3" name="Content Placeholder 2"/>
          <p:cNvSpPr>
            <a:spLocks noGrp="1"/>
          </p:cNvSpPr>
          <p:nvPr>
            <p:ph idx="1"/>
          </p:nvPr>
        </p:nvSpPr>
        <p:spPr/>
        <p:txBody>
          <a:bodyPr/>
          <a:lstStyle/>
          <a:p>
            <a:pPr marL="0" indent="0">
              <a:buNone/>
            </a:pPr>
            <a:r>
              <a:rPr lang="en-US" sz="900" dirty="0"/>
              <a:t>{</a:t>
            </a:r>
          </a:p>
          <a:p>
            <a:pPr marL="0" indent="0">
              <a:buNone/>
            </a:pPr>
            <a:r>
              <a:rPr lang="en-US" sz="900" dirty="0"/>
              <a:t>	"</a:t>
            </a:r>
            <a:r>
              <a:rPr lang="en-US" sz="900" dirty="0" err="1"/>
              <a:t>update_seq</a:t>
            </a:r>
            <a:r>
              <a:rPr lang="en-US" sz="900" dirty="0"/>
              <a:t>": 6, </a:t>
            </a:r>
          </a:p>
          <a:p>
            <a:pPr marL="0" indent="0">
              <a:buNone/>
            </a:pPr>
            <a:r>
              <a:rPr lang="en-US" sz="900" dirty="0"/>
              <a:t>	"rows": [ </a:t>
            </a:r>
          </a:p>
          <a:p>
            <a:pPr marL="0" indent="0">
              <a:buNone/>
            </a:pPr>
            <a:r>
              <a:rPr lang="en-US" sz="900" dirty="0"/>
              <a:t>		{"key": 2005, "value": 1},</a:t>
            </a:r>
          </a:p>
          <a:p>
            <a:pPr marL="0" indent="0">
              <a:buNone/>
            </a:pPr>
            <a:r>
              <a:rPr lang="en-US" sz="900" dirty="0"/>
              <a:t>		 {"key": 2009, "value": 3},</a:t>
            </a:r>
          </a:p>
          <a:p>
            <a:pPr marL="0" indent="0">
              <a:buNone/>
            </a:pPr>
            <a:r>
              <a:rPr lang="en-US" sz="900" dirty="0"/>
              <a:t>		 {"key": 2010, "value": 1} </a:t>
            </a:r>
          </a:p>
          <a:p>
            <a:pPr marL="0" indent="0">
              <a:buNone/>
            </a:pPr>
            <a:r>
              <a:rPr lang="en-US" sz="900" dirty="0"/>
              <a:t>	]</a:t>
            </a:r>
          </a:p>
          <a:p>
            <a:pPr marL="0" indent="0">
              <a:buNone/>
            </a:pPr>
            <a:r>
              <a:rPr lang="en-US" sz="900" dirty="0"/>
              <a:t> }</a:t>
            </a:r>
          </a:p>
          <a:p>
            <a:pPr marL="0" indent="0">
              <a:buNone/>
            </a:pPr>
            <a:r>
              <a:rPr lang="en-US" sz="900" dirty="0"/>
              <a:t>$ curl 'http://localhost:5984/albums/_design/</a:t>
            </a:r>
            <a:r>
              <a:rPr lang="en-US" sz="900" dirty="0" err="1"/>
              <a:t>foobar</a:t>
            </a:r>
            <a:r>
              <a:rPr lang="en-US" sz="900" dirty="0"/>
              <a:t>/_view/</a:t>
            </a:r>
            <a:r>
              <a:rPr lang="en-US" sz="900" dirty="0" err="1"/>
              <a:t>by_year</a:t>
            </a:r>
            <a:r>
              <a:rPr lang="en-US" sz="900" dirty="0"/>
              <a:t>? group=</a:t>
            </a:r>
            <a:r>
              <a:rPr lang="en-US" sz="900" dirty="0" err="1"/>
              <a:t>true&amp;startkey</a:t>
            </a:r>
            <a:r>
              <a:rPr lang="en-US" sz="900" dirty="0"/>
              <a:t>=2009&amp;endkey=2010' </a:t>
            </a:r>
          </a:p>
          <a:p>
            <a:pPr marL="0" indent="0">
              <a:buNone/>
            </a:pPr>
            <a:r>
              <a:rPr lang="en-US" sz="900" dirty="0"/>
              <a:t>{</a:t>
            </a:r>
          </a:p>
          <a:p>
            <a:pPr marL="0" indent="0">
              <a:buNone/>
            </a:pPr>
            <a:r>
              <a:rPr lang="en-US" sz="900" dirty="0"/>
              <a:t> 	"</a:t>
            </a:r>
            <a:r>
              <a:rPr lang="en-US" sz="900" dirty="0" err="1"/>
              <a:t>update_seq</a:t>
            </a:r>
            <a:r>
              <a:rPr lang="en-US" sz="900" dirty="0"/>
              <a:t>": 6,</a:t>
            </a:r>
          </a:p>
          <a:p>
            <a:pPr marL="0" indent="0">
              <a:buNone/>
            </a:pPr>
            <a:r>
              <a:rPr lang="en-US" sz="900" dirty="0"/>
              <a:t> 	"rows": [</a:t>
            </a:r>
          </a:p>
          <a:p>
            <a:pPr marL="0" indent="0">
              <a:buNone/>
            </a:pPr>
            <a:r>
              <a:rPr lang="en-US" sz="900" dirty="0"/>
              <a:t>		 {"key": 2009, "value": 3},</a:t>
            </a:r>
          </a:p>
          <a:p>
            <a:pPr marL="0" indent="0">
              <a:buNone/>
            </a:pPr>
            <a:r>
              <a:rPr lang="en-US" sz="900" dirty="0"/>
              <a:t> 		{"key": 2010, "value": 1}</a:t>
            </a:r>
          </a:p>
          <a:p>
            <a:pPr marL="0" indent="0">
              <a:buNone/>
            </a:pPr>
            <a:r>
              <a:rPr lang="en-US" sz="900" dirty="0"/>
              <a:t> 	]</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405651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500" dirty="0"/>
              <a:t>$ curl \ http://localhost:5984/albums/_design/foobar/_view/by_year?reduce=false</a:t>
            </a:r>
          </a:p>
        </p:txBody>
      </p:sp>
      <p:sp>
        <p:nvSpPr>
          <p:cNvPr id="3" name="Content Placeholder 2"/>
          <p:cNvSpPr>
            <a:spLocks noGrp="1"/>
          </p:cNvSpPr>
          <p:nvPr>
            <p:ph idx="1"/>
          </p:nvPr>
        </p:nvSpPr>
        <p:spPr/>
        <p:txBody>
          <a:bodyPr/>
          <a:lstStyle/>
          <a:p>
            <a:pPr marL="0" indent="0">
              <a:buNone/>
            </a:pPr>
            <a:r>
              <a:rPr lang="en-US" sz="1200" dirty="0"/>
              <a:t>{ </a:t>
            </a:r>
          </a:p>
          <a:p>
            <a:pPr marL="0" indent="0">
              <a:buNone/>
            </a:pPr>
            <a:r>
              <a:rPr lang="en-US" sz="1200" dirty="0"/>
              <a:t>	"update_seq":6,</a:t>
            </a:r>
          </a:p>
          <a:p>
            <a:pPr marL="0" indent="0">
              <a:buNone/>
            </a:pPr>
            <a:r>
              <a:rPr lang="en-US" sz="1200" dirty="0"/>
              <a:t>	 "rows": [ </a:t>
            </a:r>
          </a:p>
          <a:p>
            <a:pPr marL="0" indent="0">
              <a:buNone/>
            </a:pPr>
            <a:r>
              <a:rPr lang="en-US" sz="1200" dirty="0"/>
              <a:t>		{"id": "album3", "key": 2005, "value": 1},</a:t>
            </a:r>
          </a:p>
          <a:p>
            <a:pPr marL="0" indent="0">
              <a:buNone/>
            </a:pPr>
            <a:r>
              <a:rPr lang="en-US" sz="1200" dirty="0"/>
              <a:t>		 {"id": "album2", "key": 2009, "value": 1},</a:t>
            </a:r>
          </a:p>
          <a:p>
            <a:pPr marL="0" indent="0">
              <a:buNone/>
            </a:pPr>
            <a:r>
              <a:rPr lang="en-US" sz="1200" dirty="0"/>
              <a:t>		 {"id": "album4", "key": 2009, "value": 1}, </a:t>
            </a:r>
          </a:p>
          <a:p>
            <a:pPr marL="0" indent="0">
              <a:buNone/>
            </a:pPr>
            <a:r>
              <a:rPr lang="en-US" sz="1200" dirty="0"/>
              <a:t>		{"id": "album5", "key": 2009, "value": 1}, </a:t>
            </a:r>
          </a:p>
          <a:p>
            <a:pPr marL="0" indent="0">
              <a:buNone/>
            </a:pPr>
            <a:r>
              <a:rPr lang="en-US" sz="1200" dirty="0"/>
              <a:t>		{"id": "album1", "key": 2010, "value": 1}</a:t>
            </a:r>
          </a:p>
          <a:p>
            <a:pPr marL="0" indent="0">
              <a:buNone/>
            </a:pPr>
            <a:r>
              <a:rPr lang="en-US" sz="1200" dirty="0"/>
              <a:t> 		]</a:t>
            </a:r>
          </a:p>
          <a:p>
            <a:pPr marL="0" indent="0">
              <a:buNone/>
            </a:pPr>
            <a:r>
              <a:rPr lang="en-US" sz="1200" dirty="0"/>
              <a:t> }</a:t>
            </a:r>
          </a:p>
          <a:p>
            <a:pPr marL="0" indent="0">
              <a:buNone/>
            </a:pPr>
            <a:endParaRPr lang="en-US" sz="1200" dirty="0"/>
          </a:p>
        </p:txBody>
      </p:sp>
    </p:spTree>
    <p:extLst>
      <p:ext uri="{BB962C8B-B14F-4D97-AF65-F5344CB8AC3E}">
        <p14:creationId xmlns:p14="http://schemas.microsoft.com/office/powerpoint/2010/main" val="2623533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88640"/>
            <a:ext cx="4102968" cy="896144"/>
          </a:xfrm>
        </p:spPr>
        <p:txBody>
          <a:bodyPr/>
          <a:lstStyle/>
          <a:p>
            <a:r>
              <a:rPr lang="en-IN" dirty="0" smtClean="0"/>
              <a:t>Limitations</a:t>
            </a:r>
            <a:endParaRPr lang="en-IN" dirty="0"/>
          </a:p>
        </p:txBody>
      </p:sp>
      <p:sp>
        <p:nvSpPr>
          <p:cNvPr id="3" name="Rectangle 2"/>
          <p:cNvSpPr/>
          <p:nvPr/>
        </p:nvSpPr>
        <p:spPr>
          <a:xfrm>
            <a:off x="1763688" y="1628800"/>
            <a:ext cx="5976664" cy="4216539"/>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a:latin typeface="+mn-lt"/>
              </a:rPr>
              <a:t>Temporary views on large datasets are very slow.</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Replication of large databases may fail</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Documents are quite large as the data is represented using “JSON” format</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"Only" eventual </a:t>
            </a:r>
            <a:r>
              <a:rPr lang="en-US" altLang="en-US" sz="2000" dirty="0" smtClean="0">
                <a:latin typeface="+mn-lt"/>
              </a:rPr>
              <a:t>consistency.</a:t>
            </a:r>
          </a:p>
          <a:p>
            <a:pPr marL="342900" indent="-342900">
              <a:spcBef>
                <a:spcPct val="100000"/>
              </a:spcBef>
              <a:buClr>
                <a:schemeClr val="tx1"/>
              </a:buClr>
              <a:buSzPct val="167000"/>
              <a:buFont typeface="Arial" panose="020B0604020202020204" pitchFamily="34" charset="0"/>
              <a:buChar char="•"/>
            </a:pPr>
            <a:r>
              <a:rPr lang="en-US" sz="2000" dirty="0">
                <a:latin typeface="+mn-lt"/>
              </a:rPr>
              <a:t>Couch maintains a different document for every update you </a:t>
            </a:r>
            <a:r>
              <a:rPr lang="en-US" sz="2000" dirty="0" smtClean="0">
                <a:latin typeface="+mn-lt"/>
              </a:rPr>
              <a:t>make</a:t>
            </a:r>
            <a:r>
              <a:rPr lang="en-US" sz="2000" dirty="0">
                <a:latin typeface="+mn-lt"/>
              </a:rPr>
              <a:t> this fills up your hard disk fast</a:t>
            </a:r>
            <a:endParaRPr lang="en-US" altLang="en-US" sz="2000" dirty="0">
              <a:latin typeface="+mn-lt"/>
            </a:endParaRPr>
          </a:p>
        </p:txBody>
      </p:sp>
    </p:spTree>
    <p:extLst>
      <p:ext uri="{BB962C8B-B14F-4D97-AF65-F5344CB8AC3E}">
        <p14:creationId xmlns:p14="http://schemas.microsoft.com/office/powerpoint/2010/main" val="3585408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6770712" cy="824136"/>
          </a:xfrm>
        </p:spPr>
        <p:txBody>
          <a:bodyPr/>
          <a:lstStyle/>
          <a:p>
            <a:r>
              <a:rPr lang="en-US" dirty="0" smtClean="0"/>
              <a:t>Compaction</a:t>
            </a:r>
            <a:endParaRPr lang="en-US" dirty="0"/>
          </a:p>
        </p:txBody>
      </p:sp>
      <p:sp>
        <p:nvSpPr>
          <p:cNvPr id="3" name="Rectangle 2"/>
          <p:cNvSpPr/>
          <p:nvPr/>
        </p:nvSpPr>
        <p:spPr>
          <a:xfrm>
            <a:off x="1763688" y="1533465"/>
            <a:ext cx="5976664" cy="5324535"/>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DB/view files are written in append mode</a:t>
            </a:r>
          </a:p>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Will continue to grow indefinitely</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A DB or View compaction operation can be </a:t>
            </a:r>
            <a:r>
              <a:rPr lang="en-US" altLang="en-US" sz="2000" dirty="0" smtClean="0">
                <a:latin typeface="+mn-lt"/>
              </a:rPr>
              <a:t>triggered</a:t>
            </a:r>
          </a:p>
          <a:p>
            <a:pPr marL="342900" indent="-342900">
              <a:spcBef>
                <a:spcPct val="100000"/>
              </a:spcBef>
              <a:buClr>
                <a:schemeClr val="tx1"/>
              </a:buClr>
              <a:buSzPct val="167000"/>
              <a:buFont typeface="Arial" panose="020B0604020202020204" pitchFamily="34" charset="0"/>
              <a:buChar char="•"/>
            </a:pPr>
            <a:r>
              <a:rPr lang="en-US" altLang="en-US" sz="2000" dirty="0">
                <a:solidFill>
                  <a:srgbClr val="0070C0"/>
                </a:solidFill>
                <a:latin typeface="+mn-lt"/>
              </a:rPr>
              <a:t>curl -X </a:t>
            </a:r>
            <a:r>
              <a:rPr lang="en-US" altLang="en-US" sz="2000" dirty="0" smtClean="0">
                <a:solidFill>
                  <a:srgbClr val="0070C0"/>
                </a:solidFill>
                <a:latin typeface="+mn-lt"/>
              </a:rPr>
              <a:t>POST http</a:t>
            </a:r>
            <a:r>
              <a:rPr lang="en-US" altLang="en-US" sz="2000" dirty="0">
                <a:solidFill>
                  <a:srgbClr val="0070C0"/>
                </a:solidFill>
                <a:latin typeface="+mn-lt"/>
              </a:rPr>
              <a:t>://</a:t>
            </a:r>
            <a:r>
              <a:rPr lang="en-US" altLang="en-US" sz="2000" dirty="0" smtClean="0">
                <a:solidFill>
                  <a:srgbClr val="0070C0"/>
                </a:solidFill>
                <a:latin typeface="+mn-lt"/>
              </a:rPr>
              <a:t>127.0.0.1:5984/albums/compact</a:t>
            </a:r>
          </a:p>
          <a:p>
            <a:pPr marL="342900" indent="-342900">
              <a:spcBef>
                <a:spcPct val="100000"/>
              </a:spcBef>
              <a:buClr>
                <a:schemeClr val="tx1"/>
              </a:buClr>
              <a:buSzPct val="167000"/>
              <a:buFont typeface="Arial" panose="020B0604020202020204" pitchFamily="34" charset="0"/>
              <a:buChar char="•"/>
            </a:pPr>
            <a:r>
              <a:rPr lang="en-US" altLang="en-US" sz="2000" dirty="0" smtClean="0">
                <a:solidFill>
                  <a:srgbClr val="0070C0"/>
                </a:solidFill>
                <a:latin typeface="+mn-lt"/>
              </a:rPr>
              <a:t>curl </a:t>
            </a:r>
            <a:r>
              <a:rPr lang="en-US" altLang="en-US" sz="2000" dirty="0">
                <a:solidFill>
                  <a:srgbClr val="0070C0"/>
                </a:solidFill>
                <a:latin typeface="+mn-lt"/>
              </a:rPr>
              <a:t>-X POST http://127.0.0.1:5984/albums/_design/view</a:t>
            </a:r>
          </a:p>
          <a:p>
            <a:pPr>
              <a:spcBef>
                <a:spcPct val="100000"/>
              </a:spcBef>
              <a:buClr>
                <a:schemeClr val="tx1"/>
              </a:buClr>
              <a:buSzPct val="167000"/>
            </a:pPr>
            <a:endParaRPr lang="en-US" altLang="en-US" sz="2000" dirty="0">
              <a:latin typeface="+mn-lt"/>
            </a:endParaRP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1605735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6770712" cy="896144"/>
          </a:xfrm>
        </p:spPr>
        <p:txBody>
          <a:bodyPr/>
          <a:lstStyle/>
          <a:p>
            <a:r>
              <a:rPr lang="en-US" sz="2800" dirty="0" smtClean="0"/>
              <a:t>What Compaction does?</a:t>
            </a:r>
            <a:endParaRPr lang="en-US" sz="2800" dirty="0"/>
          </a:p>
        </p:txBody>
      </p:sp>
      <p:sp>
        <p:nvSpPr>
          <p:cNvPr id="4" name="Rectangle 3"/>
          <p:cNvSpPr/>
          <p:nvPr/>
        </p:nvSpPr>
        <p:spPr>
          <a:xfrm>
            <a:off x="1979712" y="1700808"/>
            <a:ext cx="6336704" cy="3785652"/>
          </a:xfrm>
          <a:prstGeom prst="rect">
            <a:avLst/>
          </a:prstGeom>
        </p:spPr>
        <p:txBody>
          <a:bodyPr wrap="square">
            <a:spAutoFit/>
          </a:bodyPr>
          <a:lstStyle/>
          <a:p>
            <a:pPr>
              <a:spcBef>
                <a:spcPct val="100000"/>
              </a:spcBef>
              <a:buClr>
                <a:schemeClr val="tx1"/>
              </a:buClr>
              <a:buSzPct val="167000"/>
            </a:pPr>
            <a:r>
              <a:rPr lang="en-US" altLang="en-US" sz="2000" dirty="0" err="1">
                <a:latin typeface="+mn-lt"/>
              </a:rPr>
              <a:t>i</a:t>
            </a:r>
            <a:r>
              <a:rPr lang="en-US" altLang="en-US" sz="2000" dirty="0" smtClean="0">
                <a:latin typeface="+mn-lt"/>
              </a:rPr>
              <a:t>. Creates </a:t>
            </a:r>
            <a:r>
              <a:rPr lang="en-US" altLang="en-US" sz="2000" dirty="0">
                <a:latin typeface="+mn-lt"/>
              </a:rPr>
              <a:t>a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smtClean="0">
                <a:latin typeface="+mn-lt"/>
              </a:rPr>
              <a:t>ii. Traverses </a:t>
            </a:r>
            <a:r>
              <a:rPr lang="en-US" altLang="en-US" sz="2000" dirty="0">
                <a:latin typeface="+mn-lt"/>
              </a:rPr>
              <a:t>the DB or View B-Tree and lookups the most recent data pointed </a:t>
            </a:r>
            <a:r>
              <a:rPr lang="en-US" altLang="en-US" sz="2000" dirty="0" smtClean="0">
                <a:latin typeface="+mn-lt"/>
              </a:rPr>
              <a:t>by each node</a:t>
            </a:r>
          </a:p>
          <a:p>
            <a:pPr>
              <a:spcBef>
                <a:spcPct val="100000"/>
              </a:spcBef>
              <a:buClr>
                <a:schemeClr val="tx1"/>
              </a:buClr>
              <a:buSzPct val="167000"/>
            </a:pPr>
            <a:r>
              <a:rPr lang="en-US" altLang="en-US" sz="2000" dirty="0" smtClean="0">
                <a:latin typeface="+mn-lt"/>
              </a:rPr>
              <a:t>iii. Writes </a:t>
            </a:r>
            <a:r>
              <a:rPr lang="en-US" altLang="en-US" sz="2000" dirty="0">
                <a:latin typeface="+mn-lt"/>
              </a:rPr>
              <a:t>that most recent data to the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smtClean="0">
                <a:latin typeface="+mn-lt"/>
              </a:rPr>
              <a:t>iv. deletes the original file and </a:t>
            </a:r>
            <a:r>
              <a:rPr lang="en-US" altLang="en-US" sz="2000" dirty="0">
                <a:latin typeface="+mn-lt"/>
              </a:rPr>
              <a:t>renames the compacted file to the original DB/View file name.</a:t>
            </a: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719542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9289"/>
            <a:ext cx="7219209" cy="401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1997649" y="476672"/>
            <a:ext cx="6553200" cy="99060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smtClean="0"/>
              <a:t>Who uses </a:t>
            </a:r>
            <a:r>
              <a:rPr lang="en-IN" kern="0" dirty="0" err="1" smtClean="0"/>
              <a:t>CouchDB</a:t>
            </a:r>
            <a:r>
              <a:rPr lang="en-IN" kern="0" dirty="0" smtClean="0"/>
              <a:t>?</a:t>
            </a:r>
            <a:endParaRPr lang="en-IN" kern="0" dirty="0"/>
          </a:p>
        </p:txBody>
      </p:sp>
    </p:spTree>
    <p:extLst>
      <p:ext uri="{BB962C8B-B14F-4D97-AF65-F5344CB8AC3E}">
        <p14:creationId xmlns:p14="http://schemas.microsoft.com/office/powerpoint/2010/main" val="3002305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2699792" y="404664"/>
            <a:ext cx="4824536" cy="648072"/>
          </a:xfrm>
        </p:spPr>
        <p:txBody>
          <a:bodyPr/>
          <a:lstStyle/>
          <a:p>
            <a:r>
              <a:rPr lang="en-US" sz="2800" dirty="0" smtClean="0"/>
              <a:t>Document Creation</a:t>
            </a:r>
            <a:endParaRPr lang="en-US" sz="2800" dirty="0"/>
          </a:p>
        </p:txBody>
      </p:sp>
      <p:pic>
        <p:nvPicPr>
          <p:cNvPr id="4" name="Picture 3"/>
          <p:cNvPicPr/>
          <p:nvPr/>
        </p:nvPicPr>
        <p:blipFill>
          <a:blip r:embed="rId2"/>
          <a:stretch>
            <a:fillRect/>
          </a:stretch>
        </p:blipFill>
        <p:spPr>
          <a:xfrm>
            <a:off x="1979712" y="1700808"/>
            <a:ext cx="5943600" cy="3343275"/>
          </a:xfrm>
          <a:prstGeom prst="rect">
            <a:avLst/>
          </a:prstGeom>
        </p:spPr>
      </p:pic>
    </p:spTree>
    <p:extLst>
      <p:ext uri="{BB962C8B-B14F-4D97-AF65-F5344CB8AC3E}">
        <p14:creationId xmlns:p14="http://schemas.microsoft.com/office/powerpoint/2010/main" val="720764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vs </a:t>
            </a:r>
            <a:r>
              <a:rPr lang="en-IN" dirty="0" err="1"/>
              <a:t>CouchDB</a:t>
            </a:r>
            <a:endParaRPr lang="en-IN" dirty="0"/>
          </a:p>
        </p:txBody>
      </p:sp>
      <p:pic>
        <p:nvPicPr>
          <p:cNvPr id="4" name="table"/>
          <p:cNvPicPr>
            <a:picLocks noGrp="1" noChangeAspect="1"/>
          </p:cNvPicPr>
          <p:nvPr>
            <p:ph idx="1"/>
          </p:nvPr>
        </p:nvPicPr>
        <p:blipFill>
          <a:blip r:embed="rId2"/>
          <a:stretch>
            <a:fillRect/>
          </a:stretch>
        </p:blipFill>
        <p:spPr>
          <a:xfrm>
            <a:off x="1619672" y="1988840"/>
            <a:ext cx="6248400" cy="2972313"/>
          </a:xfrm>
          <a:prstGeom prst="rect">
            <a:avLst/>
          </a:prstGeom>
        </p:spPr>
      </p:pic>
    </p:spTree>
    <p:extLst>
      <p:ext uri="{BB962C8B-B14F-4D97-AF65-F5344CB8AC3E}">
        <p14:creationId xmlns:p14="http://schemas.microsoft.com/office/powerpoint/2010/main" val="16345727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260648"/>
            <a:ext cx="3382888" cy="742528"/>
          </a:xfrm>
        </p:spPr>
        <p:txBody>
          <a:bodyPr/>
          <a:lstStyle/>
          <a:p>
            <a:r>
              <a:rPr lang="en-US" dirty="0" smtClean="0"/>
              <a:t>Map View</a:t>
            </a:r>
            <a:endParaRPr lang="en-US" dirty="0"/>
          </a:p>
        </p:txBody>
      </p:sp>
      <p:pic>
        <p:nvPicPr>
          <p:cNvPr id="4" name="Picture 3"/>
          <p:cNvPicPr/>
          <p:nvPr/>
        </p:nvPicPr>
        <p:blipFill>
          <a:blip r:embed="rId2"/>
          <a:stretch>
            <a:fillRect/>
          </a:stretch>
        </p:blipFill>
        <p:spPr>
          <a:xfrm>
            <a:off x="1835696" y="1916832"/>
            <a:ext cx="6408712" cy="3888432"/>
          </a:xfrm>
          <a:prstGeom prst="rect">
            <a:avLst/>
          </a:prstGeom>
        </p:spPr>
      </p:pic>
    </p:spTree>
    <p:extLst>
      <p:ext uri="{BB962C8B-B14F-4D97-AF65-F5344CB8AC3E}">
        <p14:creationId xmlns:p14="http://schemas.microsoft.com/office/powerpoint/2010/main" val="30683539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332656"/>
            <a:ext cx="4967064" cy="598512"/>
          </a:xfrm>
        </p:spPr>
        <p:txBody>
          <a:bodyPr/>
          <a:lstStyle/>
          <a:p>
            <a:r>
              <a:rPr lang="en-US" dirty="0" smtClean="0"/>
              <a:t>Map/reduce View</a:t>
            </a:r>
            <a:endParaRPr lang="en-US" dirty="0"/>
          </a:p>
        </p:txBody>
      </p:sp>
      <p:pic>
        <p:nvPicPr>
          <p:cNvPr id="4" name="Picture 3"/>
          <p:cNvPicPr/>
          <p:nvPr/>
        </p:nvPicPr>
        <p:blipFill>
          <a:blip r:embed="rId2"/>
          <a:stretch>
            <a:fillRect/>
          </a:stretch>
        </p:blipFill>
        <p:spPr>
          <a:xfrm>
            <a:off x="1600200" y="1757362"/>
            <a:ext cx="6572200" cy="3615854"/>
          </a:xfrm>
          <a:prstGeom prst="rect">
            <a:avLst/>
          </a:prstGeom>
        </p:spPr>
      </p:pic>
    </p:spTree>
    <p:extLst>
      <p:ext uri="{BB962C8B-B14F-4D97-AF65-F5344CB8AC3E}">
        <p14:creationId xmlns:p14="http://schemas.microsoft.com/office/powerpoint/2010/main" val="3262792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188640"/>
            <a:ext cx="3382888" cy="598512"/>
          </a:xfrm>
        </p:spPr>
        <p:txBody>
          <a:bodyPr/>
          <a:lstStyle/>
          <a:p>
            <a:r>
              <a:rPr lang="en-US" dirty="0" smtClean="0"/>
              <a:t>Replication</a:t>
            </a:r>
            <a:endParaRPr lang="en-US" dirty="0"/>
          </a:p>
        </p:txBody>
      </p:sp>
      <p:pic>
        <p:nvPicPr>
          <p:cNvPr id="4" name="Picture 3"/>
          <p:cNvPicPr/>
          <p:nvPr/>
        </p:nvPicPr>
        <p:blipFill>
          <a:blip r:embed="rId2"/>
          <a:stretch>
            <a:fillRect/>
          </a:stretch>
        </p:blipFill>
        <p:spPr>
          <a:xfrm>
            <a:off x="1600200" y="1757362"/>
            <a:ext cx="6212160" cy="3543846"/>
          </a:xfrm>
          <a:prstGeom prst="rect">
            <a:avLst/>
          </a:prstGeom>
        </p:spPr>
      </p:pic>
    </p:spTree>
    <p:extLst>
      <p:ext uri="{BB962C8B-B14F-4D97-AF65-F5344CB8AC3E}">
        <p14:creationId xmlns:p14="http://schemas.microsoft.com/office/powerpoint/2010/main" val="20076578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7688" y="3573016"/>
            <a:ext cx="5008176" cy="1323439"/>
          </a:xfrm>
          <a:prstGeom prst="rect">
            <a:avLst/>
          </a:prstGeom>
          <a:noFill/>
        </p:spPr>
        <p:txBody>
          <a:bodyPr wrap="square" lIns="91440" tIns="45720" rIns="91440" bIns="45720">
            <a:spAutoFit/>
          </a:bodyPr>
          <a:lstStyle/>
          <a:p>
            <a:pPr algn="ctr"/>
            <a:r>
              <a:rPr lang="en-US" sz="8000" b="0" cap="none" spc="0" dirty="0" smtClean="0">
                <a:ln w="0"/>
                <a:solidFill>
                  <a:schemeClr val="accent1"/>
                </a:solidFill>
                <a:effectLst>
                  <a:outerShdw blurRad="38100" dist="25400" dir="5400000" algn="ctr" rotWithShape="0">
                    <a:srgbClr val="6E747A">
                      <a:alpha val="43000"/>
                    </a:srgbClr>
                  </a:outerShdw>
                </a:effectLst>
              </a:rPr>
              <a:t>Thank You</a:t>
            </a:r>
            <a:endParaRPr lang="en-US" sz="8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76672"/>
            <a:ext cx="2843808" cy="2266159"/>
          </a:xfrm>
          <a:prstGeom prst="rect">
            <a:avLst/>
          </a:prstGeom>
        </p:spPr>
      </p:pic>
    </p:spTree>
    <p:extLst>
      <p:ext uri="{BB962C8B-B14F-4D97-AF65-F5344CB8AC3E}">
        <p14:creationId xmlns:p14="http://schemas.microsoft.com/office/powerpoint/2010/main" val="2295763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1184176"/>
          </a:xfrm>
        </p:spPr>
        <p:txBody>
          <a:bodyPr/>
          <a:lstStyle/>
          <a:p>
            <a:r>
              <a:rPr lang="en-IN" dirty="0" err="1"/>
              <a:t>CouchDB</a:t>
            </a:r>
            <a:r>
              <a:rPr lang="en-IN" dirty="0"/>
              <a:t> Core API (Command Line Utility )</a:t>
            </a:r>
          </a:p>
        </p:txBody>
      </p:sp>
      <p:sp>
        <p:nvSpPr>
          <p:cNvPr id="3" name="Content Placeholder 2"/>
          <p:cNvSpPr>
            <a:spLocks noGrp="1"/>
          </p:cNvSpPr>
          <p:nvPr>
            <p:ph idx="1"/>
          </p:nvPr>
        </p:nvSpPr>
        <p:spPr>
          <a:xfrm>
            <a:off x="2232484" y="2125960"/>
            <a:ext cx="6050632" cy="4399384"/>
          </a:xfrm>
        </p:spPr>
        <p:txBody>
          <a:bodyPr/>
          <a:lstStyle/>
          <a:p>
            <a:r>
              <a:rPr lang="en-IN" dirty="0"/>
              <a:t>Server API</a:t>
            </a:r>
          </a:p>
          <a:p>
            <a:r>
              <a:rPr lang="en-IN" dirty="0"/>
              <a:t>Database API</a:t>
            </a:r>
          </a:p>
          <a:p>
            <a:r>
              <a:rPr lang="en-IN" dirty="0"/>
              <a:t>Document API</a:t>
            </a:r>
          </a:p>
          <a:p>
            <a:r>
              <a:rPr lang="en-IN" dirty="0"/>
              <a:t>Replication API</a:t>
            </a:r>
          </a:p>
          <a:p>
            <a:endParaRPr lang="en-IN" dirty="0"/>
          </a:p>
        </p:txBody>
      </p:sp>
    </p:spTree>
    <p:extLst>
      <p:ext uri="{BB962C8B-B14F-4D97-AF65-F5344CB8AC3E}">
        <p14:creationId xmlns:p14="http://schemas.microsoft.com/office/powerpoint/2010/main" val="2055305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28600"/>
            <a:ext cx="7056784" cy="752128"/>
          </a:xfrm>
        </p:spPr>
        <p:txBody>
          <a:bodyPr/>
          <a:lstStyle/>
          <a:p>
            <a:r>
              <a:rPr lang="en-IN" dirty="0"/>
              <a:t>Server </a:t>
            </a:r>
            <a:r>
              <a:rPr lang="en-IN" dirty="0" smtClean="0"/>
              <a:t>API (</a:t>
            </a:r>
            <a:r>
              <a:rPr lang="en-US" altLang="en-US" dirty="0" smtClean="0"/>
              <a:t>Access </a:t>
            </a:r>
            <a:r>
              <a:rPr lang="en-US" altLang="en-US" dirty="0"/>
              <a:t>via </a:t>
            </a:r>
            <a:r>
              <a:rPr lang="en-US" altLang="en-US" dirty="0" smtClean="0"/>
              <a:t>CURL)</a:t>
            </a:r>
            <a:endParaRPr lang="en-IN" dirty="0"/>
          </a:p>
        </p:txBody>
      </p:sp>
      <p:sp>
        <p:nvSpPr>
          <p:cNvPr id="3" name="Content Placeholder 2"/>
          <p:cNvSpPr>
            <a:spLocks noGrp="1"/>
          </p:cNvSpPr>
          <p:nvPr>
            <p:ph idx="1"/>
          </p:nvPr>
        </p:nvSpPr>
        <p:spPr>
          <a:xfrm>
            <a:off x="1835696" y="1412776"/>
            <a:ext cx="6698704" cy="3960440"/>
          </a:xfrm>
        </p:spPr>
        <p:txBody>
          <a:bodyPr/>
          <a:lstStyle/>
          <a:p>
            <a:r>
              <a:rPr lang="en-US" altLang="en-US" sz="2000" dirty="0" err="1" smtClean="0"/>
              <a:t>CouchDB</a:t>
            </a:r>
            <a:r>
              <a:rPr lang="en-US" altLang="en-US" sz="2000" dirty="0" smtClean="0"/>
              <a:t> runs on port 5984</a:t>
            </a:r>
          </a:p>
          <a:p>
            <a:r>
              <a:rPr lang="en-US" altLang="en-US" sz="2000" dirty="0" smtClean="0"/>
              <a:t>curl </a:t>
            </a:r>
            <a:r>
              <a:rPr lang="en-US" altLang="en-US" sz="2000" dirty="0"/>
              <a:t>-</a:t>
            </a:r>
            <a:r>
              <a:rPr lang="en-US" altLang="en-US" sz="2000" dirty="0" smtClean="0"/>
              <a:t>X GET </a:t>
            </a:r>
            <a:r>
              <a:rPr lang="en-US" altLang="en-US" sz="2000" dirty="0" smtClean="0">
                <a:hlinkClick r:id="rId2"/>
              </a:rPr>
              <a:t>http://127.0.0.1:5984/</a:t>
            </a:r>
            <a:endParaRPr lang="en-US" altLang="en-US" sz="2000" dirty="0" smtClean="0"/>
          </a:p>
          <a:p>
            <a:r>
              <a:rPr lang="en-IN" sz="2000" dirty="0" smtClean="0"/>
              <a:t>returns </a:t>
            </a:r>
            <a:r>
              <a:rPr lang="en-IN" sz="2000" dirty="0"/>
              <a:t>the </a:t>
            </a:r>
            <a:r>
              <a:rPr lang="en-IN" sz="2000" dirty="0" smtClean="0"/>
              <a:t>server information</a:t>
            </a:r>
          </a:p>
          <a:p>
            <a:pPr marL="0" indent="0">
              <a:buNone/>
            </a:pPr>
            <a:endParaRPr lang="en-IN" dirty="0" smtClean="0">
              <a:latin typeface="Calibri" panose="020F0502020204030204" pitchFamily="34" charset="0"/>
            </a:endParaRPr>
          </a:p>
        </p:txBody>
      </p:sp>
      <p:pic>
        <p:nvPicPr>
          <p:cNvPr id="5" name="Picture 4"/>
          <p:cNvPicPr>
            <a:picLocks noChangeAspect="1"/>
          </p:cNvPicPr>
          <p:nvPr/>
        </p:nvPicPr>
        <p:blipFill rotWithShape="1">
          <a:blip r:embed="rId3"/>
          <a:srcRect l="1494"/>
          <a:stretch/>
        </p:blipFill>
        <p:spPr>
          <a:xfrm>
            <a:off x="2483768" y="3645024"/>
            <a:ext cx="4747642" cy="2448272"/>
          </a:xfrm>
          <a:prstGeom prst="rect">
            <a:avLst/>
          </a:prstGeom>
        </p:spPr>
      </p:pic>
    </p:spTree>
    <p:extLst>
      <p:ext uri="{BB962C8B-B14F-4D97-AF65-F5344CB8AC3E}">
        <p14:creationId xmlns:p14="http://schemas.microsoft.com/office/powerpoint/2010/main" val="1745552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824136"/>
          </a:xfrm>
        </p:spPr>
        <p:txBody>
          <a:bodyPr/>
          <a:lstStyle/>
          <a:p>
            <a:r>
              <a:rPr lang="en-IN" dirty="0"/>
              <a:t>Database </a:t>
            </a:r>
            <a:r>
              <a:rPr lang="en-IN" dirty="0" smtClean="0"/>
              <a:t>API</a:t>
            </a:r>
            <a:endParaRPr lang="en-IN" dirty="0"/>
          </a:p>
        </p:txBody>
      </p:sp>
      <p:sp>
        <p:nvSpPr>
          <p:cNvPr id="3" name="Content Placeholder 2"/>
          <p:cNvSpPr>
            <a:spLocks noGrp="1"/>
          </p:cNvSpPr>
          <p:nvPr>
            <p:ph idx="1"/>
          </p:nvPr>
        </p:nvSpPr>
        <p:spPr/>
        <p:txBody>
          <a:bodyPr/>
          <a:lstStyle/>
          <a:p>
            <a:r>
              <a:rPr lang="en-US" altLang="en-US" sz="2000" dirty="0"/>
              <a:t>curl -X </a:t>
            </a:r>
            <a:r>
              <a:rPr lang="en-US" altLang="en-US" sz="2000" b="1" dirty="0"/>
              <a:t>GET</a:t>
            </a:r>
            <a:r>
              <a:rPr lang="en-US" altLang="en-US" sz="2000" dirty="0"/>
              <a:t> http://127.0.0.1:5984/demo </a:t>
            </a:r>
            <a:endParaRPr lang="en-US" altLang="en-US" sz="2000" dirty="0" smtClean="0"/>
          </a:p>
          <a:p>
            <a:r>
              <a:rPr lang="en-US" sz="2000" dirty="0" smtClean="0"/>
              <a:t>Returns the information about database demo </a:t>
            </a:r>
            <a:endParaRPr lang="en-US" altLang="en-US" sz="1600" dirty="0">
              <a:latin typeface="Monaco" charset="0"/>
            </a:endParaRPr>
          </a:p>
          <a:p>
            <a:pPr marL="0" indent="0">
              <a:buNone/>
            </a:pPr>
            <a:endParaRPr lang="en-US" altLang="en-US" sz="1600" dirty="0" smtClean="0">
              <a:latin typeface="Monaco" charset="0"/>
            </a:endParaRPr>
          </a:p>
          <a:p>
            <a:pPr marL="0" indent="0">
              <a:buNone/>
            </a:pPr>
            <a:endParaRPr lang="en-US" altLang="en-US" sz="1600" dirty="0">
              <a:latin typeface="Monaco" charset="0"/>
            </a:endParaRPr>
          </a:p>
          <a:p>
            <a:pPr marL="0" indent="0">
              <a:buNone/>
            </a:pPr>
            <a:endParaRPr lang="en-US" altLang="en-US" sz="1600" dirty="0" smtClean="0">
              <a:latin typeface="Monaco" charset="0"/>
            </a:endParaRPr>
          </a:p>
        </p:txBody>
      </p:sp>
      <p:pic>
        <p:nvPicPr>
          <p:cNvPr id="6" name="Picture 5"/>
          <p:cNvPicPr>
            <a:picLocks noChangeAspect="1"/>
          </p:cNvPicPr>
          <p:nvPr/>
        </p:nvPicPr>
        <p:blipFill rotWithShape="1">
          <a:blip r:embed="rId2"/>
          <a:srcRect l="1538" r="1" b="15242"/>
          <a:stretch/>
        </p:blipFill>
        <p:spPr>
          <a:xfrm>
            <a:off x="2555776" y="3075856"/>
            <a:ext cx="4608512" cy="3096344"/>
          </a:xfrm>
          <a:prstGeom prst="rect">
            <a:avLst/>
          </a:prstGeom>
        </p:spPr>
      </p:pic>
    </p:spTree>
    <p:extLst>
      <p:ext uri="{BB962C8B-B14F-4D97-AF65-F5344CB8AC3E}">
        <p14:creationId xmlns:p14="http://schemas.microsoft.com/office/powerpoint/2010/main" val="4000626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API (Contd..)</a:t>
            </a:r>
            <a:endParaRPr lang="en-IN" dirty="0"/>
          </a:p>
        </p:txBody>
      </p:sp>
      <p:sp>
        <p:nvSpPr>
          <p:cNvPr id="3" name="Content Placeholder 2"/>
          <p:cNvSpPr>
            <a:spLocks noGrp="1"/>
          </p:cNvSpPr>
          <p:nvPr>
            <p:ph idx="1"/>
          </p:nvPr>
        </p:nvSpPr>
        <p:spPr>
          <a:xfrm>
            <a:off x="1981200" y="1556792"/>
            <a:ext cx="6770712" cy="4896544"/>
          </a:xfrm>
        </p:spPr>
        <p:txBody>
          <a:bodyPr/>
          <a:lstStyle/>
          <a:p>
            <a:pPr marL="0" indent="0">
              <a:buNone/>
            </a:pPr>
            <a:r>
              <a:rPr lang="en-US" altLang="en-US" sz="2000" dirty="0" smtClean="0">
                <a:latin typeface="Monaco" charset="0"/>
              </a:rPr>
              <a:t>Create a database </a:t>
            </a:r>
            <a:endParaRPr lang="en-US" altLang="en-US" sz="2000" dirty="0">
              <a:latin typeface="Monaco" charset="0"/>
            </a:endParaRP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PUT</a:t>
            </a:r>
            <a:r>
              <a:rPr lang="en-US" altLang="en-US" sz="2000" dirty="0">
                <a:latin typeface="Monaco" charset="0"/>
              </a:rPr>
              <a:t> http://127.0.0.1:5984/baseball</a:t>
            </a:r>
          </a:p>
          <a:p>
            <a:pPr marL="0" indent="0">
              <a:buNone/>
            </a:pPr>
            <a:r>
              <a:rPr lang="en-US" altLang="en-US" sz="2000" dirty="0" smtClean="0">
                <a:latin typeface="Monaco" charset="0"/>
              </a:rPr>
              <a:t>Delete a database</a:t>
            </a: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DELETE</a:t>
            </a:r>
            <a:r>
              <a:rPr lang="en-US" altLang="en-US" sz="2000" dirty="0">
                <a:latin typeface="Monaco" charset="0"/>
              </a:rPr>
              <a:t> http://127.0.0.1:5984/baseball</a:t>
            </a:r>
          </a:p>
          <a:p>
            <a:endParaRPr lang="en-IN" dirty="0"/>
          </a:p>
          <a:p>
            <a:endParaRPr lang="en-IN" dirty="0"/>
          </a:p>
        </p:txBody>
      </p:sp>
    </p:spTree>
    <p:extLst>
      <p:ext uri="{BB962C8B-B14F-4D97-AF65-F5344CB8AC3E}">
        <p14:creationId xmlns:p14="http://schemas.microsoft.com/office/powerpoint/2010/main" val="3663788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28600"/>
            <a:ext cx="6698704" cy="1040160"/>
          </a:xfrm>
        </p:spPr>
        <p:txBody>
          <a:bodyPr/>
          <a:lstStyle/>
          <a:p>
            <a:r>
              <a:rPr lang="en-IN" dirty="0"/>
              <a:t>Document </a:t>
            </a:r>
            <a:r>
              <a:rPr lang="en-IN" dirty="0" smtClean="0"/>
              <a:t>API </a:t>
            </a:r>
            <a:r>
              <a:rPr lang="en-US" altLang="en-US" dirty="0" smtClean="0"/>
              <a:t>via </a:t>
            </a:r>
            <a:r>
              <a:rPr lang="en-US" altLang="en-US" dirty="0"/>
              <a:t>CURL</a:t>
            </a:r>
            <a:endParaRPr lang="en-IN" dirty="0"/>
          </a:p>
        </p:txBody>
      </p:sp>
      <p:sp>
        <p:nvSpPr>
          <p:cNvPr id="3" name="Content Placeholder 2"/>
          <p:cNvSpPr>
            <a:spLocks noGrp="1"/>
          </p:cNvSpPr>
          <p:nvPr>
            <p:ph idx="1"/>
          </p:nvPr>
        </p:nvSpPr>
        <p:spPr>
          <a:xfrm>
            <a:off x="1691680" y="1700808"/>
            <a:ext cx="6911280" cy="4536504"/>
          </a:xfrm>
        </p:spPr>
        <p:txBody>
          <a:bodyPr/>
          <a:lstStyle/>
          <a:p>
            <a:pPr>
              <a:lnSpc>
                <a:spcPct val="90000"/>
              </a:lnSpc>
            </a:pPr>
            <a:r>
              <a:rPr lang="en-US" altLang="en-US" sz="2000" dirty="0"/>
              <a:t>curl -X </a:t>
            </a:r>
            <a:r>
              <a:rPr lang="en-US" altLang="en-US" sz="2000" b="1" dirty="0"/>
              <a:t>PUT</a:t>
            </a:r>
            <a:r>
              <a:rPr lang="en-US" altLang="en-US" sz="2000" dirty="0"/>
              <a:t> </a:t>
            </a:r>
            <a:r>
              <a:rPr lang="en-US" altLang="en-US" sz="2000" dirty="0">
                <a:hlinkClick r:id="rId2"/>
              </a:rPr>
              <a:t>http://</a:t>
            </a:r>
            <a:r>
              <a:rPr lang="en-US" altLang="en-US" sz="2000" dirty="0" smtClean="0">
                <a:hlinkClick r:id="rId2"/>
              </a:rPr>
              <a:t>127.0.0.1:5984/albums</a:t>
            </a:r>
            <a:endParaRPr lang="en-US" altLang="en-US" sz="2000" dirty="0" smtClean="0"/>
          </a:p>
          <a:p>
            <a:pPr marL="0" indent="0">
              <a:lnSpc>
                <a:spcPct val="90000"/>
              </a:lnSpc>
              <a:buNone/>
            </a:pPr>
            <a:r>
              <a:rPr lang="en-US" altLang="en-US" sz="2000" dirty="0" smtClean="0"/>
              <a:t>Create a document</a:t>
            </a: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err="1"/>
              <a:t>title":"Abbey</a:t>
            </a:r>
            <a:r>
              <a:rPr lang="en-US" altLang="en-US" sz="2000" dirty="0"/>
              <a:t> </a:t>
            </a:r>
            <a:r>
              <a:rPr lang="en-US" altLang="en-US" sz="2000" dirty="0" err="1"/>
              <a:t>Road","artist":"The</a:t>
            </a:r>
            <a:r>
              <a:rPr lang="en-US" altLang="en-US" sz="2000" dirty="0"/>
              <a:t> Beatles"} </a:t>
            </a:r>
            <a:r>
              <a:rPr lang="en-US" altLang="en-US" sz="2000" dirty="0" smtClean="0"/>
              <a:t>‘</a:t>
            </a:r>
          </a:p>
          <a:p>
            <a:pPr marL="0" indent="0">
              <a:lnSpc>
                <a:spcPct val="90000"/>
              </a:lnSpc>
              <a:buNone/>
            </a:pPr>
            <a:r>
              <a:rPr lang="en-US" altLang="en-US" sz="2000" dirty="0" smtClean="0"/>
              <a:t>Retrieve a document</a:t>
            </a:r>
            <a:endParaRPr lang="en-US" altLang="en-US" sz="2000" dirty="0"/>
          </a:p>
          <a:p>
            <a:pPr>
              <a:lnSpc>
                <a:spcPct val="90000"/>
              </a:lnSpc>
            </a:pPr>
            <a:r>
              <a:rPr lang="en-US" altLang="en-US" sz="2000" dirty="0"/>
              <a:t>curl -X </a:t>
            </a:r>
            <a:r>
              <a:rPr lang="en-US" altLang="en-US" sz="2000" b="1" dirty="0"/>
              <a:t>GET</a:t>
            </a:r>
            <a:r>
              <a:rPr lang="en-US" altLang="en-US" sz="2000" dirty="0"/>
              <a:t> </a:t>
            </a:r>
            <a:r>
              <a:rPr lang="en-US" altLang="en-US" sz="2000" dirty="0">
                <a:hlinkClick r:id="rId3"/>
              </a:rPr>
              <a:t>http://127.0.0.1:5984/albums/1000</a:t>
            </a:r>
            <a:endParaRPr lang="en-US" altLang="en-US" sz="2000" dirty="0"/>
          </a:p>
          <a:p>
            <a:pPr marL="0" indent="0">
              <a:buNone/>
            </a:pPr>
            <a:endParaRPr lang="en-IN" dirty="0"/>
          </a:p>
        </p:txBody>
      </p:sp>
    </p:spTree>
    <p:extLst>
      <p:ext uri="{BB962C8B-B14F-4D97-AF65-F5344CB8AC3E}">
        <p14:creationId xmlns:p14="http://schemas.microsoft.com/office/powerpoint/2010/main" val="4103198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06207074">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333300"/>
        </a:dk1>
        <a:lt1>
          <a:srgbClr val="FFFFFF"/>
        </a:lt1>
        <a:dk2>
          <a:srgbClr val="000000"/>
        </a:dk2>
        <a:lt2>
          <a:srgbClr val="969696"/>
        </a:lt2>
        <a:accent1>
          <a:srgbClr val="E5D58A"/>
        </a:accent1>
        <a:accent2>
          <a:srgbClr val="CCCC00"/>
        </a:accent2>
        <a:accent3>
          <a:srgbClr val="FFFFFF"/>
        </a:accent3>
        <a:accent4>
          <a:srgbClr val="2A2A00"/>
        </a:accent4>
        <a:accent5>
          <a:srgbClr val="F0E7C4"/>
        </a:accent5>
        <a:accent6>
          <a:srgbClr val="B9B900"/>
        </a:accent6>
        <a:hlink>
          <a:srgbClr val="999933"/>
        </a:hlink>
        <a:folHlink>
          <a:srgbClr val="666633"/>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8EA1C0"/>
        </a:lt1>
        <a:dk2>
          <a:srgbClr val="FFFFFF"/>
        </a:dk2>
        <a:lt2>
          <a:srgbClr val="5F5F5F"/>
        </a:lt2>
        <a:accent1>
          <a:srgbClr val="B6CDDE"/>
        </a:accent1>
        <a:accent2>
          <a:srgbClr val="8A7CA2"/>
        </a:accent2>
        <a:accent3>
          <a:srgbClr val="C6CDDC"/>
        </a:accent3>
        <a:accent4>
          <a:srgbClr val="000000"/>
        </a:accent4>
        <a:accent5>
          <a:srgbClr val="D7E3EC"/>
        </a:accent5>
        <a:accent6>
          <a:srgbClr val="7D7092"/>
        </a:accent6>
        <a:hlink>
          <a:srgbClr val="336699"/>
        </a:hlink>
        <a:folHlink>
          <a:srgbClr val="009999"/>
        </a:folHlink>
      </a:clrScheme>
      <a:clrMap bg1="lt1" tx1="dk1" bg2="lt2" tx2="dk2" accent1="accent1" accent2="accent2" accent3="accent3" accent4="accent4" accent5="accent5" accent6="accent6" hlink="hlink" folHlink="folHlink"/>
    </a:extraClrScheme>
    <a:extraClrScheme>
      <a:clrScheme name="Default Design 3">
        <a:dk1>
          <a:srgbClr val="333300"/>
        </a:dk1>
        <a:lt1>
          <a:srgbClr val="FFFFFF"/>
        </a:lt1>
        <a:dk2>
          <a:srgbClr val="000000"/>
        </a:dk2>
        <a:lt2>
          <a:srgbClr val="969696"/>
        </a:lt2>
        <a:accent1>
          <a:srgbClr val="EAEAEA"/>
        </a:accent1>
        <a:accent2>
          <a:srgbClr val="969696"/>
        </a:accent2>
        <a:accent3>
          <a:srgbClr val="FFFFFF"/>
        </a:accent3>
        <a:accent4>
          <a:srgbClr val="2A2A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F35859F-D2B8-4F9D-A785-D0E1949E59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451</TotalTime>
  <Words>1184</Words>
  <Application>Microsoft Office PowerPoint</Application>
  <PresentationFormat>On-screen Show (4:3)</PresentationFormat>
  <Paragraphs>220</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06207074</vt:lpstr>
      <vt:lpstr>CouchDB</vt:lpstr>
      <vt:lpstr>Introduction</vt:lpstr>
      <vt:lpstr>Features</vt:lpstr>
      <vt:lpstr>SQL vs CouchDB</vt:lpstr>
      <vt:lpstr>CouchDB Core API (Command Line Utility )</vt:lpstr>
      <vt:lpstr>Server API (Access via CURL)</vt:lpstr>
      <vt:lpstr>Database API</vt:lpstr>
      <vt:lpstr>Database API (Contd..)</vt:lpstr>
      <vt:lpstr>Document API via CURL</vt:lpstr>
      <vt:lpstr>Document API (Contd..)</vt:lpstr>
      <vt:lpstr>Availability and Partition Tolerance</vt:lpstr>
      <vt:lpstr>Key To Your Data</vt:lpstr>
      <vt:lpstr>Multi Version Concurrency Control</vt:lpstr>
      <vt:lpstr>Eventual Consistency</vt:lpstr>
      <vt:lpstr>Replication API via curl</vt:lpstr>
      <vt:lpstr>Replication</vt:lpstr>
      <vt:lpstr>Continuous Replication</vt:lpstr>
      <vt:lpstr>Revision Tree</vt:lpstr>
      <vt:lpstr>CouchDB Conflict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Couch DB Views</vt:lpstr>
      <vt:lpstr>Example Database</vt:lpstr>
      <vt:lpstr>PowerPoint Presentation</vt:lpstr>
      <vt:lpstr>Map and Reduce functions</vt:lpstr>
      <vt:lpstr>$ curl http://localhost:5984/albums/_design/foobar/_view/by_year </vt:lpstr>
      <vt:lpstr>$ curl http://localhost:5984/albums/_design/foobar/_view/by_year?group=true</vt:lpstr>
      <vt:lpstr>$ curl \ http://localhost:5984/albums/_design/foobar/_view/by_year?reduce=false</vt:lpstr>
      <vt:lpstr>Limitations</vt:lpstr>
      <vt:lpstr>Compaction</vt:lpstr>
      <vt:lpstr>What Compaction does?</vt:lpstr>
      <vt:lpstr>PowerPoint Presentation</vt:lpstr>
      <vt:lpstr>Document Creation</vt:lpstr>
      <vt:lpstr>Map View</vt:lpstr>
      <vt:lpstr>Map/reduce View</vt:lpstr>
      <vt:lpstr>Replication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CouchDB</dc:title>
  <dc:creator>Donita Almeida;George Zachariah</dc:creator>
  <cp:lastModifiedBy>Rohan</cp:lastModifiedBy>
  <cp:revision>38</cp:revision>
  <cp:lastPrinted>1601-01-01T00:00:00Z</cp:lastPrinted>
  <dcterms:created xsi:type="dcterms:W3CDTF">2016-04-11T23:24:20Z</dcterms:created>
  <dcterms:modified xsi:type="dcterms:W3CDTF">2016-04-16T15:54:55Z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TC062070741033</vt:lpwstr>
  </property>
</Properties>
</file>