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36"/>
  </p:notesMasterIdLst>
  <p:handoutMasterIdLst>
    <p:handoutMasterId r:id="rId37"/>
  </p:handoutMasterIdLst>
  <p:sldIdLst>
    <p:sldId id="256" r:id="rId3"/>
    <p:sldId id="266" r:id="rId4"/>
    <p:sldId id="257" r:id="rId5"/>
    <p:sldId id="259" r:id="rId6"/>
    <p:sldId id="260" r:id="rId7"/>
    <p:sldId id="262" r:id="rId8"/>
    <p:sldId id="261" r:id="rId9"/>
    <p:sldId id="265" r:id="rId10"/>
    <p:sldId id="263" r:id="rId11"/>
    <p:sldId id="264" r:id="rId12"/>
    <p:sldId id="279" r:id="rId13"/>
    <p:sldId id="267" r:id="rId14"/>
    <p:sldId id="268" r:id="rId15"/>
    <p:sldId id="271" r:id="rId16"/>
    <p:sldId id="273" r:id="rId17"/>
    <p:sldId id="274" r:id="rId18"/>
    <p:sldId id="275" r:id="rId19"/>
    <p:sldId id="276" r:id="rId20"/>
    <p:sldId id="277" r:id="rId21"/>
    <p:sldId id="272" r:id="rId22"/>
    <p:sldId id="278" r:id="rId23"/>
    <p:sldId id="295" r:id="rId24"/>
    <p:sldId id="297" r:id="rId25"/>
    <p:sldId id="299" r:id="rId26"/>
    <p:sldId id="300" r:id="rId27"/>
    <p:sldId id="301" r:id="rId28"/>
    <p:sldId id="302" r:id="rId29"/>
    <p:sldId id="303" r:id="rId30"/>
    <p:sldId id="282" r:id="rId31"/>
    <p:sldId id="304" r:id="rId32"/>
    <p:sldId id="305" r:id="rId33"/>
    <p:sldId id="281" r:id="rId34"/>
    <p:sldId id="280" r:id="rId35"/>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onita Almeida" initials="DA" lastIdx="1" clrIdx="0">
    <p:extLst>
      <p:ext uri="{19B8F6BF-5375-455C-9EA6-DF929625EA0E}">
        <p15:presenceInfo xmlns:p15="http://schemas.microsoft.com/office/powerpoint/2012/main" userId="b9e02739a4763f8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FF"/>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70" autoAdjust="0"/>
  </p:normalViewPr>
  <p:slideViewPr>
    <p:cSldViewPr>
      <p:cViewPr varScale="1">
        <p:scale>
          <a:sx n="74" d="100"/>
          <a:sy n="74" d="100"/>
        </p:scale>
        <p:origin x="1290"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commentAuthors" Target="commentAuthor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04-15T19:00:21.793" idx="1">
    <p:pos x="10" y="10"/>
    <p:text>When you replicate two databases in CouchDB and you have conflicting changes, CouchDB will detect this and will flag the affected document with the special attribute "_conflicts":true. Next, CouchDB determines which of the changes will be stored as the latest revision (remember, documents in CouchDB are versioned). The version that gets picked to be the latest revision is the winning revision. The losing revision gets stored as the previous revision.</p:text>
    <p:extLst>
      <p:ext uri="{C676402C-5697-4E1C-873F-D02D1690AC5C}">
        <p15:threadingInfo xmlns:p15="http://schemas.microsoft.com/office/powerpoint/2012/main" timeZoneBias="4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vl1pPr>
          </a:lstStyle>
          <a:p>
            <a:endParaRPr lang="en-US"/>
          </a:p>
        </p:txBody>
      </p:sp>
      <p:sp>
        <p:nvSpPr>
          <p:cNvPr id="17411"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vl1pPr>
          </a:lstStyle>
          <a:p>
            <a:endParaRPr lang="en-US"/>
          </a:p>
        </p:txBody>
      </p:sp>
      <p:sp>
        <p:nvSpPr>
          <p:cNvPr id="17412"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vl1pPr>
          </a:lstStyle>
          <a:p>
            <a:endParaRPr lang="en-US"/>
          </a:p>
        </p:txBody>
      </p:sp>
      <p:sp>
        <p:nvSpPr>
          <p:cNvPr id="17413"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vl1pPr>
          </a:lstStyle>
          <a:p>
            <a:fld id="{B86B488C-1273-4F46-A528-C4B9A09DBEDC}" type="slidenum">
              <a:rPr lang="en-US"/>
              <a:pPr/>
              <a:t>‹#›</a:t>
            </a:fld>
            <a:endParaRPr lang="en-US"/>
          </a:p>
        </p:txBody>
      </p:sp>
    </p:spTree>
    <p:extLst>
      <p:ext uri="{BB962C8B-B14F-4D97-AF65-F5344CB8AC3E}">
        <p14:creationId xmlns:p14="http://schemas.microsoft.com/office/powerpoint/2010/main" val="23335184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2" name="Rectangle 4"/>
          <p:cNvSpPr>
            <a:spLocks noGrp="1" noRot="1" noChangeAspect="1" noChangeArrowheads="1"/>
          </p:cNvSpPr>
          <p:nvPr>
            <p:ph type="sldImg" idx="2"/>
          </p:nvPr>
        </p:nvSpPr>
        <p:spPr bwMode="auto">
          <a:xfrm>
            <a:off x="1143000" y="685800"/>
            <a:ext cx="4572000" cy="3429000"/>
          </a:xfrm>
          <a:prstGeom prst="rect">
            <a:avLst/>
          </a:prstGeom>
          <a:noFill/>
          <a:ln w="12700" cap="sq">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6" name="Rectangle 8"/>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vl1pPr>
          </a:lstStyle>
          <a:p>
            <a:endParaRPr lang="en-US"/>
          </a:p>
        </p:txBody>
      </p:sp>
      <p:sp>
        <p:nvSpPr>
          <p:cNvPr id="2057" name="Rectangle 9"/>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vl1pPr>
          </a:lstStyle>
          <a:p>
            <a:endParaRPr lang="en-US"/>
          </a:p>
        </p:txBody>
      </p:sp>
      <p:sp>
        <p:nvSpPr>
          <p:cNvPr id="2058" name="Rectangle 10"/>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vl1pPr>
          </a:lstStyle>
          <a:p>
            <a:endParaRPr lang="en-US"/>
          </a:p>
        </p:txBody>
      </p:sp>
      <p:sp>
        <p:nvSpPr>
          <p:cNvPr id="2059" name="Rectangle 11"/>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vl1pPr>
          </a:lstStyle>
          <a:p>
            <a:fld id="{CEC76FE6-18FF-4904-A79F-D11B604C1BF0}" type="slidenum">
              <a:rPr lang="en-US"/>
              <a:pPr/>
              <a:t>‹#›</a:t>
            </a:fld>
            <a:endParaRPr lang="en-US"/>
          </a:p>
        </p:txBody>
      </p:sp>
    </p:spTree>
    <p:extLst>
      <p:ext uri="{BB962C8B-B14F-4D97-AF65-F5344CB8AC3E}">
        <p14:creationId xmlns:p14="http://schemas.microsoft.com/office/powerpoint/2010/main" val="362403601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EC76FE6-18FF-4904-A79F-D11B604C1BF0}" type="slidenum">
              <a:rPr lang="en-US" smtClean="0"/>
              <a:pPr/>
              <a:t>13</a:t>
            </a:fld>
            <a:endParaRPr lang="en-US"/>
          </a:p>
        </p:txBody>
      </p:sp>
    </p:spTree>
    <p:extLst>
      <p:ext uri="{BB962C8B-B14F-4D97-AF65-F5344CB8AC3E}">
        <p14:creationId xmlns:p14="http://schemas.microsoft.com/office/powerpoint/2010/main" val="625493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104" name="Rectangle 32"/>
          <p:cNvSpPr>
            <a:spLocks noGrp="1" noChangeArrowheads="1"/>
          </p:cNvSpPr>
          <p:nvPr>
            <p:ph type="ctrTitle" sz="quarter"/>
          </p:nvPr>
        </p:nvSpPr>
        <p:spPr>
          <a:xfrm>
            <a:off x="2362200" y="1143000"/>
            <a:ext cx="5638800" cy="2438400"/>
          </a:xfrm>
        </p:spPr>
        <p:txBody>
          <a:bodyPr/>
          <a:lstStyle>
            <a:lvl1pPr>
              <a:defRPr sz="4400"/>
            </a:lvl1pPr>
          </a:lstStyle>
          <a:p>
            <a:pPr lvl="0"/>
            <a:r>
              <a:rPr lang="en-US" noProof="0" smtClean="0"/>
              <a:t>Click to edit Master title style</a:t>
            </a:r>
            <a:endParaRPr lang="en-US" noProof="0" dirty="0" smtClean="0"/>
          </a:p>
        </p:txBody>
      </p:sp>
      <p:sp>
        <p:nvSpPr>
          <p:cNvPr id="3105" name="Rectangle 33"/>
          <p:cNvSpPr>
            <a:spLocks noGrp="1" noChangeArrowheads="1"/>
          </p:cNvSpPr>
          <p:nvPr>
            <p:ph type="subTitle" sz="quarter" idx="1"/>
          </p:nvPr>
        </p:nvSpPr>
        <p:spPr>
          <a:xfrm>
            <a:off x="2667000" y="3886200"/>
            <a:ext cx="5334000" cy="1285875"/>
          </a:xfrm>
        </p:spPr>
        <p:txBody>
          <a:bodyPr/>
          <a:lstStyle>
            <a:lvl1pPr marL="0" indent="0">
              <a:buFont typeface="Wingdings" pitchFamily="2" charset="2"/>
              <a:buNone/>
              <a:defRPr sz="1800"/>
            </a:lvl1pPr>
          </a:lstStyle>
          <a:p>
            <a:pPr lvl="0"/>
            <a:r>
              <a:rPr lang="en-US" noProof="0" smtClean="0"/>
              <a:t>Click to edit Master subtitle style</a:t>
            </a:r>
            <a:endParaRPr lang="en-US" noProof="0" dirty="0" smtClean="0"/>
          </a:p>
        </p:txBody>
      </p:sp>
      <p:sp>
        <p:nvSpPr>
          <p:cNvPr id="3166" name="Rectangle 94"/>
          <p:cNvSpPr>
            <a:spLocks noGrp="1" noChangeArrowheads="1"/>
          </p:cNvSpPr>
          <p:nvPr>
            <p:ph type="dt" sz="quarter" idx="2"/>
          </p:nvPr>
        </p:nvSpPr>
        <p:spPr/>
        <p:txBody>
          <a:bodyPr/>
          <a:lstStyle>
            <a:lvl1pPr>
              <a:defRPr/>
            </a:lvl1pPr>
          </a:lstStyle>
          <a:p>
            <a:endParaRPr lang="en-US" dirty="0"/>
          </a:p>
        </p:txBody>
      </p:sp>
      <p:sp>
        <p:nvSpPr>
          <p:cNvPr id="3167" name="Rectangle 95"/>
          <p:cNvSpPr>
            <a:spLocks noGrp="1" noChangeArrowheads="1"/>
          </p:cNvSpPr>
          <p:nvPr>
            <p:ph type="ftr" sz="quarter" idx="3"/>
          </p:nvPr>
        </p:nvSpPr>
        <p:spPr/>
        <p:txBody>
          <a:bodyPr/>
          <a:lstStyle>
            <a:lvl1pPr>
              <a:defRPr/>
            </a:lvl1pPr>
          </a:lstStyle>
          <a:p>
            <a:endParaRPr lang="en-US"/>
          </a:p>
        </p:txBody>
      </p:sp>
      <p:sp>
        <p:nvSpPr>
          <p:cNvPr id="3168" name="Rectangle 96"/>
          <p:cNvSpPr>
            <a:spLocks noGrp="1" noChangeArrowheads="1"/>
          </p:cNvSpPr>
          <p:nvPr>
            <p:ph type="sldNum" sz="quarter" idx="4"/>
          </p:nvPr>
        </p:nvSpPr>
        <p:spPr/>
        <p:txBody>
          <a:bodyPr/>
          <a:lstStyle>
            <a:lvl1pPr>
              <a:defRPr/>
            </a:lvl1pPr>
          </a:lstStyle>
          <a:p>
            <a:fld id="{0C7BE582-C6D6-42C1-9349-E2A84CC8A27F}"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quarter"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80FB647-AD83-4603-B7BF-FFAD3CBD6D3D}" type="slidenum">
              <a:rPr lang="en-US"/>
              <a:pPr/>
              <a:t>‹#›</a:t>
            </a:fld>
            <a:endParaRPr lang="en-US"/>
          </a:p>
        </p:txBody>
      </p:sp>
    </p:spTree>
    <p:extLst>
      <p:ext uri="{BB962C8B-B14F-4D97-AF65-F5344CB8AC3E}">
        <p14:creationId xmlns:p14="http://schemas.microsoft.com/office/powerpoint/2010/main" val="307027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100" y="228600"/>
            <a:ext cx="163830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981200" y="228600"/>
            <a:ext cx="476250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quarter"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11A3655-1E44-4424-9E39-7DA470DC4A68}" type="slidenum">
              <a:rPr lang="en-US"/>
              <a:pPr/>
              <a:t>‹#›</a:t>
            </a:fld>
            <a:endParaRPr lang="en-US"/>
          </a:p>
        </p:txBody>
      </p:sp>
    </p:spTree>
    <p:extLst>
      <p:ext uri="{BB962C8B-B14F-4D97-AF65-F5344CB8AC3E}">
        <p14:creationId xmlns:p14="http://schemas.microsoft.com/office/powerpoint/2010/main" val="504745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quarter"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3506361-70C8-432A-93F0-141DC7F2B02C}" type="slidenum">
              <a:rPr lang="en-US"/>
              <a:pPr/>
              <a:t>‹#›</a:t>
            </a:fld>
            <a:endParaRPr lang="en-US"/>
          </a:p>
        </p:txBody>
      </p:sp>
    </p:spTree>
    <p:extLst>
      <p:ext uri="{BB962C8B-B14F-4D97-AF65-F5344CB8AC3E}">
        <p14:creationId xmlns:p14="http://schemas.microsoft.com/office/powerpoint/2010/main" val="1630385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7799" y="4406900"/>
            <a:ext cx="7046913" cy="1362075"/>
          </a:xfr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1447799" y="2906713"/>
            <a:ext cx="7046913"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quarter"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FDD7405-60FD-4A25-B3DD-05BF605EA69D}" type="slidenum">
              <a:rPr lang="en-US"/>
              <a:pPr/>
              <a:t>‹#›</a:t>
            </a:fld>
            <a:endParaRPr lang="en-US"/>
          </a:p>
        </p:txBody>
      </p:sp>
    </p:spTree>
    <p:extLst>
      <p:ext uri="{BB962C8B-B14F-4D97-AF65-F5344CB8AC3E}">
        <p14:creationId xmlns:p14="http://schemas.microsoft.com/office/powerpoint/2010/main" val="1239131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0" y="1371600"/>
            <a:ext cx="3048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486400" y="1371600"/>
            <a:ext cx="3048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quarter"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90DF076-3FBF-4A8F-80EC-28CA0F9DD5C6}" type="slidenum">
              <a:rPr lang="en-US"/>
              <a:pPr/>
              <a:t>‹#›</a:t>
            </a:fld>
            <a:endParaRPr lang="en-US"/>
          </a:p>
        </p:txBody>
      </p:sp>
    </p:spTree>
    <p:extLst>
      <p:ext uri="{BB962C8B-B14F-4D97-AF65-F5344CB8AC3E}">
        <p14:creationId xmlns:p14="http://schemas.microsoft.com/office/powerpoint/2010/main" val="2418641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800" y="274638"/>
            <a:ext cx="72390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47800" y="1535113"/>
            <a:ext cx="34290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47800" y="2174875"/>
            <a:ext cx="34290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05400" y="1535113"/>
            <a:ext cx="35814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05400" y="2174875"/>
            <a:ext cx="35814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quarter" idx="10"/>
          </p:nvPr>
        </p:nvSpPr>
        <p:spPr/>
        <p:txBody>
          <a:bodyPr/>
          <a:lstStyle>
            <a:lvl1pPr>
              <a:defRPr/>
            </a:lvl1pPr>
          </a:lstStyle>
          <a:p>
            <a:endParaRPr lang="en-US" dirty="0"/>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453291BC-C0BE-4454-B6FD-E10313E72F5B}" type="slidenum">
              <a:rPr lang="en-US"/>
              <a:pPr/>
              <a:t>‹#›</a:t>
            </a:fld>
            <a:endParaRPr lang="en-US"/>
          </a:p>
        </p:txBody>
      </p:sp>
    </p:spTree>
    <p:extLst>
      <p:ext uri="{BB962C8B-B14F-4D97-AF65-F5344CB8AC3E}">
        <p14:creationId xmlns:p14="http://schemas.microsoft.com/office/powerpoint/2010/main" val="2522128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quarter"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7734675C-63F2-4474-8BB9-0E7CEB072ADD}" type="slidenum">
              <a:rPr lang="en-US"/>
              <a:pPr/>
              <a:t>‹#›</a:t>
            </a:fld>
            <a:endParaRPr lang="en-US"/>
          </a:p>
        </p:txBody>
      </p:sp>
    </p:spTree>
    <p:extLst>
      <p:ext uri="{BB962C8B-B14F-4D97-AF65-F5344CB8AC3E}">
        <p14:creationId xmlns:p14="http://schemas.microsoft.com/office/powerpoint/2010/main" val="236187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quarter"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E733C3B-11B0-46D4-8DAE-F9DF6935FAA3}" type="slidenum">
              <a:rPr lang="en-US"/>
              <a:pPr/>
              <a:t>‹#›</a:t>
            </a:fld>
            <a:endParaRPr lang="en-US"/>
          </a:p>
        </p:txBody>
      </p:sp>
    </p:spTree>
    <p:extLst>
      <p:ext uri="{BB962C8B-B14F-4D97-AF65-F5344CB8AC3E}">
        <p14:creationId xmlns:p14="http://schemas.microsoft.com/office/powerpoint/2010/main" val="686959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11287" y="273050"/>
            <a:ext cx="27797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267200" y="273050"/>
            <a:ext cx="44196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11287" y="1435100"/>
            <a:ext cx="27797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quarter"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B713750-4AB4-48A8-B763-37883CEE0791}" type="slidenum">
              <a:rPr lang="en-US"/>
              <a:pPr/>
              <a:t>‹#›</a:t>
            </a:fld>
            <a:endParaRPr lang="en-US"/>
          </a:p>
        </p:txBody>
      </p:sp>
    </p:spTree>
    <p:extLst>
      <p:ext uri="{BB962C8B-B14F-4D97-AF65-F5344CB8AC3E}">
        <p14:creationId xmlns:p14="http://schemas.microsoft.com/office/powerpoint/2010/main" val="2053517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quarter"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C7C3572-32B7-45E0-9C7C-9AB15D44FCF2}" type="slidenum">
              <a:rPr lang="en-US"/>
              <a:pPr/>
              <a:t>‹#›</a:t>
            </a:fld>
            <a:endParaRPr lang="en-US"/>
          </a:p>
        </p:txBody>
      </p:sp>
    </p:spTree>
    <p:extLst>
      <p:ext uri="{BB962C8B-B14F-4D97-AF65-F5344CB8AC3E}">
        <p14:creationId xmlns:p14="http://schemas.microsoft.com/office/powerpoint/2010/main" val="8592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56" name="Rectangle 32"/>
          <p:cNvSpPr>
            <a:spLocks noGrp="1" noChangeArrowheads="1"/>
          </p:cNvSpPr>
          <p:nvPr>
            <p:ph type="title"/>
          </p:nvPr>
        </p:nvSpPr>
        <p:spPr bwMode="auto">
          <a:xfrm>
            <a:off x="1981200" y="228600"/>
            <a:ext cx="65532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b" anchorCtr="0" compatLnSpc="1">
            <a:prstTxWarp prst="textNoShape">
              <a:avLst/>
            </a:prstTxWarp>
          </a:bodyPr>
          <a:lstStyle/>
          <a:p>
            <a:pPr lvl="0"/>
            <a:r>
              <a:rPr lang="en-US" smtClean="0"/>
              <a:t>Click to edit Master title style</a:t>
            </a:r>
            <a:endParaRPr lang="en-US" dirty="0" smtClean="0"/>
          </a:p>
        </p:txBody>
      </p:sp>
      <p:sp>
        <p:nvSpPr>
          <p:cNvPr id="1057" name="Rectangle 33"/>
          <p:cNvSpPr>
            <a:spLocks noGrp="1" noChangeArrowheads="1"/>
          </p:cNvSpPr>
          <p:nvPr>
            <p:ph type="body" idx="1"/>
          </p:nvPr>
        </p:nvSpPr>
        <p:spPr bwMode="auto">
          <a:xfrm>
            <a:off x="2286000" y="1371600"/>
            <a:ext cx="62484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68" name="Rectangle 44"/>
          <p:cNvSpPr>
            <a:spLocks noGrp="1" noChangeArrowheads="1"/>
          </p:cNvSpPr>
          <p:nvPr>
            <p:ph type="dt" sz="quarter" idx="2"/>
          </p:nvPr>
        </p:nvSpPr>
        <p:spPr bwMode="auto">
          <a:xfrm>
            <a:off x="1524000" y="6324600"/>
            <a:ext cx="1371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defRPr sz="1000">
                <a:latin typeface="+mn-lt"/>
              </a:defRPr>
            </a:lvl1pPr>
          </a:lstStyle>
          <a:p>
            <a:endParaRPr lang="en-US"/>
          </a:p>
        </p:txBody>
      </p:sp>
      <p:sp>
        <p:nvSpPr>
          <p:cNvPr id="1069" name="Rectangle 45"/>
          <p:cNvSpPr>
            <a:spLocks noGrp="1" noChangeArrowheads="1"/>
          </p:cNvSpPr>
          <p:nvPr>
            <p:ph type="ftr" sz="quarter" idx="3"/>
          </p:nvPr>
        </p:nvSpPr>
        <p:spPr bwMode="auto">
          <a:xfrm>
            <a:off x="3048000" y="6324600"/>
            <a:ext cx="426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lvl1pPr algn="ctr">
              <a:defRPr sz="1000">
                <a:latin typeface="+mn-lt"/>
              </a:defRPr>
            </a:lvl1pPr>
          </a:lstStyle>
          <a:p>
            <a:endParaRPr lang="en-US" dirty="0"/>
          </a:p>
        </p:txBody>
      </p:sp>
      <p:sp>
        <p:nvSpPr>
          <p:cNvPr id="1070" name="Rectangle 46"/>
          <p:cNvSpPr>
            <a:spLocks noGrp="1" noChangeArrowheads="1"/>
          </p:cNvSpPr>
          <p:nvPr>
            <p:ph type="sldNum" sz="quarter" idx="4"/>
          </p:nvPr>
        </p:nvSpPr>
        <p:spPr bwMode="auto">
          <a:xfrm>
            <a:off x="7467600" y="6324600"/>
            <a:ext cx="10668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1000">
                <a:latin typeface="+mn-lt"/>
              </a:defRPr>
            </a:lvl1pPr>
          </a:lstStyle>
          <a:p>
            <a:fld id="{95C5CA75-96F3-42DA-8C73-E2B32B310B9C}"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spcBef>
          <a:spcPct val="0"/>
        </a:spcBef>
        <a:spcAft>
          <a:spcPct val="0"/>
        </a:spcAft>
        <a:defRPr sz="3200" b="1">
          <a:solidFill>
            <a:schemeClr val="tx2"/>
          </a:solidFill>
          <a:latin typeface="+mj-lt"/>
          <a:ea typeface="+mj-ea"/>
          <a:cs typeface="+mj-cs"/>
        </a:defRPr>
      </a:lvl1pPr>
      <a:lvl2pPr algn="l" rtl="0" eaLnBrk="1" fontAlgn="base" hangingPunct="1">
        <a:spcBef>
          <a:spcPct val="0"/>
        </a:spcBef>
        <a:spcAft>
          <a:spcPct val="0"/>
        </a:spcAft>
        <a:defRPr sz="3200" b="1">
          <a:solidFill>
            <a:schemeClr val="tx2"/>
          </a:solidFill>
          <a:latin typeface="Verdana" pitchFamily="34" charset="0"/>
        </a:defRPr>
      </a:lvl2pPr>
      <a:lvl3pPr algn="l" rtl="0" eaLnBrk="1" fontAlgn="base" hangingPunct="1">
        <a:spcBef>
          <a:spcPct val="0"/>
        </a:spcBef>
        <a:spcAft>
          <a:spcPct val="0"/>
        </a:spcAft>
        <a:defRPr sz="3200" b="1">
          <a:solidFill>
            <a:schemeClr val="tx2"/>
          </a:solidFill>
          <a:latin typeface="Verdana" pitchFamily="34" charset="0"/>
        </a:defRPr>
      </a:lvl3pPr>
      <a:lvl4pPr algn="l" rtl="0" eaLnBrk="1" fontAlgn="base" hangingPunct="1">
        <a:spcBef>
          <a:spcPct val="0"/>
        </a:spcBef>
        <a:spcAft>
          <a:spcPct val="0"/>
        </a:spcAft>
        <a:defRPr sz="3200" b="1">
          <a:solidFill>
            <a:schemeClr val="tx2"/>
          </a:solidFill>
          <a:latin typeface="Verdana" pitchFamily="34" charset="0"/>
        </a:defRPr>
      </a:lvl4pPr>
      <a:lvl5pPr algn="l" rtl="0" eaLnBrk="1" fontAlgn="base" hangingPunct="1">
        <a:spcBef>
          <a:spcPct val="0"/>
        </a:spcBef>
        <a:spcAft>
          <a:spcPct val="0"/>
        </a:spcAft>
        <a:defRPr sz="3200" b="1">
          <a:solidFill>
            <a:schemeClr val="tx2"/>
          </a:solidFill>
          <a:latin typeface="Verdana" pitchFamily="34" charset="0"/>
        </a:defRPr>
      </a:lvl5pPr>
      <a:lvl6pPr marL="457200" algn="l" rtl="0" eaLnBrk="1" fontAlgn="base" hangingPunct="1">
        <a:spcBef>
          <a:spcPct val="0"/>
        </a:spcBef>
        <a:spcAft>
          <a:spcPct val="0"/>
        </a:spcAft>
        <a:defRPr sz="3200" b="1">
          <a:solidFill>
            <a:schemeClr val="tx2"/>
          </a:solidFill>
          <a:latin typeface="Verdana" pitchFamily="34" charset="0"/>
        </a:defRPr>
      </a:lvl6pPr>
      <a:lvl7pPr marL="914400" algn="l" rtl="0" eaLnBrk="1" fontAlgn="base" hangingPunct="1">
        <a:spcBef>
          <a:spcPct val="0"/>
        </a:spcBef>
        <a:spcAft>
          <a:spcPct val="0"/>
        </a:spcAft>
        <a:defRPr sz="3200" b="1">
          <a:solidFill>
            <a:schemeClr val="tx2"/>
          </a:solidFill>
          <a:latin typeface="Verdana" pitchFamily="34" charset="0"/>
        </a:defRPr>
      </a:lvl7pPr>
      <a:lvl8pPr marL="1371600" algn="l" rtl="0" eaLnBrk="1" fontAlgn="base" hangingPunct="1">
        <a:spcBef>
          <a:spcPct val="0"/>
        </a:spcBef>
        <a:spcAft>
          <a:spcPct val="0"/>
        </a:spcAft>
        <a:defRPr sz="3200" b="1">
          <a:solidFill>
            <a:schemeClr val="tx2"/>
          </a:solidFill>
          <a:latin typeface="Verdana" pitchFamily="34" charset="0"/>
        </a:defRPr>
      </a:lvl8pPr>
      <a:lvl9pPr marL="1828800" algn="l" rtl="0" eaLnBrk="1" fontAlgn="base" hangingPunct="1">
        <a:spcBef>
          <a:spcPct val="0"/>
        </a:spcBef>
        <a:spcAft>
          <a:spcPct val="0"/>
        </a:spcAft>
        <a:defRPr sz="3200" b="1">
          <a:solidFill>
            <a:schemeClr val="tx2"/>
          </a:solidFill>
          <a:latin typeface="Verdana" pitchFamily="34" charset="0"/>
        </a:defRPr>
      </a:lvl9pPr>
    </p:titleStyle>
    <p:bodyStyle>
      <a:lvl1pPr marL="342900" indent="-342900" algn="l" rtl="0" eaLnBrk="1" fontAlgn="base" hangingPunct="1">
        <a:spcBef>
          <a:spcPct val="100000"/>
        </a:spcBef>
        <a:spcAft>
          <a:spcPct val="0"/>
        </a:spcAft>
        <a:buClr>
          <a:schemeClr val="tx1"/>
        </a:buClr>
        <a:buFont typeface="Wingdings" pitchFamily="2" charset="2"/>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Font typeface="Verdana" pitchFamily="34" charset="0"/>
        <a:buChar char="−"/>
        <a:defRPr sz="2200">
          <a:solidFill>
            <a:schemeClr val="tx1"/>
          </a:solidFill>
          <a:latin typeface="+mn-lt"/>
        </a:defRPr>
      </a:lvl2pPr>
      <a:lvl3pPr marL="1143000" indent="-228600" algn="l" rtl="0" eaLnBrk="1" fontAlgn="base" hangingPunct="1">
        <a:spcBef>
          <a:spcPct val="20000"/>
        </a:spcBef>
        <a:spcAft>
          <a:spcPct val="0"/>
        </a:spcAft>
        <a:buClr>
          <a:schemeClr val="tx1"/>
        </a:buClr>
        <a:buFont typeface="Wingdings" pitchFamily="2" charset="2"/>
        <a:buChar char="§"/>
        <a:defRPr sz="2000">
          <a:solidFill>
            <a:schemeClr val="tx1"/>
          </a:solidFill>
          <a:latin typeface="+mn-lt"/>
        </a:defRPr>
      </a:lvl3pPr>
      <a:lvl4pPr marL="1600200" indent="-228600" algn="l" rtl="0" eaLnBrk="1" fontAlgn="base" hangingPunct="1">
        <a:spcBef>
          <a:spcPct val="20000"/>
        </a:spcBef>
        <a:spcAft>
          <a:spcPct val="0"/>
        </a:spcAft>
        <a:buClr>
          <a:schemeClr val="tx1"/>
        </a:buClr>
        <a:buFont typeface="Verdana" pitchFamily="34" charset="0"/>
        <a:buChar char="−"/>
        <a:defRPr>
          <a:solidFill>
            <a:schemeClr val="tx1"/>
          </a:solidFill>
          <a:latin typeface="+mn-lt"/>
        </a:defRPr>
      </a:lvl4pPr>
      <a:lvl5pPr marL="2057400" indent="-228600"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5pPr>
      <a:lvl6pPr marL="2514600" indent="-228600"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6pPr>
      <a:lvl7pPr marL="2971800" indent="-228600"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7pPr>
      <a:lvl8pPr marL="3429000" indent="-228600"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8pPr>
      <a:lvl9pPr marL="3886200" indent="-228600"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localhost:5984/albums/_design/foobar/_view/by_year"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127.0.0.1:5984/"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127.0.0.1:5984/albums/1000" TargetMode="External"/><Relationship Id="rId2" Type="http://schemas.openxmlformats.org/officeDocument/2006/relationships/hyperlink" Target="http://127.0.0.1:5984/album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5"/>
          <p:cNvSpPr>
            <a:spLocks noGrp="1" noChangeArrowheads="1"/>
          </p:cNvSpPr>
          <p:nvPr>
            <p:ph type="ctrTitle"/>
          </p:nvPr>
        </p:nvSpPr>
        <p:spPr>
          <a:xfrm>
            <a:off x="2339752" y="1143000"/>
            <a:ext cx="5661248" cy="1061864"/>
          </a:xfrm>
        </p:spPr>
        <p:txBody>
          <a:bodyPr/>
          <a:lstStyle/>
          <a:p>
            <a:r>
              <a:rPr lang="en-US" dirty="0" err="1" smtClean="0"/>
              <a:t>CouchDB</a:t>
            </a:r>
            <a:endParaRPr lang="en-US" dirty="0"/>
          </a:p>
        </p:txBody>
      </p:sp>
      <p:sp>
        <p:nvSpPr>
          <p:cNvPr id="4102" name="Rectangle 6"/>
          <p:cNvSpPr>
            <a:spLocks noGrp="1" noChangeArrowheads="1"/>
          </p:cNvSpPr>
          <p:nvPr>
            <p:ph type="subTitle" idx="1"/>
          </p:nvPr>
        </p:nvSpPr>
        <p:spPr>
          <a:xfrm>
            <a:off x="2680352" y="2492896"/>
            <a:ext cx="2922072" cy="3426663"/>
          </a:xfrm>
        </p:spPr>
        <p:txBody>
          <a:bodyPr/>
          <a:lstStyle/>
          <a:p>
            <a:r>
              <a:rPr lang="en-US" sz="2000" dirty="0"/>
              <a:t>Presented By</a:t>
            </a:r>
          </a:p>
          <a:p>
            <a:r>
              <a:rPr lang="en-US" sz="2000" dirty="0"/>
              <a:t>Team 9:</a:t>
            </a:r>
          </a:p>
          <a:p>
            <a:r>
              <a:rPr lang="en-US" sz="2000" dirty="0"/>
              <a:t>Donita Almeida</a:t>
            </a:r>
          </a:p>
          <a:p>
            <a:r>
              <a:rPr lang="en-US" sz="2000" dirty="0" err="1"/>
              <a:t>Dhiraj</a:t>
            </a:r>
            <a:r>
              <a:rPr lang="en-US" sz="2000" dirty="0"/>
              <a:t> </a:t>
            </a:r>
            <a:r>
              <a:rPr lang="en-US" sz="2000" dirty="0" err="1"/>
              <a:t>Gurnani</a:t>
            </a:r>
            <a:endParaRPr lang="en-US" sz="2000" dirty="0"/>
          </a:p>
          <a:p>
            <a:r>
              <a:rPr lang="en-US" sz="2000" dirty="0"/>
              <a:t>George Zachariah</a:t>
            </a:r>
          </a:p>
          <a:p>
            <a:r>
              <a:rPr lang="en-US" sz="2000" dirty="0" err="1"/>
              <a:t>Ritika</a:t>
            </a:r>
            <a:r>
              <a:rPr lang="en-US" sz="2000" dirty="0"/>
              <a:t> Shetty</a:t>
            </a:r>
          </a:p>
          <a:p>
            <a:r>
              <a:rPr lang="en-US" sz="2000" dirty="0" err="1"/>
              <a:t>Saina</a:t>
            </a:r>
            <a:r>
              <a:rPr lang="en-US" sz="2000" dirty="0"/>
              <a:t> Patel</a:t>
            </a:r>
          </a:p>
          <a:p>
            <a:endParaRPr lang="en-US" sz="2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2424" y="620688"/>
            <a:ext cx="2843808" cy="2266159"/>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3688" y="228600"/>
            <a:ext cx="7128792" cy="824136"/>
          </a:xfrm>
        </p:spPr>
        <p:txBody>
          <a:bodyPr/>
          <a:lstStyle/>
          <a:p>
            <a:r>
              <a:rPr lang="en-IN" dirty="0"/>
              <a:t>Document </a:t>
            </a:r>
            <a:r>
              <a:rPr lang="en-IN" dirty="0" smtClean="0"/>
              <a:t>API </a:t>
            </a:r>
            <a:r>
              <a:rPr lang="en-US" altLang="en-US" dirty="0" smtClean="0"/>
              <a:t>(Contd..)</a:t>
            </a:r>
            <a:endParaRPr lang="en-IN" dirty="0"/>
          </a:p>
        </p:txBody>
      </p:sp>
      <p:sp>
        <p:nvSpPr>
          <p:cNvPr id="3" name="Content Placeholder 2"/>
          <p:cNvSpPr>
            <a:spLocks noGrp="1"/>
          </p:cNvSpPr>
          <p:nvPr>
            <p:ph idx="1"/>
          </p:nvPr>
        </p:nvSpPr>
        <p:spPr>
          <a:xfrm>
            <a:off x="1475656" y="1340768"/>
            <a:ext cx="7058744" cy="5184576"/>
          </a:xfrm>
        </p:spPr>
        <p:txBody>
          <a:bodyPr/>
          <a:lstStyle/>
          <a:p>
            <a:pPr>
              <a:lnSpc>
                <a:spcPct val="150000"/>
              </a:lnSpc>
            </a:pPr>
            <a:r>
              <a:rPr lang="en-US" altLang="en-US" sz="1600" b="1" dirty="0"/>
              <a:t>_</a:t>
            </a:r>
            <a:r>
              <a:rPr lang="en-US" altLang="en-US" sz="2000" b="1" dirty="0"/>
              <a:t>rev</a:t>
            </a:r>
            <a:r>
              <a:rPr lang="en-US" altLang="en-US" sz="2000" dirty="0"/>
              <a:t> - If you want to update or delete a document, </a:t>
            </a:r>
            <a:r>
              <a:rPr lang="en-US" altLang="en-US" sz="2000" dirty="0" err="1"/>
              <a:t>CouchDB</a:t>
            </a:r>
            <a:r>
              <a:rPr lang="en-US" altLang="en-US" sz="2000" dirty="0"/>
              <a:t> expects you to include the _rev field of the revision you wish to change</a:t>
            </a:r>
          </a:p>
          <a:p>
            <a:pPr>
              <a:lnSpc>
                <a:spcPct val="90000"/>
              </a:lnSpc>
            </a:pPr>
            <a:endParaRPr lang="en-US" altLang="en-US" sz="2000" dirty="0"/>
          </a:p>
          <a:p>
            <a:pPr>
              <a:lnSpc>
                <a:spcPct val="150000"/>
              </a:lnSpc>
            </a:pPr>
            <a:r>
              <a:rPr lang="en-US" altLang="en-US" sz="2000" dirty="0"/>
              <a:t>curl -X </a:t>
            </a:r>
            <a:r>
              <a:rPr lang="en-US" altLang="en-US" sz="2000" b="1" dirty="0"/>
              <a:t>PUT</a:t>
            </a:r>
            <a:r>
              <a:rPr lang="en-US" altLang="en-US" sz="2000" dirty="0"/>
              <a:t> http://127.0.0.1:5984/albums/1000 -d '{</a:t>
            </a:r>
            <a:r>
              <a:rPr lang="en-US" altLang="en-US" sz="2000" dirty="0">
                <a:solidFill>
                  <a:srgbClr val="0070C0"/>
                </a:solidFill>
              </a:rPr>
              <a:t>"_rev":"1-42c7396a84eaf1728cdbf08415a09a41"</a:t>
            </a:r>
            <a:r>
              <a:rPr lang="en-US" altLang="en-US" sz="2000" dirty="0"/>
              <a:t>,"title":"Abbey Road", "</a:t>
            </a:r>
            <a:r>
              <a:rPr lang="en-US" altLang="en-US" sz="2000" dirty="0" err="1"/>
              <a:t>artist":"The</a:t>
            </a:r>
            <a:r>
              <a:rPr lang="en-US" altLang="en-US" sz="2000" dirty="0"/>
              <a:t> Beatles","year":"1969"}'</a:t>
            </a:r>
          </a:p>
          <a:p>
            <a:pPr marL="0" indent="0">
              <a:buNone/>
            </a:pPr>
            <a:endParaRPr lang="en-IN" dirty="0"/>
          </a:p>
        </p:txBody>
      </p:sp>
    </p:spTree>
    <p:extLst>
      <p:ext uri="{BB962C8B-B14F-4D97-AF65-F5344CB8AC3E}">
        <p14:creationId xmlns:p14="http://schemas.microsoft.com/office/powerpoint/2010/main" val="20133335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5701321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Replication </a:t>
            </a:r>
            <a:r>
              <a:rPr lang="en-IN" dirty="0" smtClean="0"/>
              <a:t>API via curl</a:t>
            </a:r>
            <a:endParaRPr lang="en-IN" dirty="0"/>
          </a:p>
        </p:txBody>
      </p:sp>
      <p:sp>
        <p:nvSpPr>
          <p:cNvPr id="3" name="Content Placeholder 2"/>
          <p:cNvSpPr>
            <a:spLocks noGrp="1"/>
          </p:cNvSpPr>
          <p:nvPr>
            <p:ph idx="1"/>
          </p:nvPr>
        </p:nvSpPr>
        <p:spPr>
          <a:xfrm>
            <a:off x="1691680" y="1700808"/>
            <a:ext cx="6842720" cy="4800600"/>
          </a:xfrm>
        </p:spPr>
        <p:txBody>
          <a:bodyPr/>
          <a:lstStyle/>
          <a:p>
            <a:r>
              <a:rPr lang="en-IN" sz="2000" dirty="0"/>
              <a:t>Command to replicate a Database :</a:t>
            </a:r>
          </a:p>
          <a:p>
            <a:pPr>
              <a:lnSpc>
                <a:spcPct val="150000"/>
              </a:lnSpc>
            </a:pPr>
            <a:r>
              <a:rPr lang="en-IN" sz="2000" dirty="0" smtClean="0"/>
              <a:t>curl –</a:t>
            </a:r>
            <a:r>
              <a:rPr lang="en-IN" sz="2000" dirty="0" err="1" smtClean="0"/>
              <a:t>vX</a:t>
            </a:r>
            <a:r>
              <a:rPr lang="en-IN" sz="2000" dirty="0" smtClean="0"/>
              <a:t> </a:t>
            </a:r>
            <a:r>
              <a:rPr lang="en-IN" sz="2000" b="1" dirty="0"/>
              <a:t>POST</a:t>
            </a:r>
            <a:r>
              <a:rPr lang="en-IN" sz="2000" dirty="0"/>
              <a:t> http://127.0.0.1:5984</a:t>
            </a:r>
            <a:r>
              <a:rPr lang="en-IN" sz="2000" dirty="0" smtClean="0"/>
              <a:t>/     </a:t>
            </a:r>
            <a:r>
              <a:rPr lang="en-IN" sz="2000" dirty="0"/>
              <a:t>_replicate \ -d '{"</a:t>
            </a:r>
            <a:r>
              <a:rPr lang="en-IN" sz="2000" b="1" dirty="0" err="1"/>
              <a:t>source</a:t>
            </a:r>
            <a:r>
              <a:rPr lang="en-IN" sz="2000" dirty="0" err="1"/>
              <a:t>":"albums","</a:t>
            </a:r>
            <a:r>
              <a:rPr lang="en-IN" sz="2000" b="1" dirty="0" err="1"/>
              <a:t>target</a:t>
            </a:r>
            <a:r>
              <a:rPr lang="en-IN" sz="2000" dirty="0" smtClean="0"/>
              <a:t>":    </a:t>
            </a:r>
            <a:r>
              <a:rPr lang="en-IN" sz="2000" dirty="0"/>
              <a:t>"</a:t>
            </a:r>
            <a:r>
              <a:rPr lang="en-IN" sz="2000" dirty="0" err="1"/>
              <a:t>albums_replica</a:t>
            </a:r>
            <a:r>
              <a:rPr lang="en-IN" sz="2000" dirty="0"/>
              <a:t>"}'</a:t>
            </a:r>
          </a:p>
          <a:p>
            <a:pPr marL="0" indent="0">
              <a:buNone/>
            </a:pPr>
            <a:endParaRPr lang="en-IN" dirty="0"/>
          </a:p>
        </p:txBody>
      </p:sp>
    </p:spTree>
    <p:extLst>
      <p:ext uri="{BB962C8B-B14F-4D97-AF65-F5344CB8AC3E}">
        <p14:creationId xmlns:p14="http://schemas.microsoft.com/office/powerpoint/2010/main" val="36169353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672" y="228600"/>
            <a:ext cx="6914728" cy="1040160"/>
          </a:xfrm>
        </p:spPr>
        <p:txBody>
          <a:bodyPr/>
          <a:lstStyle/>
          <a:p>
            <a:r>
              <a:rPr lang="en-IN" dirty="0" err="1" smtClean="0"/>
              <a:t>CouchDB</a:t>
            </a:r>
            <a:r>
              <a:rPr lang="en-IN" dirty="0" smtClean="0"/>
              <a:t> Conflict Resolution</a:t>
            </a:r>
            <a:endParaRPr lang="en-IN" dirty="0"/>
          </a:p>
        </p:txBody>
      </p:sp>
      <p:sp>
        <p:nvSpPr>
          <p:cNvPr id="3" name="Content Placeholder 2"/>
          <p:cNvSpPr>
            <a:spLocks noGrp="1"/>
          </p:cNvSpPr>
          <p:nvPr>
            <p:ph idx="1"/>
          </p:nvPr>
        </p:nvSpPr>
        <p:spPr>
          <a:xfrm>
            <a:off x="1187624" y="1556792"/>
            <a:ext cx="7704856" cy="4968552"/>
          </a:xfrm>
        </p:spPr>
        <p:txBody>
          <a:bodyPr/>
          <a:lstStyle/>
          <a:p>
            <a:r>
              <a:rPr lang="en-IN" dirty="0"/>
              <a:t>How does </a:t>
            </a:r>
            <a:r>
              <a:rPr lang="en-IN" dirty="0" err="1"/>
              <a:t>CouchDB’s</a:t>
            </a:r>
            <a:r>
              <a:rPr lang="en-IN" dirty="0"/>
              <a:t> replication system deal with conflicts</a:t>
            </a:r>
            <a:r>
              <a:rPr lang="en-IN" dirty="0" smtClean="0"/>
              <a:t>?</a:t>
            </a:r>
          </a:p>
          <a:p>
            <a:pPr marL="0" indent="0">
              <a:buNone/>
            </a:pPr>
            <a:endParaRPr lang="en-IN" dirty="0" smtClean="0"/>
          </a:p>
          <a:p>
            <a:pPr marL="914400" lvl="1" indent="-457200">
              <a:buFont typeface="+mj-lt"/>
              <a:buAutoNum type="arabicPeriod"/>
            </a:pPr>
            <a:r>
              <a:rPr lang="en-IN" dirty="0" smtClean="0"/>
              <a:t>Flags </a:t>
            </a:r>
            <a:r>
              <a:rPr lang="en-IN" dirty="0"/>
              <a:t>the affected document with </a:t>
            </a:r>
            <a:r>
              <a:rPr lang="en-IN" dirty="0" smtClean="0"/>
              <a:t>a special </a:t>
            </a:r>
            <a:r>
              <a:rPr lang="en-IN" dirty="0"/>
              <a:t>attribute "_conflicts</a:t>
            </a:r>
            <a:r>
              <a:rPr lang="en-IN" dirty="0" smtClean="0"/>
              <a:t>": true</a:t>
            </a:r>
          </a:p>
          <a:p>
            <a:pPr marL="914400" lvl="1" indent="-457200">
              <a:buFont typeface="+mj-lt"/>
              <a:buAutoNum type="arabicPeriod"/>
            </a:pPr>
            <a:endParaRPr lang="en-IN" dirty="0" smtClean="0"/>
          </a:p>
          <a:p>
            <a:pPr marL="914400" lvl="1" indent="-457200">
              <a:buFont typeface="+mj-lt"/>
              <a:buAutoNum type="arabicPeriod"/>
            </a:pPr>
            <a:r>
              <a:rPr lang="en-IN" dirty="0" smtClean="0"/>
              <a:t>Determines </a:t>
            </a:r>
            <a:r>
              <a:rPr lang="en-IN" dirty="0"/>
              <a:t>which of the changes will be stored as the latest </a:t>
            </a:r>
            <a:r>
              <a:rPr lang="en-IN" dirty="0" smtClean="0"/>
              <a:t>revision (winning revision).</a:t>
            </a:r>
          </a:p>
          <a:p>
            <a:pPr marL="914400" lvl="1" indent="-457200">
              <a:buFont typeface="+mj-lt"/>
              <a:buAutoNum type="arabicPeriod"/>
            </a:pPr>
            <a:endParaRPr lang="en-IN" dirty="0" smtClean="0"/>
          </a:p>
          <a:p>
            <a:pPr marL="914400" lvl="1" indent="-457200">
              <a:buFont typeface="+mj-lt"/>
              <a:buAutoNum type="arabicPeriod"/>
            </a:pPr>
            <a:r>
              <a:rPr lang="en-IN" dirty="0" smtClean="0"/>
              <a:t>The loosing revision gets stored as the previous revision</a:t>
            </a:r>
          </a:p>
          <a:p>
            <a:endParaRPr lang="en-IN" dirty="0"/>
          </a:p>
        </p:txBody>
      </p:sp>
    </p:spTree>
    <p:extLst>
      <p:ext uri="{BB962C8B-B14F-4D97-AF65-F5344CB8AC3E}">
        <p14:creationId xmlns:p14="http://schemas.microsoft.com/office/powerpoint/2010/main" val="10574747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7704" y="3140968"/>
            <a:ext cx="6250297" cy="2016224"/>
          </a:xfrm>
          <a:prstGeom prst="rect">
            <a:avLst/>
          </a:prstGeom>
        </p:spPr>
      </p:pic>
      <p:sp>
        <p:nvSpPr>
          <p:cNvPr id="11" name="Rectangle 10"/>
          <p:cNvSpPr/>
          <p:nvPr/>
        </p:nvSpPr>
        <p:spPr>
          <a:xfrm>
            <a:off x="1583160" y="1628800"/>
            <a:ext cx="7560840" cy="830997"/>
          </a:xfrm>
          <a:prstGeom prst="rect">
            <a:avLst/>
          </a:prstGeom>
        </p:spPr>
        <p:txBody>
          <a:bodyPr wrap="square">
            <a:spAutoFit/>
          </a:bodyPr>
          <a:lstStyle/>
          <a:p>
            <a:r>
              <a:rPr lang="en-IN" dirty="0" smtClean="0">
                <a:solidFill>
                  <a:srgbClr val="000000"/>
                </a:solidFill>
                <a:latin typeface="Palatino"/>
              </a:rPr>
              <a:t>1. We </a:t>
            </a:r>
            <a:r>
              <a:rPr lang="en-IN" dirty="0">
                <a:solidFill>
                  <a:srgbClr val="000000"/>
                </a:solidFill>
                <a:latin typeface="Palatino"/>
              </a:rPr>
              <a:t>have two </a:t>
            </a:r>
            <a:r>
              <a:rPr lang="en-IN" dirty="0" err="1">
                <a:solidFill>
                  <a:srgbClr val="000000"/>
                </a:solidFill>
                <a:latin typeface="Palatino"/>
              </a:rPr>
              <a:t>CouchDB</a:t>
            </a:r>
            <a:r>
              <a:rPr lang="en-IN" dirty="0">
                <a:solidFill>
                  <a:srgbClr val="000000"/>
                </a:solidFill>
                <a:latin typeface="Palatino"/>
              </a:rPr>
              <a:t> </a:t>
            </a:r>
            <a:r>
              <a:rPr lang="en-IN" dirty="0" smtClean="0">
                <a:solidFill>
                  <a:srgbClr val="000000"/>
                </a:solidFill>
                <a:latin typeface="Palatino"/>
              </a:rPr>
              <a:t>databases A and B, </a:t>
            </a:r>
            <a:r>
              <a:rPr lang="en-IN" dirty="0">
                <a:solidFill>
                  <a:srgbClr val="000000"/>
                </a:solidFill>
                <a:latin typeface="Palatino"/>
              </a:rPr>
              <a:t>and we are replicating </a:t>
            </a:r>
            <a:r>
              <a:rPr lang="en-IN" dirty="0" smtClean="0">
                <a:solidFill>
                  <a:srgbClr val="000000"/>
                </a:solidFill>
                <a:latin typeface="Palatino"/>
              </a:rPr>
              <a:t>from </a:t>
            </a:r>
            <a:r>
              <a:rPr lang="en-IN" dirty="0">
                <a:solidFill>
                  <a:srgbClr val="000000"/>
                </a:solidFill>
                <a:latin typeface="Palatino"/>
              </a:rPr>
              <a:t>A </a:t>
            </a:r>
            <a:r>
              <a:rPr lang="en-IN" dirty="0" smtClean="0">
                <a:solidFill>
                  <a:srgbClr val="000000"/>
                </a:solidFill>
                <a:latin typeface="Palatino"/>
              </a:rPr>
              <a:t>to B</a:t>
            </a:r>
            <a:r>
              <a:rPr lang="en-IN" dirty="0">
                <a:solidFill>
                  <a:srgbClr val="000000"/>
                </a:solidFill>
                <a:latin typeface="Palatino"/>
              </a:rPr>
              <a:t>.</a:t>
            </a:r>
            <a:endParaRPr lang="en-IN" dirty="0"/>
          </a:p>
        </p:txBody>
      </p:sp>
      <p:sp>
        <p:nvSpPr>
          <p:cNvPr id="12" name="Title 1"/>
          <p:cNvSpPr txBox="1">
            <a:spLocks/>
          </p:cNvSpPr>
          <p:nvPr/>
        </p:nvSpPr>
        <p:spPr>
          <a:xfrm>
            <a:off x="1619672" y="228600"/>
            <a:ext cx="6914728" cy="1040160"/>
          </a:xfrm>
          <a:prstGeom prst="rect">
            <a:avLst/>
          </a:prstGeom>
        </p:spPr>
        <p:txBody>
          <a:bodyPr/>
          <a:lstStyle>
            <a:lvl1pPr algn="l" rtl="0" eaLnBrk="1" fontAlgn="base" hangingPunct="1">
              <a:spcBef>
                <a:spcPct val="0"/>
              </a:spcBef>
              <a:spcAft>
                <a:spcPct val="0"/>
              </a:spcAft>
              <a:defRPr sz="3200" b="1">
                <a:solidFill>
                  <a:schemeClr val="tx2"/>
                </a:solidFill>
                <a:latin typeface="+mj-lt"/>
                <a:ea typeface="+mj-ea"/>
                <a:cs typeface="+mj-cs"/>
              </a:defRPr>
            </a:lvl1pPr>
            <a:lvl2pPr algn="l" rtl="0" eaLnBrk="1" fontAlgn="base" hangingPunct="1">
              <a:spcBef>
                <a:spcPct val="0"/>
              </a:spcBef>
              <a:spcAft>
                <a:spcPct val="0"/>
              </a:spcAft>
              <a:defRPr sz="3200" b="1">
                <a:solidFill>
                  <a:schemeClr val="tx2"/>
                </a:solidFill>
                <a:latin typeface="Verdana" pitchFamily="34" charset="0"/>
              </a:defRPr>
            </a:lvl2pPr>
            <a:lvl3pPr algn="l" rtl="0" eaLnBrk="1" fontAlgn="base" hangingPunct="1">
              <a:spcBef>
                <a:spcPct val="0"/>
              </a:spcBef>
              <a:spcAft>
                <a:spcPct val="0"/>
              </a:spcAft>
              <a:defRPr sz="3200" b="1">
                <a:solidFill>
                  <a:schemeClr val="tx2"/>
                </a:solidFill>
                <a:latin typeface="Verdana" pitchFamily="34" charset="0"/>
              </a:defRPr>
            </a:lvl3pPr>
            <a:lvl4pPr algn="l" rtl="0" eaLnBrk="1" fontAlgn="base" hangingPunct="1">
              <a:spcBef>
                <a:spcPct val="0"/>
              </a:spcBef>
              <a:spcAft>
                <a:spcPct val="0"/>
              </a:spcAft>
              <a:defRPr sz="3200" b="1">
                <a:solidFill>
                  <a:schemeClr val="tx2"/>
                </a:solidFill>
                <a:latin typeface="Verdana" pitchFamily="34" charset="0"/>
              </a:defRPr>
            </a:lvl4pPr>
            <a:lvl5pPr algn="l" rtl="0" eaLnBrk="1" fontAlgn="base" hangingPunct="1">
              <a:spcBef>
                <a:spcPct val="0"/>
              </a:spcBef>
              <a:spcAft>
                <a:spcPct val="0"/>
              </a:spcAft>
              <a:defRPr sz="3200" b="1">
                <a:solidFill>
                  <a:schemeClr val="tx2"/>
                </a:solidFill>
                <a:latin typeface="Verdana" pitchFamily="34" charset="0"/>
              </a:defRPr>
            </a:lvl5pPr>
            <a:lvl6pPr marL="457200" algn="l" rtl="0" eaLnBrk="1" fontAlgn="base" hangingPunct="1">
              <a:spcBef>
                <a:spcPct val="0"/>
              </a:spcBef>
              <a:spcAft>
                <a:spcPct val="0"/>
              </a:spcAft>
              <a:defRPr sz="3200" b="1">
                <a:solidFill>
                  <a:schemeClr val="tx2"/>
                </a:solidFill>
                <a:latin typeface="Verdana" pitchFamily="34" charset="0"/>
              </a:defRPr>
            </a:lvl6pPr>
            <a:lvl7pPr marL="914400" algn="l" rtl="0" eaLnBrk="1" fontAlgn="base" hangingPunct="1">
              <a:spcBef>
                <a:spcPct val="0"/>
              </a:spcBef>
              <a:spcAft>
                <a:spcPct val="0"/>
              </a:spcAft>
              <a:defRPr sz="3200" b="1">
                <a:solidFill>
                  <a:schemeClr val="tx2"/>
                </a:solidFill>
                <a:latin typeface="Verdana" pitchFamily="34" charset="0"/>
              </a:defRPr>
            </a:lvl7pPr>
            <a:lvl8pPr marL="1371600" algn="l" rtl="0" eaLnBrk="1" fontAlgn="base" hangingPunct="1">
              <a:spcBef>
                <a:spcPct val="0"/>
              </a:spcBef>
              <a:spcAft>
                <a:spcPct val="0"/>
              </a:spcAft>
              <a:defRPr sz="3200" b="1">
                <a:solidFill>
                  <a:schemeClr val="tx2"/>
                </a:solidFill>
                <a:latin typeface="Verdana" pitchFamily="34" charset="0"/>
              </a:defRPr>
            </a:lvl8pPr>
            <a:lvl9pPr marL="1828800" algn="l" rtl="0" eaLnBrk="1" fontAlgn="base" hangingPunct="1">
              <a:spcBef>
                <a:spcPct val="0"/>
              </a:spcBef>
              <a:spcAft>
                <a:spcPct val="0"/>
              </a:spcAft>
              <a:defRPr sz="3200" b="1">
                <a:solidFill>
                  <a:schemeClr val="tx2"/>
                </a:solidFill>
                <a:latin typeface="Verdana" pitchFamily="34" charset="0"/>
              </a:defRPr>
            </a:lvl9pPr>
          </a:lstStyle>
          <a:p>
            <a:r>
              <a:rPr lang="en-IN" kern="0" dirty="0" err="1" smtClean="0"/>
              <a:t>CouchDB</a:t>
            </a:r>
            <a:r>
              <a:rPr lang="en-IN" kern="0" dirty="0" smtClean="0"/>
              <a:t> Conflict Resolution</a:t>
            </a:r>
            <a:endParaRPr lang="en-IN" kern="0" dirty="0"/>
          </a:p>
        </p:txBody>
      </p:sp>
    </p:spTree>
    <p:extLst>
      <p:ext uri="{BB962C8B-B14F-4D97-AF65-F5344CB8AC3E}">
        <p14:creationId xmlns:p14="http://schemas.microsoft.com/office/powerpoint/2010/main" val="10525978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720" y="2780928"/>
            <a:ext cx="5147676" cy="2592288"/>
          </a:xfrm>
          <a:prstGeom prst="rect">
            <a:avLst/>
          </a:prstGeom>
        </p:spPr>
      </p:pic>
      <p:sp>
        <p:nvSpPr>
          <p:cNvPr id="5" name="Rectangle 4"/>
          <p:cNvSpPr/>
          <p:nvPr/>
        </p:nvSpPr>
        <p:spPr>
          <a:xfrm>
            <a:off x="1547664" y="764704"/>
            <a:ext cx="7344816" cy="830997"/>
          </a:xfrm>
          <a:prstGeom prst="rect">
            <a:avLst/>
          </a:prstGeom>
        </p:spPr>
        <p:txBody>
          <a:bodyPr wrap="square">
            <a:spAutoFit/>
          </a:bodyPr>
          <a:lstStyle/>
          <a:p>
            <a:r>
              <a:rPr lang="en-IN" dirty="0">
                <a:solidFill>
                  <a:srgbClr val="000000"/>
                </a:solidFill>
                <a:latin typeface="Palatino"/>
              </a:rPr>
              <a:t>2. We </a:t>
            </a:r>
            <a:r>
              <a:rPr lang="en-IN" dirty="0" smtClean="0">
                <a:solidFill>
                  <a:srgbClr val="000000"/>
                </a:solidFill>
                <a:latin typeface="Palatino"/>
              </a:rPr>
              <a:t>create </a:t>
            </a:r>
            <a:r>
              <a:rPr lang="en-IN" dirty="0">
                <a:solidFill>
                  <a:srgbClr val="000000"/>
                </a:solidFill>
                <a:latin typeface="Palatino"/>
              </a:rPr>
              <a:t>a document in database </a:t>
            </a:r>
            <a:r>
              <a:rPr lang="en-IN" dirty="0" smtClean="0">
                <a:solidFill>
                  <a:srgbClr val="000000"/>
                </a:solidFill>
                <a:latin typeface="Palatino"/>
              </a:rPr>
              <a:t>A. Database </a:t>
            </a:r>
            <a:r>
              <a:rPr lang="en-IN" dirty="0">
                <a:solidFill>
                  <a:srgbClr val="000000"/>
                </a:solidFill>
                <a:latin typeface="Palatino"/>
              </a:rPr>
              <a:t>B won’t know about the new document for now.</a:t>
            </a:r>
          </a:p>
        </p:txBody>
      </p:sp>
    </p:spTree>
    <p:extLst>
      <p:ext uri="{BB962C8B-B14F-4D97-AF65-F5344CB8AC3E}">
        <p14:creationId xmlns:p14="http://schemas.microsoft.com/office/powerpoint/2010/main" val="37915963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9752" y="2492896"/>
            <a:ext cx="5201185" cy="2619234"/>
          </a:xfrm>
          <a:prstGeom prst="rect">
            <a:avLst/>
          </a:prstGeom>
        </p:spPr>
      </p:pic>
      <p:sp>
        <p:nvSpPr>
          <p:cNvPr id="4" name="Rectangle 3"/>
          <p:cNvSpPr/>
          <p:nvPr/>
        </p:nvSpPr>
        <p:spPr>
          <a:xfrm>
            <a:off x="1979712" y="548680"/>
            <a:ext cx="7029084" cy="1200329"/>
          </a:xfrm>
          <a:prstGeom prst="rect">
            <a:avLst/>
          </a:prstGeom>
        </p:spPr>
        <p:txBody>
          <a:bodyPr wrap="square">
            <a:spAutoFit/>
          </a:bodyPr>
          <a:lstStyle/>
          <a:p>
            <a:r>
              <a:rPr lang="en-IN" dirty="0" smtClean="0">
                <a:solidFill>
                  <a:srgbClr val="000000"/>
                </a:solidFill>
                <a:latin typeface="Palatino"/>
              </a:rPr>
              <a:t>3. We </a:t>
            </a:r>
            <a:r>
              <a:rPr lang="en-IN" dirty="0">
                <a:solidFill>
                  <a:srgbClr val="000000"/>
                </a:solidFill>
                <a:latin typeface="Palatino"/>
              </a:rPr>
              <a:t>now trigger replication and tell it to use database A as the source and database B as the target</a:t>
            </a:r>
            <a:endParaRPr lang="en-IN" dirty="0"/>
          </a:p>
        </p:txBody>
      </p:sp>
    </p:spTree>
    <p:extLst>
      <p:ext uri="{BB962C8B-B14F-4D97-AF65-F5344CB8AC3E}">
        <p14:creationId xmlns:p14="http://schemas.microsoft.com/office/powerpoint/2010/main" val="14306417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712" y="2996952"/>
            <a:ext cx="5345503" cy="2691911"/>
          </a:xfrm>
          <a:prstGeom prst="rect">
            <a:avLst/>
          </a:prstGeom>
        </p:spPr>
      </p:pic>
      <p:sp>
        <p:nvSpPr>
          <p:cNvPr id="3" name="Rectangle 2"/>
          <p:cNvSpPr/>
          <p:nvPr/>
        </p:nvSpPr>
        <p:spPr>
          <a:xfrm>
            <a:off x="1403648" y="476672"/>
            <a:ext cx="7596336" cy="1938992"/>
          </a:xfrm>
          <a:prstGeom prst="rect">
            <a:avLst/>
          </a:prstGeom>
        </p:spPr>
        <p:txBody>
          <a:bodyPr wrap="square">
            <a:spAutoFit/>
          </a:bodyPr>
          <a:lstStyle/>
          <a:p>
            <a:r>
              <a:rPr lang="en-IN" dirty="0">
                <a:solidFill>
                  <a:srgbClr val="000000"/>
                </a:solidFill>
                <a:latin typeface="Palatino"/>
              </a:rPr>
              <a:t>4. Now we go to database B and update the document. </a:t>
            </a:r>
            <a:endParaRPr lang="en-IN" dirty="0" smtClean="0">
              <a:solidFill>
                <a:srgbClr val="000000"/>
              </a:solidFill>
              <a:latin typeface="Palatino"/>
            </a:endParaRPr>
          </a:p>
          <a:p>
            <a:endParaRPr lang="en-IN" dirty="0">
              <a:solidFill>
                <a:srgbClr val="000000"/>
              </a:solidFill>
              <a:latin typeface="Palatino"/>
            </a:endParaRPr>
          </a:p>
          <a:p>
            <a:r>
              <a:rPr lang="en-IN" dirty="0" smtClean="0">
                <a:solidFill>
                  <a:srgbClr val="000000"/>
                </a:solidFill>
                <a:latin typeface="Palatino"/>
              </a:rPr>
              <a:t>Upon </a:t>
            </a:r>
            <a:r>
              <a:rPr lang="en-IN" dirty="0">
                <a:solidFill>
                  <a:srgbClr val="000000"/>
                </a:solidFill>
                <a:latin typeface="Palatino"/>
              </a:rPr>
              <a:t>change, </a:t>
            </a:r>
            <a:r>
              <a:rPr lang="en-IN" dirty="0" err="1">
                <a:solidFill>
                  <a:srgbClr val="000000"/>
                </a:solidFill>
                <a:latin typeface="Palatino"/>
              </a:rPr>
              <a:t>CouchDB</a:t>
            </a:r>
            <a:r>
              <a:rPr lang="en-IN" dirty="0">
                <a:solidFill>
                  <a:srgbClr val="000000"/>
                </a:solidFill>
                <a:latin typeface="Palatino"/>
              </a:rPr>
              <a:t> generates a new revision for us.</a:t>
            </a:r>
          </a:p>
        </p:txBody>
      </p:sp>
    </p:spTree>
    <p:extLst>
      <p:ext uri="{BB962C8B-B14F-4D97-AF65-F5344CB8AC3E}">
        <p14:creationId xmlns:p14="http://schemas.microsoft.com/office/powerpoint/2010/main" val="3750884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736" y="2852936"/>
            <a:ext cx="5057471" cy="2546862"/>
          </a:xfrm>
          <a:prstGeom prst="rect">
            <a:avLst/>
          </a:prstGeom>
        </p:spPr>
      </p:pic>
      <p:sp>
        <p:nvSpPr>
          <p:cNvPr id="3" name="Rectangle 2"/>
          <p:cNvSpPr/>
          <p:nvPr/>
        </p:nvSpPr>
        <p:spPr>
          <a:xfrm>
            <a:off x="1650528" y="404664"/>
            <a:ext cx="7439792" cy="1938992"/>
          </a:xfrm>
          <a:prstGeom prst="rect">
            <a:avLst/>
          </a:prstGeom>
        </p:spPr>
        <p:txBody>
          <a:bodyPr wrap="square">
            <a:spAutoFit/>
          </a:bodyPr>
          <a:lstStyle/>
          <a:p>
            <a:r>
              <a:rPr lang="en-IN" dirty="0">
                <a:solidFill>
                  <a:srgbClr val="000000"/>
                </a:solidFill>
                <a:latin typeface="Palatino"/>
              </a:rPr>
              <a:t>5. Now we make a change to our document in database A by changing some other values. </a:t>
            </a:r>
            <a:endParaRPr lang="en-IN" dirty="0" smtClean="0">
              <a:solidFill>
                <a:srgbClr val="000000"/>
              </a:solidFill>
              <a:latin typeface="Palatino"/>
            </a:endParaRPr>
          </a:p>
          <a:p>
            <a:endParaRPr lang="en-IN" dirty="0" smtClean="0">
              <a:solidFill>
                <a:srgbClr val="000000"/>
              </a:solidFill>
              <a:latin typeface="Palatino"/>
            </a:endParaRPr>
          </a:p>
          <a:p>
            <a:r>
              <a:rPr lang="en-IN" dirty="0" smtClean="0">
                <a:solidFill>
                  <a:srgbClr val="000000"/>
                </a:solidFill>
                <a:latin typeface="Palatino"/>
              </a:rPr>
              <a:t>There </a:t>
            </a:r>
            <a:r>
              <a:rPr lang="en-IN" dirty="0">
                <a:solidFill>
                  <a:srgbClr val="000000"/>
                </a:solidFill>
                <a:latin typeface="Palatino"/>
              </a:rPr>
              <a:t>are two different revisions of that same document in each database.</a:t>
            </a:r>
          </a:p>
        </p:txBody>
      </p:sp>
    </p:spTree>
    <p:extLst>
      <p:ext uri="{BB962C8B-B14F-4D97-AF65-F5344CB8AC3E}">
        <p14:creationId xmlns:p14="http://schemas.microsoft.com/office/powerpoint/2010/main" val="38811700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7744" y="2780928"/>
            <a:ext cx="5055861" cy="2546051"/>
          </a:xfrm>
          <a:prstGeom prst="rect">
            <a:avLst/>
          </a:prstGeom>
        </p:spPr>
      </p:pic>
      <p:sp>
        <p:nvSpPr>
          <p:cNvPr id="3" name="Rectangle 2"/>
          <p:cNvSpPr/>
          <p:nvPr/>
        </p:nvSpPr>
        <p:spPr>
          <a:xfrm>
            <a:off x="1763688" y="836712"/>
            <a:ext cx="7128792" cy="830997"/>
          </a:xfrm>
          <a:prstGeom prst="rect">
            <a:avLst/>
          </a:prstGeom>
        </p:spPr>
        <p:txBody>
          <a:bodyPr wrap="square">
            <a:spAutoFit/>
          </a:bodyPr>
          <a:lstStyle/>
          <a:p>
            <a:r>
              <a:rPr lang="en-IN" dirty="0" smtClean="0">
                <a:solidFill>
                  <a:srgbClr val="000000"/>
                </a:solidFill>
                <a:latin typeface="Palatino"/>
              </a:rPr>
              <a:t>6. Now </a:t>
            </a:r>
            <a:r>
              <a:rPr lang="en-IN" dirty="0">
                <a:solidFill>
                  <a:srgbClr val="000000"/>
                </a:solidFill>
                <a:latin typeface="Palatino"/>
              </a:rPr>
              <a:t>we trigger replication again from database A to database B as before</a:t>
            </a:r>
            <a:endParaRPr lang="en-IN" dirty="0"/>
          </a:p>
        </p:txBody>
      </p:sp>
    </p:spTree>
    <p:extLst>
      <p:ext uri="{BB962C8B-B14F-4D97-AF65-F5344CB8AC3E}">
        <p14:creationId xmlns:p14="http://schemas.microsoft.com/office/powerpoint/2010/main" val="31339004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lstStyle/>
          <a:p>
            <a:r>
              <a:rPr lang="en-US" dirty="0"/>
              <a:t>Why </a:t>
            </a:r>
            <a:r>
              <a:rPr lang="en-US" dirty="0" err="1"/>
              <a:t>CouchDB</a:t>
            </a:r>
            <a:r>
              <a:rPr lang="en-US" dirty="0"/>
              <a:t> </a:t>
            </a:r>
            <a:r>
              <a:rPr lang="en-US" dirty="0" smtClean="0"/>
              <a:t>?</a:t>
            </a:r>
          </a:p>
          <a:p>
            <a:pPr marL="342900" lvl="1" indent="-342900">
              <a:spcBef>
                <a:spcPct val="100000"/>
              </a:spcBef>
            </a:pPr>
            <a:r>
              <a:rPr lang="en-IN" sz="2000" dirty="0">
                <a:ea typeface="+mn-ea"/>
                <a:cs typeface="+mn-cs"/>
              </a:rPr>
              <a:t>High availability is </a:t>
            </a:r>
            <a:r>
              <a:rPr lang="en-IN" sz="2000" dirty="0" smtClean="0">
                <a:ea typeface="+mn-ea"/>
                <a:cs typeface="+mn-cs"/>
              </a:rPr>
              <a:t>important</a:t>
            </a:r>
            <a:endParaRPr lang="en-IN" sz="2000" dirty="0">
              <a:ea typeface="+mn-ea"/>
              <a:cs typeface="+mn-cs"/>
            </a:endParaRPr>
          </a:p>
          <a:p>
            <a:pPr marL="342900" lvl="1" indent="-342900">
              <a:spcBef>
                <a:spcPct val="100000"/>
              </a:spcBef>
            </a:pPr>
            <a:r>
              <a:rPr lang="en-US" sz="2000" dirty="0">
                <a:ea typeface="+mn-ea"/>
                <a:cs typeface="+mn-cs"/>
              </a:rPr>
              <a:t>Eventually </a:t>
            </a:r>
            <a:r>
              <a:rPr lang="en-US" sz="2000" dirty="0" smtClean="0">
                <a:ea typeface="+mn-ea"/>
                <a:cs typeface="+mn-cs"/>
              </a:rPr>
              <a:t>consistent</a:t>
            </a:r>
            <a:endParaRPr lang="en-US" sz="2000" dirty="0">
              <a:ea typeface="+mn-ea"/>
              <a:cs typeface="+mn-cs"/>
            </a:endParaRPr>
          </a:p>
          <a:p>
            <a:pPr marL="342900" lvl="1" indent="-342900">
              <a:spcBef>
                <a:spcPct val="100000"/>
              </a:spcBef>
            </a:pPr>
            <a:r>
              <a:rPr lang="en-IN" sz="2000" dirty="0">
                <a:ea typeface="+mn-ea"/>
                <a:cs typeface="+mn-cs"/>
              </a:rPr>
              <a:t>Powerful data processing using the built-in query engine</a:t>
            </a:r>
          </a:p>
          <a:p>
            <a:pPr marL="342900" lvl="1" indent="-342900">
              <a:spcBef>
                <a:spcPct val="100000"/>
              </a:spcBef>
            </a:pPr>
            <a:r>
              <a:rPr lang="en-US" sz="2000" dirty="0" smtClean="0">
                <a:ea typeface="+mn-ea"/>
                <a:cs typeface="+mn-cs"/>
              </a:rPr>
              <a:t>Modular </a:t>
            </a:r>
            <a:r>
              <a:rPr lang="en-US" sz="2000" dirty="0">
                <a:ea typeface="+mn-ea"/>
                <a:cs typeface="+mn-cs"/>
              </a:rPr>
              <a:t>&amp; Scalable </a:t>
            </a:r>
            <a:r>
              <a:rPr lang="en-US" sz="2000" dirty="0" smtClean="0">
                <a:ea typeface="+mn-ea"/>
                <a:cs typeface="+mn-cs"/>
              </a:rPr>
              <a:t>design</a:t>
            </a:r>
            <a:endParaRPr lang="en-US" sz="2000" dirty="0">
              <a:ea typeface="+mn-ea"/>
              <a:cs typeface="+mn-cs"/>
            </a:endParaRPr>
          </a:p>
          <a:p>
            <a:pPr marL="342900" lvl="1" indent="-342900">
              <a:spcBef>
                <a:spcPct val="100000"/>
              </a:spcBef>
            </a:pPr>
            <a:r>
              <a:rPr lang="en-US" sz="2000" dirty="0">
                <a:ea typeface="+mn-ea"/>
                <a:cs typeface="+mn-cs"/>
              </a:rPr>
              <a:t>User friendly</a:t>
            </a:r>
          </a:p>
        </p:txBody>
      </p:sp>
    </p:spTree>
    <p:extLst>
      <p:ext uri="{BB962C8B-B14F-4D97-AF65-F5344CB8AC3E}">
        <p14:creationId xmlns:p14="http://schemas.microsoft.com/office/powerpoint/2010/main" val="1609069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9752" y="2636912"/>
            <a:ext cx="5290668" cy="2664296"/>
          </a:xfrm>
          <a:prstGeom prst="rect">
            <a:avLst/>
          </a:prstGeom>
        </p:spPr>
      </p:pic>
      <p:sp>
        <p:nvSpPr>
          <p:cNvPr id="6" name="Rectangle 5"/>
          <p:cNvSpPr/>
          <p:nvPr/>
        </p:nvSpPr>
        <p:spPr>
          <a:xfrm>
            <a:off x="1763688" y="764704"/>
            <a:ext cx="6696744" cy="1200329"/>
          </a:xfrm>
          <a:prstGeom prst="rect">
            <a:avLst/>
          </a:prstGeom>
        </p:spPr>
        <p:txBody>
          <a:bodyPr wrap="square">
            <a:spAutoFit/>
          </a:bodyPr>
          <a:lstStyle/>
          <a:p>
            <a:r>
              <a:rPr lang="en-IN" dirty="0" smtClean="0">
                <a:solidFill>
                  <a:srgbClr val="000000"/>
                </a:solidFill>
                <a:latin typeface="Palatino"/>
              </a:rPr>
              <a:t>7. When replicating two </a:t>
            </a:r>
            <a:r>
              <a:rPr lang="en-IN" dirty="0">
                <a:solidFill>
                  <a:srgbClr val="000000"/>
                </a:solidFill>
                <a:latin typeface="Palatino"/>
              </a:rPr>
              <a:t>different </a:t>
            </a:r>
            <a:r>
              <a:rPr lang="en-IN" dirty="0" smtClean="0">
                <a:solidFill>
                  <a:srgbClr val="000000"/>
                </a:solidFill>
                <a:latin typeface="Palatino"/>
              </a:rPr>
              <a:t>revisions are detected </a:t>
            </a:r>
            <a:r>
              <a:rPr lang="en-IN" dirty="0">
                <a:solidFill>
                  <a:srgbClr val="000000"/>
                </a:solidFill>
                <a:latin typeface="Palatino"/>
              </a:rPr>
              <a:t>for the same document, and it creates a conflict </a:t>
            </a:r>
            <a:r>
              <a:rPr lang="en-IN" dirty="0"/>
              <a:t>.</a:t>
            </a:r>
          </a:p>
        </p:txBody>
      </p:sp>
    </p:spTree>
    <p:extLst>
      <p:ext uri="{BB962C8B-B14F-4D97-AF65-F5344CB8AC3E}">
        <p14:creationId xmlns:p14="http://schemas.microsoft.com/office/powerpoint/2010/main" val="3647883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8312" y="3212976"/>
            <a:ext cx="6250297" cy="2016224"/>
          </a:xfrm>
          <a:prstGeom prst="rect">
            <a:avLst/>
          </a:prstGeom>
        </p:spPr>
      </p:pic>
      <p:sp>
        <p:nvSpPr>
          <p:cNvPr id="3" name="Rectangle 2"/>
          <p:cNvSpPr/>
          <p:nvPr/>
        </p:nvSpPr>
        <p:spPr>
          <a:xfrm>
            <a:off x="1672289" y="764704"/>
            <a:ext cx="6466320" cy="1938992"/>
          </a:xfrm>
          <a:prstGeom prst="rect">
            <a:avLst/>
          </a:prstGeom>
        </p:spPr>
        <p:txBody>
          <a:bodyPr wrap="square">
            <a:spAutoFit/>
          </a:bodyPr>
          <a:lstStyle/>
          <a:p>
            <a:r>
              <a:rPr lang="en-IN" dirty="0">
                <a:solidFill>
                  <a:srgbClr val="000000"/>
                </a:solidFill>
                <a:latin typeface="Palatino"/>
              </a:rPr>
              <a:t>8. Finally, we tell </a:t>
            </a:r>
            <a:r>
              <a:rPr lang="en-IN" dirty="0" err="1">
                <a:solidFill>
                  <a:srgbClr val="000000"/>
                </a:solidFill>
                <a:latin typeface="Palatino"/>
              </a:rPr>
              <a:t>CouchDB</a:t>
            </a:r>
            <a:r>
              <a:rPr lang="en-IN" dirty="0">
                <a:solidFill>
                  <a:srgbClr val="000000"/>
                </a:solidFill>
                <a:latin typeface="Palatino"/>
              </a:rPr>
              <a:t> which version we </a:t>
            </a:r>
            <a:r>
              <a:rPr lang="en-IN" dirty="0" smtClean="0">
                <a:solidFill>
                  <a:srgbClr val="000000"/>
                </a:solidFill>
                <a:latin typeface="Palatino"/>
              </a:rPr>
              <a:t>want as </a:t>
            </a:r>
            <a:r>
              <a:rPr lang="en-IN" dirty="0">
                <a:solidFill>
                  <a:srgbClr val="000000"/>
                </a:solidFill>
                <a:latin typeface="Palatino"/>
              </a:rPr>
              <a:t>the latest revision by resolving the </a:t>
            </a:r>
            <a:r>
              <a:rPr lang="en-IN" dirty="0" smtClean="0">
                <a:solidFill>
                  <a:srgbClr val="000000"/>
                </a:solidFill>
                <a:latin typeface="Palatino"/>
              </a:rPr>
              <a:t>conflict. </a:t>
            </a:r>
          </a:p>
          <a:p>
            <a:endParaRPr lang="en-IN" dirty="0">
              <a:solidFill>
                <a:srgbClr val="000000"/>
              </a:solidFill>
              <a:latin typeface="Palatino"/>
            </a:endParaRPr>
          </a:p>
          <a:p>
            <a:r>
              <a:rPr lang="en-IN" dirty="0" smtClean="0">
                <a:solidFill>
                  <a:srgbClr val="000000"/>
                </a:solidFill>
                <a:latin typeface="Palatino"/>
              </a:rPr>
              <a:t>Now </a:t>
            </a:r>
            <a:r>
              <a:rPr lang="en-IN" dirty="0">
                <a:solidFill>
                  <a:srgbClr val="000000"/>
                </a:solidFill>
                <a:latin typeface="Palatino"/>
              </a:rPr>
              <a:t>both databases have the same data.</a:t>
            </a:r>
          </a:p>
        </p:txBody>
      </p:sp>
    </p:spTree>
    <p:extLst>
      <p:ext uri="{BB962C8B-B14F-4D97-AF65-F5344CB8AC3E}">
        <p14:creationId xmlns:p14="http://schemas.microsoft.com/office/powerpoint/2010/main" val="28679559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Couch DB Views</a:t>
            </a:r>
            <a:endParaRPr lang="en-US" dirty="0"/>
          </a:p>
        </p:txBody>
      </p:sp>
      <p:sp>
        <p:nvSpPr>
          <p:cNvPr id="3" name="Content Placeholder 2"/>
          <p:cNvSpPr>
            <a:spLocks noGrp="1"/>
          </p:cNvSpPr>
          <p:nvPr>
            <p:ph idx="1"/>
          </p:nvPr>
        </p:nvSpPr>
        <p:spPr/>
        <p:txBody>
          <a:bodyPr/>
          <a:lstStyle/>
          <a:p>
            <a:pPr marL="0" indent="0">
              <a:buNone/>
            </a:pPr>
            <a:r>
              <a:rPr lang="en-US" b="1" dirty="0"/>
              <a:t>Why views?</a:t>
            </a:r>
          </a:p>
          <a:p>
            <a:pPr marL="0" indent="0">
              <a:buNone/>
            </a:pPr>
            <a:r>
              <a:rPr lang="en-US" dirty="0"/>
              <a:t> No tables and collection.</a:t>
            </a:r>
          </a:p>
          <a:p>
            <a:pPr marL="0" indent="0">
              <a:buNone/>
            </a:pPr>
            <a:r>
              <a:rPr lang="en-US" dirty="0"/>
              <a:t> So views</a:t>
            </a:r>
          </a:p>
          <a:p>
            <a:r>
              <a:rPr lang="en-US" b="1" dirty="0"/>
              <a:t>View server execute functions</a:t>
            </a:r>
          </a:p>
          <a:p>
            <a:pPr marL="514350" indent="-514350">
              <a:buFont typeface="+mj-lt"/>
              <a:buAutoNum type="arabicPeriod"/>
            </a:pPr>
            <a:r>
              <a:rPr lang="en-US" dirty="0"/>
              <a:t>Map – used to display a view</a:t>
            </a:r>
          </a:p>
          <a:p>
            <a:pPr marL="514350" indent="-514350">
              <a:buFont typeface="+mj-lt"/>
              <a:buAutoNum type="arabicPeriod"/>
            </a:pPr>
            <a:r>
              <a:rPr lang="en-US" dirty="0"/>
              <a:t>Reduce(optional) – which is used to create a sorted view</a:t>
            </a:r>
          </a:p>
          <a:p>
            <a:pPr marL="0" indent="0">
              <a:buNone/>
            </a:pPr>
            <a:endParaRPr lang="en-US" dirty="0"/>
          </a:p>
        </p:txBody>
      </p:sp>
    </p:spTree>
    <p:extLst>
      <p:ext uri="{BB962C8B-B14F-4D97-AF65-F5344CB8AC3E}">
        <p14:creationId xmlns:p14="http://schemas.microsoft.com/office/powerpoint/2010/main" val="381822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Database</a:t>
            </a:r>
          </a:p>
        </p:txBody>
      </p:sp>
      <p:sp>
        <p:nvSpPr>
          <p:cNvPr id="3" name="Content Placeholder 2"/>
          <p:cNvSpPr>
            <a:spLocks noGrp="1"/>
          </p:cNvSpPr>
          <p:nvPr>
            <p:ph idx="1"/>
          </p:nvPr>
        </p:nvSpPr>
        <p:spPr/>
        <p:txBody>
          <a:bodyPr/>
          <a:lstStyle/>
          <a:p>
            <a:pPr marL="0" indent="0">
              <a:buNone/>
            </a:pPr>
            <a:r>
              <a:rPr lang="en-US" sz="900" dirty="0"/>
              <a:t>{ </a:t>
            </a:r>
          </a:p>
          <a:p>
            <a:pPr marL="0" indent="0">
              <a:buNone/>
            </a:pPr>
            <a:r>
              <a:rPr lang="en-US" sz="900" dirty="0"/>
              <a:t>"_id": "album1",</a:t>
            </a:r>
          </a:p>
          <a:p>
            <a:pPr marL="0" indent="0">
              <a:buNone/>
            </a:pPr>
            <a:r>
              <a:rPr lang="en-US" sz="900" dirty="0"/>
              <a:t>"artist": "</a:t>
            </a:r>
            <a:r>
              <a:rPr lang="en-US" sz="900" dirty="0" err="1"/>
              <a:t>Megadeth</a:t>
            </a:r>
            <a:r>
              <a:rPr lang="en-US" sz="900" dirty="0"/>
              <a:t>",</a:t>
            </a:r>
          </a:p>
          <a:p>
            <a:pPr marL="0" indent="0">
              <a:buNone/>
            </a:pPr>
            <a:r>
              <a:rPr lang="en-US" sz="900" dirty="0"/>
              <a:t> "title": "Endgame",</a:t>
            </a:r>
          </a:p>
          <a:p>
            <a:pPr marL="0" indent="0">
              <a:buNone/>
            </a:pPr>
            <a:r>
              <a:rPr lang="en-US" sz="900" dirty="0"/>
              <a:t> "year": 2010 </a:t>
            </a:r>
          </a:p>
          <a:p>
            <a:pPr marL="0" indent="0">
              <a:buNone/>
            </a:pPr>
            <a:r>
              <a:rPr lang="en-US" sz="900" dirty="0"/>
              <a:t>}</a:t>
            </a:r>
          </a:p>
          <a:p>
            <a:pPr marL="0" indent="0">
              <a:buNone/>
            </a:pPr>
            <a:r>
              <a:rPr lang="en-US" sz="900" dirty="0"/>
              <a:t> {</a:t>
            </a:r>
          </a:p>
          <a:p>
            <a:pPr marL="0" indent="0">
              <a:buNone/>
            </a:pPr>
            <a:r>
              <a:rPr lang="en-US" sz="900" dirty="0"/>
              <a:t> "_id": "album2",</a:t>
            </a:r>
          </a:p>
          <a:p>
            <a:pPr marL="0" indent="0">
              <a:buNone/>
            </a:pPr>
            <a:r>
              <a:rPr lang="en-US" sz="900" dirty="0"/>
              <a:t> "artist": "Slayer",</a:t>
            </a:r>
          </a:p>
          <a:p>
            <a:pPr marL="0" indent="0">
              <a:buNone/>
            </a:pPr>
            <a:r>
              <a:rPr lang="en-US" sz="900" dirty="0"/>
              <a:t> "</a:t>
            </a:r>
            <a:r>
              <a:rPr lang="en-US" sz="900" dirty="0" err="1"/>
              <a:t>title":"World</a:t>
            </a:r>
            <a:r>
              <a:rPr lang="en-US" sz="900" dirty="0"/>
              <a:t> Painted Blood",</a:t>
            </a:r>
          </a:p>
          <a:p>
            <a:pPr marL="0" indent="0">
              <a:buNone/>
            </a:pPr>
            <a:r>
              <a:rPr lang="en-US" sz="900" dirty="0"/>
              <a:t> "year":2009</a:t>
            </a:r>
          </a:p>
          <a:p>
            <a:pPr marL="0" indent="0">
              <a:buNone/>
            </a:pPr>
            <a:r>
              <a:rPr lang="en-US" sz="900" dirty="0"/>
              <a:t> </a:t>
            </a:r>
            <a:r>
              <a:rPr lang="en-US" sz="900" dirty="0" smtClean="0"/>
              <a:t>}</a:t>
            </a:r>
          </a:p>
          <a:p>
            <a:pPr marL="0" indent="0">
              <a:buNone/>
            </a:pPr>
            <a:endParaRPr lang="en-US" sz="900" dirty="0"/>
          </a:p>
          <a:p>
            <a:pPr marL="0" indent="0">
              <a:buNone/>
            </a:pPr>
            <a:r>
              <a:rPr lang="en-US" sz="900" dirty="0"/>
              <a:t> {</a:t>
            </a:r>
          </a:p>
          <a:p>
            <a:pPr marL="0" indent="0">
              <a:buNone/>
            </a:pPr>
            <a:r>
              <a:rPr lang="en-US" sz="900" dirty="0"/>
              <a:t> "_id": "album3",</a:t>
            </a:r>
          </a:p>
          <a:p>
            <a:pPr marL="0" indent="0">
              <a:buNone/>
            </a:pPr>
            <a:r>
              <a:rPr lang="en-US" sz="900" dirty="0"/>
              <a:t> "artist": "Arcturus",</a:t>
            </a:r>
          </a:p>
          <a:p>
            <a:pPr marL="0" indent="0">
              <a:buNone/>
            </a:pPr>
            <a:r>
              <a:rPr lang="en-US" sz="900" dirty="0"/>
              <a:t> "title": "Sideshow Symphonies",</a:t>
            </a:r>
          </a:p>
          <a:p>
            <a:pPr marL="0" indent="0">
              <a:buNone/>
            </a:pPr>
            <a:r>
              <a:rPr lang="en-US" sz="900" dirty="0"/>
              <a:t> "year": 2005</a:t>
            </a:r>
          </a:p>
          <a:p>
            <a:pPr marL="0" indent="0">
              <a:buNone/>
            </a:pPr>
            <a:r>
              <a:rPr lang="en-US" sz="900" dirty="0"/>
              <a:t> } </a:t>
            </a:r>
          </a:p>
          <a:p>
            <a:pPr marL="0" indent="0">
              <a:buNone/>
            </a:pPr>
            <a:endParaRPr lang="en-US" sz="900" dirty="0"/>
          </a:p>
        </p:txBody>
      </p:sp>
    </p:spTree>
    <p:extLst>
      <p:ext uri="{BB962C8B-B14F-4D97-AF65-F5344CB8AC3E}">
        <p14:creationId xmlns:p14="http://schemas.microsoft.com/office/powerpoint/2010/main" val="11582852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sz="1300" dirty="0"/>
              <a:t>{</a:t>
            </a:r>
          </a:p>
          <a:p>
            <a:pPr marL="0" indent="0">
              <a:buNone/>
            </a:pPr>
            <a:r>
              <a:rPr lang="en-US" sz="1300" dirty="0"/>
              <a:t> "_id": "album4",</a:t>
            </a:r>
          </a:p>
          <a:p>
            <a:pPr marL="0" indent="0">
              <a:buNone/>
            </a:pPr>
            <a:r>
              <a:rPr lang="en-US" sz="1300" dirty="0"/>
              <a:t> "artist": "</a:t>
            </a:r>
            <a:r>
              <a:rPr lang="en-US" sz="1300" dirty="0" err="1"/>
              <a:t>Pantera</a:t>
            </a:r>
            <a:r>
              <a:rPr lang="en-US" sz="1300" dirty="0"/>
              <a:t>",</a:t>
            </a:r>
          </a:p>
          <a:p>
            <a:pPr marL="0" indent="0">
              <a:buNone/>
            </a:pPr>
            <a:r>
              <a:rPr lang="en-US" sz="1300" dirty="0"/>
              <a:t> "title": "Reinventing the Steel",</a:t>
            </a:r>
          </a:p>
          <a:p>
            <a:pPr marL="0" indent="0">
              <a:buNone/>
            </a:pPr>
            <a:r>
              <a:rPr lang="en-US" sz="1300" dirty="0"/>
              <a:t> "year": 2009 </a:t>
            </a:r>
          </a:p>
          <a:p>
            <a:pPr marL="0" indent="0">
              <a:buNone/>
            </a:pPr>
            <a:r>
              <a:rPr lang="en-US" sz="1300" dirty="0"/>
              <a:t>} </a:t>
            </a:r>
          </a:p>
          <a:p>
            <a:pPr marL="0" indent="0">
              <a:buNone/>
            </a:pPr>
            <a:r>
              <a:rPr lang="en-US" sz="1300" dirty="0"/>
              <a:t>{</a:t>
            </a:r>
          </a:p>
          <a:p>
            <a:pPr marL="0" indent="0">
              <a:buNone/>
            </a:pPr>
            <a:r>
              <a:rPr lang="en-US" sz="1300" dirty="0"/>
              <a:t> "_id": "album5",</a:t>
            </a:r>
          </a:p>
          <a:p>
            <a:pPr marL="0" indent="0">
              <a:buNone/>
            </a:pPr>
            <a:r>
              <a:rPr lang="en-US" sz="1300" dirty="0"/>
              <a:t> "artist": "Slayer",</a:t>
            </a:r>
          </a:p>
          <a:p>
            <a:pPr marL="0" indent="0">
              <a:buNone/>
            </a:pPr>
            <a:r>
              <a:rPr lang="en-US" sz="1300" dirty="0"/>
              <a:t> "title": "South of Heaven",</a:t>
            </a:r>
          </a:p>
          <a:p>
            <a:pPr marL="0" indent="0">
              <a:buNone/>
            </a:pPr>
            <a:r>
              <a:rPr lang="en-US" sz="1300" dirty="0"/>
              <a:t> "year": 2009</a:t>
            </a:r>
          </a:p>
          <a:p>
            <a:pPr marL="0" indent="0">
              <a:buNone/>
            </a:pPr>
            <a:r>
              <a:rPr lang="en-US" sz="1300" dirty="0"/>
              <a:t> }</a:t>
            </a:r>
          </a:p>
          <a:p>
            <a:pPr marL="0" indent="0">
              <a:buNone/>
            </a:pPr>
            <a:endParaRPr lang="en-US" sz="1300" dirty="0"/>
          </a:p>
        </p:txBody>
      </p:sp>
    </p:spTree>
    <p:extLst>
      <p:ext uri="{BB962C8B-B14F-4D97-AF65-F5344CB8AC3E}">
        <p14:creationId xmlns:p14="http://schemas.microsoft.com/office/powerpoint/2010/main" val="7607325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and Reduce functions</a:t>
            </a:r>
          </a:p>
        </p:txBody>
      </p:sp>
      <p:sp>
        <p:nvSpPr>
          <p:cNvPr id="3" name="Content Placeholder 2"/>
          <p:cNvSpPr>
            <a:spLocks noGrp="1"/>
          </p:cNvSpPr>
          <p:nvPr>
            <p:ph idx="1"/>
          </p:nvPr>
        </p:nvSpPr>
        <p:spPr/>
        <p:txBody>
          <a:bodyPr/>
          <a:lstStyle/>
          <a:p>
            <a:pPr marL="0" indent="0">
              <a:buNone/>
            </a:pPr>
            <a:r>
              <a:rPr lang="en-US" sz="1000" dirty="0"/>
              <a:t>"_id": "_design/</a:t>
            </a:r>
            <a:r>
              <a:rPr lang="en-US" sz="1000" dirty="0" err="1"/>
              <a:t>foobar</a:t>
            </a:r>
            <a:r>
              <a:rPr lang="en-US" sz="1000" dirty="0"/>
              <a:t>",</a:t>
            </a:r>
          </a:p>
          <a:p>
            <a:pPr marL="0" indent="0">
              <a:buNone/>
            </a:pPr>
            <a:r>
              <a:rPr lang="en-US" sz="1000" dirty="0"/>
              <a:t> "language": "</a:t>
            </a:r>
            <a:r>
              <a:rPr lang="en-US" sz="1000" dirty="0" err="1"/>
              <a:t>javascript</a:t>
            </a:r>
            <a:r>
              <a:rPr lang="en-US" sz="1000" dirty="0"/>
              <a:t>",</a:t>
            </a:r>
          </a:p>
          <a:p>
            <a:pPr marL="0" indent="0">
              <a:buNone/>
            </a:pPr>
            <a:r>
              <a:rPr lang="en-US" sz="1000" dirty="0"/>
              <a:t> "views": {</a:t>
            </a:r>
          </a:p>
          <a:p>
            <a:pPr marL="0" indent="0">
              <a:buNone/>
            </a:pPr>
            <a:r>
              <a:rPr lang="en-US" sz="1000" dirty="0"/>
              <a:t>	 "</a:t>
            </a:r>
            <a:r>
              <a:rPr lang="en-US" sz="1000" dirty="0" err="1"/>
              <a:t>by_year</a:t>
            </a:r>
            <a:r>
              <a:rPr lang="en-US" sz="1000" dirty="0"/>
              <a:t>": {</a:t>
            </a:r>
          </a:p>
          <a:p>
            <a:pPr marL="0" indent="0">
              <a:buNone/>
            </a:pPr>
            <a:r>
              <a:rPr lang="en-US" sz="1000" dirty="0"/>
              <a:t>		 "map": "function(doc) {</a:t>
            </a:r>
          </a:p>
          <a:p>
            <a:pPr marL="0" indent="0">
              <a:buNone/>
            </a:pPr>
            <a:r>
              <a:rPr lang="en-US" sz="1000" dirty="0"/>
              <a:t>				 if (</a:t>
            </a:r>
            <a:r>
              <a:rPr lang="en-US" sz="1000" dirty="0" err="1"/>
              <a:t>doc.year</a:t>
            </a:r>
            <a:r>
              <a:rPr lang="en-US" sz="1000" dirty="0"/>
              <a:t>) {</a:t>
            </a:r>
          </a:p>
          <a:p>
            <a:pPr marL="0" indent="0">
              <a:buNone/>
            </a:pPr>
            <a:r>
              <a:rPr lang="en-US" sz="1000" dirty="0"/>
              <a:t>					 emit(</a:t>
            </a:r>
            <a:r>
              <a:rPr lang="en-US" sz="1000" dirty="0" err="1"/>
              <a:t>doc.year</a:t>
            </a:r>
            <a:r>
              <a:rPr lang="en-US" sz="1000" dirty="0"/>
              <a:t>, 1); </a:t>
            </a:r>
          </a:p>
          <a:p>
            <a:pPr marL="0" indent="0">
              <a:buNone/>
            </a:pPr>
            <a:r>
              <a:rPr lang="en-US" sz="1000" dirty="0"/>
              <a:t>						}</a:t>
            </a:r>
          </a:p>
          <a:p>
            <a:pPr marL="0" indent="0">
              <a:buNone/>
            </a:pPr>
            <a:r>
              <a:rPr lang="en-US" sz="1000" dirty="0"/>
              <a:t>					     }", </a:t>
            </a:r>
          </a:p>
          <a:p>
            <a:pPr marL="0" indent="0">
              <a:buNone/>
            </a:pPr>
            <a:r>
              <a:rPr lang="en-US" sz="1000" dirty="0"/>
              <a:t>		"reduce": "function(keys, values, </a:t>
            </a:r>
            <a:r>
              <a:rPr lang="en-US" sz="1000" dirty="0" err="1"/>
              <a:t>rereduce</a:t>
            </a:r>
            <a:r>
              <a:rPr lang="en-US" sz="1000" dirty="0"/>
              <a:t>) { </a:t>
            </a:r>
          </a:p>
          <a:p>
            <a:pPr marL="0" indent="0">
              <a:buNone/>
            </a:pPr>
            <a:r>
              <a:rPr lang="en-US" sz="1000" dirty="0"/>
              <a:t>				return sum(values); </a:t>
            </a:r>
          </a:p>
          <a:p>
            <a:pPr marL="0" indent="0">
              <a:buNone/>
            </a:pPr>
            <a:r>
              <a:rPr lang="en-US" sz="1000" dirty="0"/>
              <a:t>				}" </a:t>
            </a:r>
          </a:p>
          <a:p>
            <a:pPr marL="0" indent="0">
              <a:buNone/>
            </a:pPr>
            <a:r>
              <a:rPr lang="en-US" sz="1000" dirty="0"/>
              <a:t>		}</a:t>
            </a:r>
          </a:p>
          <a:p>
            <a:pPr marL="0" indent="0">
              <a:buNone/>
            </a:pPr>
            <a:r>
              <a:rPr lang="en-US" sz="1000" dirty="0"/>
              <a:t>	 }</a:t>
            </a:r>
          </a:p>
          <a:p>
            <a:pPr marL="0" indent="0">
              <a:buNone/>
            </a:pPr>
            <a:r>
              <a:rPr lang="en-US" sz="1000" dirty="0"/>
              <a:t> }</a:t>
            </a:r>
          </a:p>
          <a:p>
            <a:pPr marL="0" indent="0">
              <a:buNone/>
            </a:pPr>
            <a:endParaRPr lang="en-US" sz="1000" dirty="0"/>
          </a:p>
        </p:txBody>
      </p:sp>
    </p:spTree>
    <p:extLst>
      <p:ext uri="{BB962C8B-B14F-4D97-AF65-F5344CB8AC3E}">
        <p14:creationId xmlns:p14="http://schemas.microsoft.com/office/powerpoint/2010/main" val="36002384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300" dirty="0"/>
              <a:t>$ curl </a:t>
            </a:r>
            <a:r>
              <a:rPr lang="en-US" sz="1300" dirty="0">
                <a:hlinkClick r:id="rId2"/>
              </a:rPr>
              <a:t>http://localhost:5984/albums/_design/foobar/_view/by_year</a:t>
            </a:r>
            <a:r>
              <a:rPr lang="en-US" sz="1300" dirty="0"/>
              <a:t/>
            </a:r>
            <a:br>
              <a:rPr lang="en-US" sz="1300" dirty="0"/>
            </a:br>
            <a:endParaRPr lang="en-US" sz="1300" dirty="0"/>
          </a:p>
        </p:txBody>
      </p:sp>
      <p:sp>
        <p:nvSpPr>
          <p:cNvPr id="3" name="Content Placeholder 2"/>
          <p:cNvSpPr>
            <a:spLocks noGrp="1"/>
          </p:cNvSpPr>
          <p:nvPr>
            <p:ph idx="1"/>
          </p:nvPr>
        </p:nvSpPr>
        <p:spPr/>
        <p:txBody>
          <a:bodyPr/>
          <a:lstStyle/>
          <a:p>
            <a:pPr marL="0" indent="0">
              <a:buNone/>
            </a:pPr>
            <a:r>
              <a:rPr lang="en-US" dirty="0"/>
              <a:t>{</a:t>
            </a:r>
          </a:p>
          <a:p>
            <a:pPr marL="0" indent="0">
              <a:buNone/>
            </a:pPr>
            <a:r>
              <a:rPr lang="en-US" dirty="0"/>
              <a:t>	 "</a:t>
            </a:r>
            <a:r>
              <a:rPr lang="en-US" dirty="0" err="1"/>
              <a:t>update_seq</a:t>
            </a:r>
            <a:r>
              <a:rPr lang="en-US" dirty="0"/>
              <a:t>": 6, </a:t>
            </a:r>
          </a:p>
          <a:p>
            <a:pPr marL="0" indent="0">
              <a:buNone/>
            </a:pPr>
            <a:r>
              <a:rPr lang="en-US" dirty="0"/>
              <a:t>	"rows": [ </a:t>
            </a:r>
          </a:p>
          <a:p>
            <a:pPr marL="0" indent="0">
              <a:buNone/>
            </a:pPr>
            <a:r>
              <a:rPr lang="en-US" dirty="0"/>
              <a:t>		{"key": null, "value": 5} </a:t>
            </a:r>
          </a:p>
          <a:p>
            <a:pPr marL="0" indent="0">
              <a:buNone/>
            </a:pPr>
            <a:r>
              <a:rPr lang="en-US" dirty="0"/>
              <a:t>		]</a:t>
            </a:r>
          </a:p>
          <a:p>
            <a:pPr marL="0" indent="0">
              <a:buNone/>
            </a:pPr>
            <a:r>
              <a:rPr lang="en-US" dirty="0"/>
              <a:t> } </a:t>
            </a:r>
          </a:p>
          <a:p>
            <a:pPr marL="0" indent="0">
              <a:buNone/>
            </a:pPr>
            <a:endParaRPr lang="en-US" dirty="0"/>
          </a:p>
        </p:txBody>
      </p:sp>
    </p:spTree>
    <p:extLst>
      <p:ext uri="{BB962C8B-B14F-4D97-AF65-F5344CB8AC3E}">
        <p14:creationId xmlns:p14="http://schemas.microsoft.com/office/powerpoint/2010/main" val="15755855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000" dirty="0"/>
              <a:t>$ curl http://localhost:5984/albums/_design/foobar/_view/by_year?group=true</a:t>
            </a:r>
          </a:p>
        </p:txBody>
      </p:sp>
      <p:sp>
        <p:nvSpPr>
          <p:cNvPr id="3" name="Content Placeholder 2"/>
          <p:cNvSpPr>
            <a:spLocks noGrp="1"/>
          </p:cNvSpPr>
          <p:nvPr>
            <p:ph idx="1"/>
          </p:nvPr>
        </p:nvSpPr>
        <p:spPr/>
        <p:txBody>
          <a:bodyPr/>
          <a:lstStyle/>
          <a:p>
            <a:pPr marL="0" indent="0">
              <a:buNone/>
            </a:pPr>
            <a:r>
              <a:rPr lang="en-US" sz="900" dirty="0"/>
              <a:t>{</a:t>
            </a:r>
          </a:p>
          <a:p>
            <a:pPr marL="0" indent="0">
              <a:buNone/>
            </a:pPr>
            <a:r>
              <a:rPr lang="en-US" sz="900" dirty="0"/>
              <a:t>	"</a:t>
            </a:r>
            <a:r>
              <a:rPr lang="en-US" sz="900" dirty="0" err="1"/>
              <a:t>update_seq</a:t>
            </a:r>
            <a:r>
              <a:rPr lang="en-US" sz="900" dirty="0"/>
              <a:t>": 6, </a:t>
            </a:r>
          </a:p>
          <a:p>
            <a:pPr marL="0" indent="0">
              <a:buNone/>
            </a:pPr>
            <a:r>
              <a:rPr lang="en-US" sz="900" dirty="0"/>
              <a:t>	"rows": [ </a:t>
            </a:r>
          </a:p>
          <a:p>
            <a:pPr marL="0" indent="0">
              <a:buNone/>
            </a:pPr>
            <a:r>
              <a:rPr lang="en-US" sz="900" dirty="0"/>
              <a:t>		{"key": 2005, "value": 1},</a:t>
            </a:r>
          </a:p>
          <a:p>
            <a:pPr marL="0" indent="0">
              <a:buNone/>
            </a:pPr>
            <a:r>
              <a:rPr lang="en-US" sz="900" dirty="0"/>
              <a:t>		 {"key": 2009, "value": 3},</a:t>
            </a:r>
          </a:p>
          <a:p>
            <a:pPr marL="0" indent="0">
              <a:buNone/>
            </a:pPr>
            <a:r>
              <a:rPr lang="en-US" sz="900" dirty="0"/>
              <a:t>		 {"key": 2010, "value": 1} </a:t>
            </a:r>
          </a:p>
          <a:p>
            <a:pPr marL="0" indent="0">
              <a:buNone/>
            </a:pPr>
            <a:r>
              <a:rPr lang="en-US" sz="900" dirty="0"/>
              <a:t>	]</a:t>
            </a:r>
          </a:p>
          <a:p>
            <a:pPr marL="0" indent="0">
              <a:buNone/>
            </a:pPr>
            <a:r>
              <a:rPr lang="en-US" sz="900" dirty="0"/>
              <a:t> }</a:t>
            </a:r>
          </a:p>
          <a:p>
            <a:pPr marL="0" indent="0">
              <a:buNone/>
            </a:pPr>
            <a:r>
              <a:rPr lang="en-US" sz="900" dirty="0"/>
              <a:t>$ curl 'http://localhost:5984/albums/_design/</a:t>
            </a:r>
            <a:r>
              <a:rPr lang="en-US" sz="900" dirty="0" err="1"/>
              <a:t>foobar</a:t>
            </a:r>
            <a:r>
              <a:rPr lang="en-US" sz="900" dirty="0"/>
              <a:t>/_view/</a:t>
            </a:r>
            <a:r>
              <a:rPr lang="en-US" sz="900" dirty="0" err="1"/>
              <a:t>by_year</a:t>
            </a:r>
            <a:r>
              <a:rPr lang="en-US" sz="900" dirty="0"/>
              <a:t>? group=</a:t>
            </a:r>
            <a:r>
              <a:rPr lang="en-US" sz="900" dirty="0" err="1"/>
              <a:t>true&amp;startkey</a:t>
            </a:r>
            <a:r>
              <a:rPr lang="en-US" sz="900" dirty="0"/>
              <a:t>=2009&amp;endkey=2010' </a:t>
            </a:r>
          </a:p>
          <a:p>
            <a:pPr marL="0" indent="0">
              <a:buNone/>
            </a:pPr>
            <a:r>
              <a:rPr lang="en-US" sz="900" dirty="0"/>
              <a:t>{</a:t>
            </a:r>
          </a:p>
          <a:p>
            <a:pPr marL="0" indent="0">
              <a:buNone/>
            </a:pPr>
            <a:r>
              <a:rPr lang="en-US" sz="900" dirty="0"/>
              <a:t> 	"</a:t>
            </a:r>
            <a:r>
              <a:rPr lang="en-US" sz="900" dirty="0" err="1"/>
              <a:t>update_seq</a:t>
            </a:r>
            <a:r>
              <a:rPr lang="en-US" sz="900" dirty="0"/>
              <a:t>": 6,</a:t>
            </a:r>
          </a:p>
          <a:p>
            <a:pPr marL="0" indent="0">
              <a:buNone/>
            </a:pPr>
            <a:r>
              <a:rPr lang="en-US" sz="900" dirty="0"/>
              <a:t> 	"rows": [</a:t>
            </a:r>
          </a:p>
          <a:p>
            <a:pPr marL="0" indent="0">
              <a:buNone/>
            </a:pPr>
            <a:r>
              <a:rPr lang="en-US" sz="900" dirty="0"/>
              <a:t>		 {"key": 2009, "value": 3},</a:t>
            </a:r>
          </a:p>
          <a:p>
            <a:pPr marL="0" indent="0">
              <a:buNone/>
            </a:pPr>
            <a:r>
              <a:rPr lang="en-US" sz="900" dirty="0"/>
              <a:t> 		{"key": 2010, "value": 1}</a:t>
            </a:r>
          </a:p>
          <a:p>
            <a:pPr marL="0" indent="0">
              <a:buNone/>
            </a:pPr>
            <a:r>
              <a:rPr lang="en-US" sz="900" dirty="0"/>
              <a:t> 	]</a:t>
            </a:r>
          </a:p>
          <a:p>
            <a:pPr marL="0" indent="0">
              <a:buNone/>
            </a:pPr>
            <a:r>
              <a:rPr lang="en-US" sz="900" dirty="0"/>
              <a:t> } </a:t>
            </a:r>
          </a:p>
          <a:p>
            <a:pPr marL="0" indent="0">
              <a:buNone/>
            </a:pPr>
            <a:endParaRPr lang="en-US" sz="900" dirty="0"/>
          </a:p>
        </p:txBody>
      </p:sp>
    </p:spTree>
    <p:extLst>
      <p:ext uri="{BB962C8B-B14F-4D97-AF65-F5344CB8AC3E}">
        <p14:creationId xmlns:p14="http://schemas.microsoft.com/office/powerpoint/2010/main" val="40565150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500" dirty="0"/>
              <a:t>$ curl \ http://localhost:5984/albums/_design/foobar/_view/by_year?reduce=false</a:t>
            </a:r>
          </a:p>
        </p:txBody>
      </p:sp>
      <p:sp>
        <p:nvSpPr>
          <p:cNvPr id="3" name="Content Placeholder 2"/>
          <p:cNvSpPr>
            <a:spLocks noGrp="1"/>
          </p:cNvSpPr>
          <p:nvPr>
            <p:ph idx="1"/>
          </p:nvPr>
        </p:nvSpPr>
        <p:spPr/>
        <p:txBody>
          <a:bodyPr/>
          <a:lstStyle/>
          <a:p>
            <a:pPr marL="0" indent="0">
              <a:buNone/>
            </a:pPr>
            <a:r>
              <a:rPr lang="en-US" sz="1200" dirty="0"/>
              <a:t>{ </a:t>
            </a:r>
          </a:p>
          <a:p>
            <a:pPr marL="0" indent="0">
              <a:buNone/>
            </a:pPr>
            <a:r>
              <a:rPr lang="en-US" sz="1200" dirty="0"/>
              <a:t>	"update_seq":6,</a:t>
            </a:r>
          </a:p>
          <a:p>
            <a:pPr marL="0" indent="0">
              <a:buNone/>
            </a:pPr>
            <a:r>
              <a:rPr lang="en-US" sz="1200" dirty="0"/>
              <a:t>	 "rows": [ </a:t>
            </a:r>
          </a:p>
          <a:p>
            <a:pPr marL="0" indent="0">
              <a:buNone/>
            </a:pPr>
            <a:r>
              <a:rPr lang="en-US" sz="1200" dirty="0"/>
              <a:t>		{"id": "album3", "key": 2005, "value": 1},</a:t>
            </a:r>
          </a:p>
          <a:p>
            <a:pPr marL="0" indent="0">
              <a:buNone/>
            </a:pPr>
            <a:r>
              <a:rPr lang="en-US" sz="1200" dirty="0"/>
              <a:t>		 {"id": "album2", "key": 2009, "value": 1},</a:t>
            </a:r>
          </a:p>
          <a:p>
            <a:pPr marL="0" indent="0">
              <a:buNone/>
            </a:pPr>
            <a:r>
              <a:rPr lang="en-US" sz="1200" dirty="0"/>
              <a:t>		 {"id": "album4", "key": 2009, "value": 1}, </a:t>
            </a:r>
          </a:p>
          <a:p>
            <a:pPr marL="0" indent="0">
              <a:buNone/>
            </a:pPr>
            <a:r>
              <a:rPr lang="en-US" sz="1200" dirty="0"/>
              <a:t>		{"id": "album5", "key": 2009, "value": 1}, </a:t>
            </a:r>
          </a:p>
          <a:p>
            <a:pPr marL="0" indent="0">
              <a:buNone/>
            </a:pPr>
            <a:r>
              <a:rPr lang="en-US" sz="1200" dirty="0"/>
              <a:t>		{"id": "album1", "key": 2010, "value": 1}</a:t>
            </a:r>
          </a:p>
          <a:p>
            <a:pPr marL="0" indent="0">
              <a:buNone/>
            </a:pPr>
            <a:r>
              <a:rPr lang="en-US" sz="1200" dirty="0"/>
              <a:t> 		]</a:t>
            </a:r>
          </a:p>
          <a:p>
            <a:pPr marL="0" indent="0">
              <a:buNone/>
            </a:pPr>
            <a:r>
              <a:rPr lang="en-US" sz="1200" dirty="0"/>
              <a:t> }</a:t>
            </a:r>
          </a:p>
          <a:p>
            <a:pPr marL="0" indent="0">
              <a:buNone/>
            </a:pPr>
            <a:endParaRPr lang="en-US" sz="1200" dirty="0"/>
          </a:p>
        </p:txBody>
      </p:sp>
    </p:spTree>
    <p:extLst>
      <p:ext uri="{BB962C8B-B14F-4D97-AF65-F5344CB8AC3E}">
        <p14:creationId xmlns:p14="http://schemas.microsoft.com/office/powerpoint/2010/main" val="26235332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3688" y="188640"/>
            <a:ext cx="4102968" cy="896144"/>
          </a:xfrm>
        </p:spPr>
        <p:txBody>
          <a:bodyPr/>
          <a:lstStyle/>
          <a:p>
            <a:r>
              <a:rPr lang="en-IN" dirty="0" smtClean="0"/>
              <a:t>Limitations</a:t>
            </a:r>
            <a:endParaRPr lang="en-IN" dirty="0"/>
          </a:p>
        </p:txBody>
      </p:sp>
      <p:sp>
        <p:nvSpPr>
          <p:cNvPr id="3" name="Rectangle 2"/>
          <p:cNvSpPr/>
          <p:nvPr/>
        </p:nvSpPr>
        <p:spPr>
          <a:xfrm>
            <a:off x="1763688" y="1628800"/>
            <a:ext cx="5976664" cy="4216539"/>
          </a:xfrm>
          <a:prstGeom prst="rect">
            <a:avLst/>
          </a:prstGeom>
        </p:spPr>
        <p:txBody>
          <a:bodyPr wrap="square">
            <a:spAutoFit/>
          </a:bodyPr>
          <a:lstStyle/>
          <a:p>
            <a:pPr marL="342900" indent="-342900">
              <a:spcBef>
                <a:spcPct val="100000"/>
              </a:spcBef>
              <a:buClr>
                <a:schemeClr val="tx1"/>
              </a:buClr>
              <a:buSzPct val="167000"/>
              <a:buFont typeface="Arial" panose="020B0604020202020204" pitchFamily="34" charset="0"/>
              <a:buChar char="•"/>
            </a:pPr>
            <a:r>
              <a:rPr lang="en-US" altLang="en-US" sz="2000" dirty="0">
                <a:latin typeface="+mn-lt"/>
              </a:rPr>
              <a:t>Temporary views on large datasets are very slow.</a:t>
            </a:r>
          </a:p>
          <a:p>
            <a:pPr marL="342900" indent="-342900">
              <a:spcBef>
                <a:spcPct val="100000"/>
              </a:spcBef>
              <a:buClr>
                <a:schemeClr val="tx1"/>
              </a:buClr>
              <a:buSzPct val="167000"/>
              <a:buFont typeface="Arial" panose="020B0604020202020204" pitchFamily="34" charset="0"/>
              <a:buChar char="•"/>
            </a:pPr>
            <a:r>
              <a:rPr lang="en-US" altLang="en-US" sz="2000" dirty="0">
                <a:latin typeface="+mn-lt"/>
              </a:rPr>
              <a:t>Replication of large databases may fail</a:t>
            </a:r>
          </a:p>
          <a:p>
            <a:pPr marL="342900" indent="-342900">
              <a:spcBef>
                <a:spcPct val="100000"/>
              </a:spcBef>
              <a:buClr>
                <a:schemeClr val="tx1"/>
              </a:buClr>
              <a:buSzPct val="167000"/>
              <a:buFont typeface="Arial" panose="020B0604020202020204" pitchFamily="34" charset="0"/>
              <a:buChar char="•"/>
            </a:pPr>
            <a:r>
              <a:rPr lang="en-US" altLang="en-US" sz="2000" dirty="0">
                <a:latin typeface="+mn-lt"/>
              </a:rPr>
              <a:t>Documents are quite large as the data is represented using “JSON” format</a:t>
            </a:r>
          </a:p>
          <a:p>
            <a:pPr marL="342900" indent="-342900">
              <a:spcBef>
                <a:spcPct val="100000"/>
              </a:spcBef>
              <a:buClr>
                <a:schemeClr val="tx1"/>
              </a:buClr>
              <a:buSzPct val="167000"/>
              <a:buFont typeface="Arial" panose="020B0604020202020204" pitchFamily="34" charset="0"/>
              <a:buChar char="•"/>
            </a:pPr>
            <a:r>
              <a:rPr lang="en-US" altLang="en-US" sz="2000" dirty="0">
                <a:latin typeface="+mn-lt"/>
              </a:rPr>
              <a:t>"Only" eventual </a:t>
            </a:r>
            <a:r>
              <a:rPr lang="en-US" altLang="en-US" sz="2000" dirty="0" smtClean="0">
                <a:latin typeface="+mn-lt"/>
              </a:rPr>
              <a:t>consistency.</a:t>
            </a:r>
          </a:p>
          <a:p>
            <a:pPr marL="342900" indent="-342900">
              <a:spcBef>
                <a:spcPct val="100000"/>
              </a:spcBef>
              <a:buClr>
                <a:schemeClr val="tx1"/>
              </a:buClr>
              <a:buSzPct val="167000"/>
              <a:buFont typeface="Arial" panose="020B0604020202020204" pitchFamily="34" charset="0"/>
              <a:buChar char="•"/>
            </a:pPr>
            <a:r>
              <a:rPr lang="en-US" sz="2000" dirty="0">
                <a:latin typeface="+mn-lt"/>
              </a:rPr>
              <a:t>Couch </a:t>
            </a:r>
            <a:r>
              <a:rPr lang="en-US" sz="2000" dirty="0">
                <a:latin typeface="+mn-lt"/>
              </a:rPr>
              <a:t>maintains a different document for every update you </a:t>
            </a:r>
            <a:r>
              <a:rPr lang="en-US" sz="2000" dirty="0" smtClean="0">
                <a:latin typeface="+mn-lt"/>
              </a:rPr>
              <a:t>make</a:t>
            </a:r>
            <a:r>
              <a:rPr lang="en-US" sz="2000" dirty="0">
                <a:latin typeface="+mn-lt"/>
              </a:rPr>
              <a:t> </a:t>
            </a:r>
            <a:r>
              <a:rPr lang="en-US" sz="2000" dirty="0">
                <a:latin typeface="+mn-lt"/>
              </a:rPr>
              <a:t>this </a:t>
            </a:r>
            <a:r>
              <a:rPr lang="en-US" sz="2000" dirty="0">
                <a:latin typeface="+mn-lt"/>
              </a:rPr>
              <a:t>fills up your hard disk fast</a:t>
            </a:r>
            <a:endParaRPr lang="en-US" altLang="en-US" sz="2000" dirty="0">
              <a:latin typeface="+mn-lt"/>
            </a:endParaRPr>
          </a:p>
        </p:txBody>
      </p:sp>
    </p:spTree>
    <p:extLst>
      <p:ext uri="{BB962C8B-B14F-4D97-AF65-F5344CB8AC3E}">
        <p14:creationId xmlns:p14="http://schemas.microsoft.com/office/powerpoint/2010/main" val="35854087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6"/>
          <p:cNvSpPr>
            <a:spLocks noGrp="1" noChangeArrowheads="1"/>
          </p:cNvSpPr>
          <p:nvPr>
            <p:ph type="title"/>
          </p:nvPr>
        </p:nvSpPr>
        <p:spPr/>
        <p:txBody>
          <a:bodyPr/>
          <a:lstStyle/>
          <a:p>
            <a:r>
              <a:rPr lang="en-US" dirty="0" smtClean="0"/>
              <a:t>Features</a:t>
            </a:r>
            <a:endParaRPr lang="en-US" dirty="0"/>
          </a:p>
        </p:txBody>
      </p:sp>
      <p:sp>
        <p:nvSpPr>
          <p:cNvPr id="5127" name="Rectangle 7"/>
          <p:cNvSpPr>
            <a:spLocks noGrp="1" noChangeArrowheads="1"/>
          </p:cNvSpPr>
          <p:nvPr>
            <p:ph type="body" idx="1"/>
          </p:nvPr>
        </p:nvSpPr>
        <p:spPr>
          <a:xfrm>
            <a:off x="1691680" y="1412776"/>
            <a:ext cx="6842720" cy="4752528"/>
          </a:xfrm>
        </p:spPr>
        <p:txBody>
          <a:bodyPr/>
          <a:lstStyle/>
          <a:p>
            <a:r>
              <a:rPr lang="en-US" sz="2000" dirty="0"/>
              <a:t>A NoSQL database</a:t>
            </a:r>
          </a:p>
          <a:p>
            <a:r>
              <a:rPr lang="en-IN" sz="2000" dirty="0"/>
              <a:t>Uses JSON for documents</a:t>
            </a:r>
            <a:endParaRPr lang="en-US" sz="2000" dirty="0"/>
          </a:p>
          <a:p>
            <a:r>
              <a:rPr lang="en-IN" sz="2000" dirty="0"/>
              <a:t>Uses JavaScript for MapReduce indexes</a:t>
            </a:r>
          </a:p>
          <a:p>
            <a:r>
              <a:rPr lang="en-IN" sz="2000" dirty="0"/>
              <a:t>Uses HTTP for it’s API</a:t>
            </a:r>
          </a:p>
          <a:p>
            <a:r>
              <a:rPr lang="en-IN" sz="2000" dirty="0"/>
              <a:t>Documents can have attachments</a:t>
            </a:r>
          </a:p>
          <a:p>
            <a:r>
              <a:rPr lang="en-IN" sz="2000" dirty="0"/>
              <a:t>Incremental peer-peer replication</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Compaction</a:t>
            </a:r>
            <a:endParaRPr lang="en-US" dirty="0"/>
          </a:p>
        </p:txBody>
      </p:sp>
      <p:sp>
        <p:nvSpPr>
          <p:cNvPr id="3" name="Rectangle 2"/>
          <p:cNvSpPr/>
          <p:nvPr/>
        </p:nvSpPr>
        <p:spPr>
          <a:xfrm>
            <a:off x="1763688" y="1533465"/>
            <a:ext cx="5976664" cy="5324535"/>
          </a:xfrm>
          <a:prstGeom prst="rect">
            <a:avLst/>
          </a:prstGeom>
        </p:spPr>
        <p:txBody>
          <a:bodyPr wrap="square">
            <a:spAutoFit/>
          </a:bodyPr>
          <a:lstStyle/>
          <a:p>
            <a:pPr marL="342900" indent="-342900">
              <a:spcBef>
                <a:spcPct val="100000"/>
              </a:spcBef>
              <a:buClr>
                <a:schemeClr val="tx1"/>
              </a:buClr>
              <a:buSzPct val="167000"/>
              <a:buFont typeface="Arial" panose="020B0604020202020204" pitchFamily="34" charset="0"/>
              <a:buChar char="•"/>
            </a:pPr>
            <a:r>
              <a:rPr lang="en-US" altLang="en-US" sz="2000" dirty="0" smtClean="0">
                <a:latin typeface="+mn-lt"/>
              </a:rPr>
              <a:t>DB/view files are written in append mode</a:t>
            </a:r>
          </a:p>
          <a:p>
            <a:pPr marL="342900" indent="-342900">
              <a:spcBef>
                <a:spcPct val="100000"/>
              </a:spcBef>
              <a:buClr>
                <a:schemeClr val="tx1"/>
              </a:buClr>
              <a:buSzPct val="167000"/>
              <a:buFont typeface="Arial" panose="020B0604020202020204" pitchFamily="34" charset="0"/>
              <a:buChar char="•"/>
            </a:pPr>
            <a:r>
              <a:rPr lang="en-US" altLang="en-US" sz="2000" dirty="0" smtClean="0">
                <a:latin typeface="+mn-lt"/>
              </a:rPr>
              <a:t>Will continue to grow indefinitely</a:t>
            </a:r>
          </a:p>
          <a:p>
            <a:pPr marL="342900" indent="-342900">
              <a:spcBef>
                <a:spcPct val="100000"/>
              </a:spcBef>
              <a:buClr>
                <a:schemeClr val="tx1"/>
              </a:buClr>
              <a:buSzPct val="167000"/>
              <a:buFont typeface="Arial" panose="020B0604020202020204" pitchFamily="34" charset="0"/>
              <a:buChar char="•"/>
            </a:pPr>
            <a:r>
              <a:rPr lang="en-US" altLang="en-US" sz="2000" dirty="0">
                <a:latin typeface="+mn-lt"/>
              </a:rPr>
              <a:t>A DB or View compaction operation can be </a:t>
            </a:r>
            <a:r>
              <a:rPr lang="en-US" altLang="en-US" sz="2000" dirty="0" smtClean="0">
                <a:latin typeface="+mn-lt"/>
              </a:rPr>
              <a:t>triggered</a:t>
            </a:r>
          </a:p>
          <a:p>
            <a:pPr marL="342900" indent="-342900">
              <a:spcBef>
                <a:spcPct val="100000"/>
              </a:spcBef>
              <a:buClr>
                <a:schemeClr val="tx1"/>
              </a:buClr>
              <a:buSzPct val="167000"/>
              <a:buFont typeface="Arial" panose="020B0604020202020204" pitchFamily="34" charset="0"/>
              <a:buChar char="•"/>
            </a:pPr>
            <a:r>
              <a:rPr lang="en-US" altLang="en-US" sz="2000" dirty="0">
                <a:solidFill>
                  <a:srgbClr val="0070C0"/>
                </a:solidFill>
                <a:latin typeface="+mn-lt"/>
              </a:rPr>
              <a:t>curl </a:t>
            </a:r>
            <a:r>
              <a:rPr lang="en-US" altLang="en-US" sz="2000" dirty="0">
                <a:solidFill>
                  <a:srgbClr val="0070C0"/>
                </a:solidFill>
                <a:latin typeface="+mn-lt"/>
              </a:rPr>
              <a:t>-X </a:t>
            </a:r>
            <a:r>
              <a:rPr lang="en-US" altLang="en-US" sz="2000" dirty="0" smtClean="0">
                <a:solidFill>
                  <a:srgbClr val="0070C0"/>
                </a:solidFill>
                <a:latin typeface="+mn-lt"/>
              </a:rPr>
              <a:t>POST http</a:t>
            </a:r>
            <a:r>
              <a:rPr lang="en-US" altLang="en-US" sz="2000" dirty="0">
                <a:solidFill>
                  <a:srgbClr val="0070C0"/>
                </a:solidFill>
                <a:latin typeface="+mn-lt"/>
              </a:rPr>
              <a:t>://</a:t>
            </a:r>
            <a:r>
              <a:rPr lang="en-US" altLang="en-US" sz="2000" dirty="0" smtClean="0">
                <a:solidFill>
                  <a:srgbClr val="0070C0"/>
                </a:solidFill>
                <a:latin typeface="+mn-lt"/>
              </a:rPr>
              <a:t>127.0.0.1:5984/albums/compact</a:t>
            </a:r>
          </a:p>
          <a:p>
            <a:pPr marL="342900" indent="-342900">
              <a:spcBef>
                <a:spcPct val="100000"/>
              </a:spcBef>
              <a:buClr>
                <a:schemeClr val="tx1"/>
              </a:buClr>
              <a:buSzPct val="167000"/>
              <a:buFont typeface="Arial" panose="020B0604020202020204" pitchFamily="34" charset="0"/>
              <a:buChar char="•"/>
            </a:pPr>
            <a:r>
              <a:rPr lang="en-US" altLang="en-US" sz="2000" dirty="0" smtClean="0">
                <a:solidFill>
                  <a:srgbClr val="0070C0"/>
                </a:solidFill>
                <a:latin typeface="+mn-lt"/>
              </a:rPr>
              <a:t>curl </a:t>
            </a:r>
            <a:r>
              <a:rPr lang="en-US" altLang="en-US" sz="2000" dirty="0">
                <a:solidFill>
                  <a:srgbClr val="0070C0"/>
                </a:solidFill>
                <a:latin typeface="+mn-lt"/>
              </a:rPr>
              <a:t>-X </a:t>
            </a:r>
            <a:r>
              <a:rPr lang="en-US" altLang="en-US" sz="2000" dirty="0">
                <a:solidFill>
                  <a:srgbClr val="0070C0"/>
                </a:solidFill>
                <a:latin typeface="+mn-lt"/>
              </a:rPr>
              <a:t>POST http</a:t>
            </a:r>
            <a:r>
              <a:rPr lang="en-US" altLang="en-US" sz="2000" dirty="0">
                <a:solidFill>
                  <a:srgbClr val="0070C0"/>
                </a:solidFill>
                <a:latin typeface="+mn-lt"/>
              </a:rPr>
              <a:t>://127.0.0.1:5984/albums/_design/view</a:t>
            </a:r>
          </a:p>
          <a:p>
            <a:pPr>
              <a:spcBef>
                <a:spcPct val="100000"/>
              </a:spcBef>
              <a:buClr>
                <a:schemeClr val="tx1"/>
              </a:buClr>
              <a:buSzPct val="167000"/>
            </a:pPr>
            <a:endParaRPr lang="en-US" altLang="en-US" sz="2000" dirty="0">
              <a:latin typeface="+mn-lt"/>
            </a:endParaRPr>
          </a:p>
          <a:p>
            <a:pPr marL="342900" indent="-342900">
              <a:spcBef>
                <a:spcPct val="100000"/>
              </a:spcBef>
              <a:buClr>
                <a:schemeClr val="tx1"/>
              </a:buClr>
              <a:buSzPct val="167000"/>
              <a:buFont typeface="Arial" panose="020B0604020202020204" pitchFamily="34" charset="0"/>
              <a:buChar char="•"/>
            </a:pPr>
            <a:endParaRPr lang="en-US" altLang="en-US" sz="2000" dirty="0">
              <a:latin typeface="+mn-lt"/>
            </a:endParaRPr>
          </a:p>
        </p:txBody>
      </p:sp>
    </p:spTree>
    <p:extLst>
      <p:ext uri="{BB962C8B-B14F-4D97-AF65-F5344CB8AC3E}">
        <p14:creationId xmlns:p14="http://schemas.microsoft.com/office/powerpoint/2010/main" val="16057359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6553200" cy="1040160"/>
          </a:xfrm>
        </p:spPr>
        <p:txBody>
          <a:bodyPr/>
          <a:lstStyle/>
          <a:p>
            <a:r>
              <a:rPr lang="en-US" dirty="0" smtClean="0"/>
              <a:t>What Compaction does?</a:t>
            </a:r>
            <a:endParaRPr lang="en-US" dirty="0"/>
          </a:p>
        </p:txBody>
      </p:sp>
      <p:sp>
        <p:nvSpPr>
          <p:cNvPr id="3" name="Rectangle 2"/>
          <p:cNvSpPr/>
          <p:nvPr/>
        </p:nvSpPr>
        <p:spPr>
          <a:xfrm>
            <a:off x="1763688" y="1533465"/>
            <a:ext cx="5976664" cy="1015663"/>
          </a:xfrm>
          <a:prstGeom prst="rect">
            <a:avLst/>
          </a:prstGeom>
        </p:spPr>
        <p:txBody>
          <a:bodyPr wrap="square">
            <a:spAutoFit/>
          </a:bodyPr>
          <a:lstStyle/>
          <a:p>
            <a:pPr>
              <a:spcBef>
                <a:spcPct val="100000"/>
              </a:spcBef>
              <a:buClr>
                <a:schemeClr val="tx1"/>
              </a:buClr>
              <a:buSzPct val="167000"/>
            </a:pPr>
            <a:endParaRPr lang="en-US" altLang="en-US" sz="2000" dirty="0">
              <a:latin typeface="+mn-lt"/>
            </a:endParaRPr>
          </a:p>
          <a:p>
            <a:pPr marL="342900" indent="-342900">
              <a:spcBef>
                <a:spcPct val="100000"/>
              </a:spcBef>
              <a:buClr>
                <a:schemeClr val="tx1"/>
              </a:buClr>
              <a:buSzPct val="167000"/>
              <a:buFont typeface="Arial" panose="020B0604020202020204" pitchFamily="34" charset="0"/>
              <a:buChar char="•"/>
            </a:pPr>
            <a:endParaRPr lang="en-US" altLang="en-US" sz="2000" dirty="0">
              <a:latin typeface="+mn-lt"/>
            </a:endParaRPr>
          </a:p>
        </p:txBody>
      </p:sp>
      <p:sp>
        <p:nvSpPr>
          <p:cNvPr id="4" name="Rectangle 3"/>
          <p:cNvSpPr/>
          <p:nvPr/>
        </p:nvSpPr>
        <p:spPr>
          <a:xfrm>
            <a:off x="1763688" y="1700808"/>
            <a:ext cx="5976664" cy="4401205"/>
          </a:xfrm>
          <a:prstGeom prst="rect">
            <a:avLst/>
          </a:prstGeom>
        </p:spPr>
        <p:txBody>
          <a:bodyPr wrap="square">
            <a:spAutoFit/>
          </a:bodyPr>
          <a:lstStyle/>
          <a:p>
            <a:pPr>
              <a:spcBef>
                <a:spcPct val="100000"/>
              </a:spcBef>
              <a:buClr>
                <a:schemeClr val="tx1"/>
              </a:buClr>
              <a:buSzPct val="167000"/>
            </a:pPr>
            <a:r>
              <a:rPr lang="en-US" altLang="en-US" sz="2000" dirty="0">
                <a:latin typeface="+mn-lt"/>
              </a:rPr>
              <a:t>1) Creates a new </a:t>
            </a:r>
            <a:r>
              <a:rPr lang="en-US" altLang="en-US" sz="2000" dirty="0" smtClean="0">
                <a:latin typeface="+mn-lt"/>
              </a:rPr>
              <a:t>file</a:t>
            </a:r>
            <a:endParaRPr lang="en-US" altLang="en-US" sz="2000" dirty="0">
              <a:latin typeface="+mn-lt"/>
            </a:endParaRPr>
          </a:p>
          <a:p>
            <a:pPr>
              <a:spcBef>
                <a:spcPct val="100000"/>
              </a:spcBef>
              <a:buClr>
                <a:schemeClr val="tx1"/>
              </a:buClr>
              <a:buSzPct val="167000"/>
            </a:pPr>
            <a:r>
              <a:rPr lang="en-US" altLang="en-US" sz="2000" dirty="0">
                <a:latin typeface="+mn-lt"/>
              </a:rPr>
              <a:t>2) </a:t>
            </a:r>
            <a:r>
              <a:rPr lang="en-US" altLang="en-US" sz="2000" dirty="0" smtClean="0">
                <a:latin typeface="+mn-lt"/>
              </a:rPr>
              <a:t>Traverses </a:t>
            </a:r>
            <a:r>
              <a:rPr lang="en-US" altLang="en-US" sz="2000" dirty="0">
                <a:latin typeface="+mn-lt"/>
              </a:rPr>
              <a:t>the DB or View B-Tree and lookups the most recent data pointed </a:t>
            </a:r>
            <a:r>
              <a:rPr lang="en-US" altLang="en-US" sz="2000" dirty="0" smtClean="0">
                <a:latin typeface="+mn-lt"/>
              </a:rPr>
              <a:t>by each node</a:t>
            </a:r>
          </a:p>
          <a:p>
            <a:pPr>
              <a:spcBef>
                <a:spcPct val="100000"/>
              </a:spcBef>
              <a:buClr>
                <a:schemeClr val="tx1"/>
              </a:buClr>
              <a:buSzPct val="167000"/>
            </a:pPr>
            <a:r>
              <a:rPr lang="en-US" altLang="en-US" sz="2000" dirty="0" smtClean="0">
                <a:latin typeface="+mn-lt"/>
              </a:rPr>
              <a:t>3</a:t>
            </a:r>
            <a:r>
              <a:rPr lang="en-US" altLang="en-US" sz="2000" dirty="0">
                <a:latin typeface="+mn-lt"/>
              </a:rPr>
              <a:t>) Writes that most recent data to the new </a:t>
            </a:r>
            <a:r>
              <a:rPr lang="en-US" altLang="en-US" sz="2000" dirty="0" smtClean="0">
                <a:latin typeface="+mn-lt"/>
              </a:rPr>
              <a:t>file</a:t>
            </a:r>
            <a:endParaRPr lang="en-US" altLang="en-US" sz="2000" dirty="0">
              <a:latin typeface="+mn-lt"/>
            </a:endParaRPr>
          </a:p>
          <a:p>
            <a:pPr>
              <a:spcBef>
                <a:spcPct val="100000"/>
              </a:spcBef>
              <a:buClr>
                <a:schemeClr val="tx1"/>
              </a:buClr>
              <a:buSzPct val="167000"/>
            </a:pPr>
            <a:r>
              <a:rPr lang="en-US" altLang="en-US" sz="2000" dirty="0">
                <a:latin typeface="+mn-lt"/>
              </a:rPr>
              <a:t>4) </a:t>
            </a:r>
            <a:r>
              <a:rPr lang="en-US" altLang="en-US" sz="2000" dirty="0" smtClean="0">
                <a:latin typeface="+mn-lt"/>
              </a:rPr>
              <a:t>It deletes the original file and </a:t>
            </a:r>
            <a:r>
              <a:rPr lang="en-US" altLang="en-US" sz="2000" dirty="0">
                <a:latin typeface="+mn-lt"/>
              </a:rPr>
              <a:t>renames the compacted file to the original DB/View file name.</a:t>
            </a:r>
            <a:endParaRPr lang="en-US" altLang="en-US" sz="2000" dirty="0">
              <a:latin typeface="+mn-lt"/>
            </a:endParaRPr>
          </a:p>
          <a:p>
            <a:pPr marL="342900" indent="-342900">
              <a:spcBef>
                <a:spcPct val="100000"/>
              </a:spcBef>
              <a:buClr>
                <a:schemeClr val="tx1"/>
              </a:buClr>
              <a:buSzPct val="167000"/>
              <a:buFont typeface="Arial" panose="020B0604020202020204" pitchFamily="34" charset="0"/>
              <a:buChar char="•"/>
            </a:pPr>
            <a:endParaRPr lang="en-US" altLang="en-US" sz="2000" dirty="0">
              <a:latin typeface="+mn-lt"/>
            </a:endParaRPr>
          </a:p>
        </p:txBody>
      </p:sp>
    </p:spTree>
    <p:extLst>
      <p:ext uri="{BB962C8B-B14F-4D97-AF65-F5344CB8AC3E}">
        <p14:creationId xmlns:p14="http://schemas.microsoft.com/office/powerpoint/2010/main" val="7195428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919289"/>
            <a:ext cx="7219209" cy="4010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p:cNvSpPr txBox="1">
            <a:spLocks/>
          </p:cNvSpPr>
          <p:nvPr/>
        </p:nvSpPr>
        <p:spPr>
          <a:xfrm>
            <a:off x="1997649" y="476672"/>
            <a:ext cx="6553200" cy="990600"/>
          </a:xfrm>
          <a:prstGeom prst="rect">
            <a:avLst/>
          </a:prstGeom>
        </p:spPr>
        <p:txBody>
          <a:bodyPr/>
          <a:lstStyle>
            <a:lvl1pPr algn="l" rtl="0" eaLnBrk="1" fontAlgn="base" hangingPunct="1">
              <a:spcBef>
                <a:spcPct val="0"/>
              </a:spcBef>
              <a:spcAft>
                <a:spcPct val="0"/>
              </a:spcAft>
              <a:defRPr sz="3200" b="1">
                <a:solidFill>
                  <a:schemeClr val="tx2"/>
                </a:solidFill>
                <a:latin typeface="+mj-lt"/>
                <a:ea typeface="+mj-ea"/>
                <a:cs typeface="+mj-cs"/>
              </a:defRPr>
            </a:lvl1pPr>
            <a:lvl2pPr algn="l" rtl="0" eaLnBrk="1" fontAlgn="base" hangingPunct="1">
              <a:spcBef>
                <a:spcPct val="0"/>
              </a:spcBef>
              <a:spcAft>
                <a:spcPct val="0"/>
              </a:spcAft>
              <a:defRPr sz="3200" b="1">
                <a:solidFill>
                  <a:schemeClr val="tx2"/>
                </a:solidFill>
                <a:latin typeface="Verdana" pitchFamily="34" charset="0"/>
              </a:defRPr>
            </a:lvl2pPr>
            <a:lvl3pPr algn="l" rtl="0" eaLnBrk="1" fontAlgn="base" hangingPunct="1">
              <a:spcBef>
                <a:spcPct val="0"/>
              </a:spcBef>
              <a:spcAft>
                <a:spcPct val="0"/>
              </a:spcAft>
              <a:defRPr sz="3200" b="1">
                <a:solidFill>
                  <a:schemeClr val="tx2"/>
                </a:solidFill>
                <a:latin typeface="Verdana" pitchFamily="34" charset="0"/>
              </a:defRPr>
            </a:lvl3pPr>
            <a:lvl4pPr algn="l" rtl="0" eaLnBrk="1" fontAlgn="base" hangingPunct="1">
              <a:spcBef>
                <a:spcPct val="0"/>
              </a:spcBef>
              <a:spcAft>
                <a:spcPct val="0"/>
              </a:spcAft>
              <a:defRPr sz="3200" b="1">
                <a:solidFill>
                  <a:schemeClr val="tx2"/>
                </a:solidFill>
                <a:latin typeface="Verdana" pitchFamily="34" charset="0"/>
              </a:defRPr>
            </a:lvl4pPr>
            <a:lvl5pPr algn="l" rtl="0" eaLnBrk="1" fontAlgn="base" hangingPunct="1">
              <a:spcBef>
                <a:spcPct val="0"/>
              </a:spcBef>
              <a:spcAft>
                <a:spcPct val="0"/>
              </a:spcAft>
              <a:defRPr sz="3200" b="1">
                <a:solidFill>
                  <a:schemeClr val="tx2"/>
                </a:solidFill>
                <a:latin typeface="Verdana" pitchFamily="34" charset="0"/>
              </a:defRPr>
            </a:lvl5pPr>
            <a:lvl6pPr marL="457200" algn="l" rtl="0" eaLnBrk="1" fontAlgn="base" hangingPunct="1">
              <a:spcBef>
                <a:spcPct val="0"/>
              </a:spcBef>
              <a:spcAft>
                <a:spcPct val="0"/>
              </a:spcAft>
              <a:defRPr sz="3200" b="1">
                <a:solidFill>
                  <a:schemeClr val="tx2"/>
                </a:solidFill>
                <a:latin typeface="Verdana" pitchFamily="34" charset="0"/>
              </a:defRPr>
            </a:lvl6pPr>
            <a:lvl7pPr marL="914400" algn="l" rtl="0" eaLnBrk="1" fontAlgn="base" hangingPunct="1">
              <a:spcBef>
                <a:spcPct val="0"/>
              </a:spcBef>
              <a:spcAft>
                <a:spcPct val="0"/>
              </a:spcAft>
              <a:defRPr sz="3200" b="1">
                <a:solidFill>
                  <a:schemeClr val="tx2"/>
                </a:solidFill>
                <a:latin typeface="Verdana" pitchFamily="34" charset="0"/>
              </a:defRPr>
            </a:lvl7pPr>
            <a:lvl8pPr marL="1371600" algn="l" rtl="0" eaLnBrk="1" fontAlgn="base" hangingPunct="1">
              <a:spcBef>
                <a:spcPct val="0"/>
              </a:spcBef>
              <a:spcAft>
                <a:spcPct val="0"/>
              </a:spcAft>
              <a:defRPr sz="3200" b="1">
                <a:solidFill>
                  <a:schemeClr val="tx2"/>
                </a:solidFill>
                <a:latin typeface="Verdana" pitchFamily="34" charset="0"/>
              </a:defRPr>
            </a:lvl8pPr>
            <a:lvl9pPr marL="1828800" algn="l" rtl="0" eaLnBrk="1" fontAlgn="base" hangingPunct="1">
              <a:spcBef>
                <a:spcPct val="0"/>
              </a:spcBef>
              <a:spcAft>
                <a:spcPct val="0"/>
              </a:spcAft>
              <a:defRPr sz="3200" b="1">
                <a:solidFill>
                  <a:schemeClr val="tx2"/>
                </a:solidFill>
                <a:latin typeface="Verdana" pitchFamily="34" charset="0"/>
              </a:defRPr>
            </a:lvl9pPr>
          </a:lstStyle>
          <a:p>
            <a:r>
              <a:rPr lang="en-IN" kern="0" dirty="0" smtClean="0"/>
              <a:t>Who uses </a:t>
            </a:r>
            <a:r>
              <a:rPr lang="en-IN" kern="0" dirty="0" err="1" smtClean="0"/>
              <a:t>CouchDB</a:t>
            </a:r>
            <a:r>
              <a:rPr lang="en-IN" kern="0" dirty="0" smtClean="0"/>
              <a:t>?</a:t>
            </a:r>
            <a:endParaRPr lang="en-IN" kern="0" dirty="0"/>
          </a:p>
        </p:txBody>
      </p:sp>
    </p:spTree>
    <p:extLst>
      <p:ext uri="{BB962C8B-B14F-4D97-AF65-F5344CB8AC3E}">
        <p14:creationId xmlns:p14="http://schemas.microsoft.com/office/powerpoint/2010/main" val="30023059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37688" y="3573016"/>
            <a:ext cx="5008176" cy="1323439"/>
          </a:xfrm>
          <a:prstGeom prst="rect">
            <a:avLst/>
          </a:prstGeom>
          <a:noFill/>
        </p:spPr>
        <p:txBody>
          <a:bodyPr wrap="square" lIns="91440" tIns="45720" rIns="91440" bIns="45720">
            <a:spAutoFit/>
          </a:bodyPr>
          <a:lstStyle/>
          <a:p>
            <a:pPr algn="ctr"/>
            <a:r>
              <a:rPr lang="en-US" sz="8000" b="0" cap="none" spc="0" dirty="0" smtClean="0">
                <a:ln w="0"/>
                <a:solidFill>
                  <a:schemeClr val="accent1"/>
                </a:solidFill>
                <a:effectLst>
                  <a:outerShdw blurRad="38100" dist="25400" dir="5400000" algn="ctr" rotWithShape="0">
                    <a:srgbClr val="6E747A">
                      <a:alpha val="43000"/>
                    </a:srgbClr>
                  </a:outerShdw>
                </a:effectLst>
              </a:rPr>
              <a:t>Thank You</a:t>
            </a:r>
            <a:endParaRPr lang="en-US" sz="8000" b="0" cap="none" spc="0" dirty="0">
              <a:ln w="0"/>
              <a:solidFill>
                <a:schemeClr val="accent1"/>
              </a:solidFill>
              <a:effectLst>
                <a:outerShdw blurRad="38100" dist="25400" dir="5400000" algn="ctr" rotWithShape="0">
                  <a:srgbClr val="6E747A">
                    <a:alpha val="43000"/>
                  </a:srgbClr>
                </a:outerShdw>
              </a:effectLst>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9872" y="476672"/>
            <a:ext cx="2843808" cy="2266159"/>
          </a:xfrm>
          <a:prstGeom prst="rect">
            <a:avLst/>
          </a:prstGeom>
        </p:spPr>
      </p:pic>
    </p:spTree>
    <p:extLst>
      <p:ext uri="{BB962C8B-B14F-4D97-AF65-F5344CB8AC3E}">
        <p14:creationId xmlns:p14="http://schemas.microsoft.com/office/powerpoint/2010/main" val="22957639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SQL vs </a:t>
            </a:r>
            <a:r>
              <a:rPr lang="en-IN" dirty="0" err="1"/>
              <a:t>CouchDB</a:t>
            </a:r>
            <a:endParaRPr lang="en-IN" dirty="0"/>
          </a:p>
        </p:txBody>
      </p:sp>
      <p:pic>
        <p:nvPicPr>
          <p:cNvPr id="4" name="table"/>
          <p:cNvPicPr>
            <a:picLocks noGrp="1" noChangeAspect="1"/>
          </p:cNvPicPr>
          <p:nvPr>
            <p:ph idx="1"/>
          </p:nvPr>
        </p:nvPicPr>
        <p:blipFill>
          <a:blip r:embed="rId2"/>
          <a:stretch>
            <a:fillRect/>
          </a:stretch>
        </p:blipFill>
        <p:spPr>
          <a:xfrm>
            <a:off x="1619672" y="1988840"/>
            <a:ext cx="6248400" cy="2972313"/>
          </a:xfrm>
          <a:prstGeom prst="rect">
            <a:avLst/>
          </a:prstGeom>
        </p:spPr>
      </p:pic>
    </p:spTree>
    <p:extLst>
      <p:ext uri="{BB962C8B-B14F-4D97-AF65-F5344CB8AC3E}">
        <p14:creationId xmlns:p14="http://schemas.microsoft.com/office/powerpoint/2010/main" val="16345727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6553200" cy="1184176"/>
          </a:xfrm>
        </p:spPr>
        <p:txBody>
          <a:bodyPr/>
          <a:lstStyle/>
          <a:p>
            <a:r>
              <a:rPr lang="en-IN" dirty="0" err="1"/>
              <a:t>CouchDB</a:t>
            </a:r>
            <a:r>
              <a:rPr lang="en-IN" dirty="0"/>
              <a:t> Core API (Command Line Utility )</a:t>
            </a:r>
          </a:p>
        </p:txBody>
      </p:sp>
      <p:sp>
        <p:nvSpPr>
          <p:cNvPr id="3" name="Content Placeholder 2"/>
          <p:cNvSpPr>
            <a:spLocks noGrp="1"/>
          </p:cNvSpPr>
          <p:nvPr>
            <p:ph idx="1"/>
          </p:nvPr>
        </p:nvSpPr>
        <p:spPr>
          <a:xfrm>
            <a:off x="2232484" y="2125960"/>
            <a:ext cx="6050632" cy="4399384"/>
          </a:xfrm>
        </p:spPr>
        <p:txBody>
          <a:bodyPr/>
          <a:lstStyle/>
          <a:p>
            <a:r>
              <a:rPr lang="en-IN" dirty="0"/>
              <a:t>Server API</a:t>
            </a:r>
          </a:p>
          <a:p>
            <a:r>
              <a:rPr lang="en-IN" dirty="0"/>
              <a:t>Database API</a:t>
            </a:r>
          </a:p>
          <a:p>
            <a:r>
              <a:rPr lang="en-IN" dirty="0"/>
              <a:t>Document API</a:t>
            </a:r>
          </a:p>
          <a:p>
            <a:r>
              <a:rPr lang="en-IN" dirty="0"/>
              <a:t>Replication API</a:t>
            </a:r>
          </a:p>
          <a:p>
            <a:endParaRPr lang="en-IN" dirty="0"/>
          </a:p>
        </p:txBody>
      </p:sp>
    </p:spTree>
    <p:extLst>
      <p:ext uri="{BB962C8B-B14F-4D97-AF65-F5344CB8AC3E}">
        <p14:creationId xmlns:p14="http://schemas.microsoft.com/office/powerpoint/2010/main" val="20553058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7664" y="228600"/>
            <a:ext cx="7056784" cy="752128"/>
          </a:xfrm>
        </p:spPr>
        <p:txBody>
          <a:bodyPr/>
          <a:lstStyle/>
          <a:p>
            <a:r>
              <a:rPr lang="en-IN" dirty="0"/>
              <a:t>Server </a:t>
            </a:r>
            <a:r>
              <a:rPr lang="en-IN" dirty="0" smtClean="0"/>
              <a:t>API (</a:t>
            </a:r>
            <a:r>
              <a:rPr lang="en-US" altLang="en-US" dirty="0" smtClean="0"/>
              <a:t>Access </a:t>
            </a:r>
            <a:r>
              <a:rPr lang="en-US" altLang="en-US" dirty="0"/>
              <a:t>via </a:t>
            </a:r>
            <a:r>
              <a:rPr lang="en-US" altLang="en-US" dirty="0" smtClean="0"/>
              <a:t>CURL)</a:t>
            </a:r>
            <a:endParaRPr lang="en-IN" dirty="0"/>
          </a:p>
        </p:txBody>
      </p:sp>
      <p:sp>
        <p:nvSpPr>
          <p:cNvPr id="3" name="Content Placeholder 2"/>
          <p:cNvSpPr>
            <a:spLocks noGrp="1"/>
          </p:cNvSpPr>
          <p:nvPr>
            <p:ph idx="1"/>
          </p:nvPr>
        </p:nvSpPr>
        <p:spPr>
          <a:xfrm>
            <a:off x="1835696" y="1412776"/>
            <a:ext cx="6698704" cy="3960440"/>
          </a:xfrm>
        </p:spPr>
        <p:txBody>
          <a:bodyPr/>
          <a:lstStyle/>
          <a:p>
            <a:r>
              <a:rPr lang="en-US" altLang="en-US" sz="2000" dirty="0" err="1" smtClean="0"/>
              <a:t>CouchDB</a:t>
            </a:r>
            <a:r>
              <a:rPr lang="en-US" altLang="en-US" sz="2000" dirty="0" smtClean="0"/>
              <a:t> runs on port 5984</a:t>
            </a:r>
            <a:endParaRPr lang="en-US" altLang="en-US" sz="2000" dirty="0" smtClean="0"/>
          </a:p>
          <a:p>
            <a:r>
              <a:rPr lang="en-US" altLang="en-US" sz="2000" dirty="0" smtClean="0"/>
              <a:t>curl </a:t>
            </a:r>
            <a:r>
              <a:rPr lang="en-US" altLang="en-US" sz="2000" dirty="0">
                <a:hlinkClick r:id="rId2"/>
              </a:rPr>
              <a:t>http</a:t>
            </a:r>
            <a:r>
              <a:rPr lang="en-US" altLang="en-US" sz="2000" dirty="0" smtClean="0">
                <a:hlinkClick r:id="rId2"/>
              </a:rPr>
              <a:t>://127.0.0.1:5984/</a:t>
            </a:r>
            <a:endParaRPr lang="en-US" altLang="en-US" sz="2000" dirty="0" smtClean="0"/>
          </a:p>
          <a:p>
            <a:r>
              <a:rPr lang="en-IN" sz="2000" dirty="0" smtClean="0"/>
              <a:t>returns </a:t>
            </a:r>
            <a:r>
              <a:rPr lang="en-IN" sz="2000" dirty="0"/>
              <a:t>the </a:t>
            </a:r>
            <a:r>
              <a:rPr lang="en-IN" sz="2000" dirty="0" smtClean="0"/>
              <a:t>server information</a:t>
            </a:r>
            <a:endParaRPr lang="en-IN" sz="2000" dirty="0" smtClean="0"/>
          </a:p>
          <a:p>
            <a:pPr marL="0" indent="0">
              <a:buNone/>
            </a:pPr>
            <a:endParaRPr lang="en-IN" dirty="0" smtClean="0">
              <a:latin typeface="Calibri" panose="020F0502020204030204" pitchFamily="34" charset="0"/>
            </a:endParaRPr>
          </a:p>
        </p:txBody>
      </p:sp>
      <p:pic>
        <p:nvPicPr>
          <p:cNvPr id="5" name="Picture 4"/>
          <p:cNvPicPr>
            <a:picLocks noChangeAspect="1"/>
          </p:cNvPicPr>
          <p:nvPr/>
        </p:nvPicPr>
        <p:blipFill rotWithShape="1">
          <a:blip r:embed="rId3"/>
          <a:srcRect l="1494"/>
          <a:stretch/>
        </p:blipFill>
        <p:spPr>
          <a:xfrm>
            <a:off x="2483768" y="3645024"/>
            <a:ext cx="4747642" cy="2448272"/>
          </a:xfrm>
          <a:prstGeom prst="rect">
            <a:avLst/>
          </a:prstGeom>
        </p:spPr>
      </p:pic>
    </p:spTree>
    <p:extLst>
      <p:ext uri="{BB962C8B-B14F-4D97-AF65-F5344CB8AC3E}">
        <p14:creationId xmlns:p14="http://schemas.microsoft.com/office/powerpoint/2010/main" val="17455525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6553200" cy="824136"/>
          </a:xfrm>
        </p:spPr>
        <p:txBody>
          <a:bodyPr/>
          <a:lstStyle/>
          <a:p>
            <a:r>
              <a:rPr lang="en-IN" dirty="0"/>
              <a:t>Database </a:t>
            </a:r>
            <a:r>
              <a:rPr lang="en-IN" dirty="0" smtClean="0"/>
              <a:t>API</a:t>
            </a:r>
            <a:endParaRPr lang="en-IN" dirty="0"/>
          </a:p>
        </p:txBody>
      </p:sp>
      <p:sp>
        <p:nvSpPr>
          <p:cNvPr id="3" name="Content Placeholder 2"/>
          <p:cNvSpPr>
            <a:spLocks noGrp="1"/>
          </p:cNvSpPr>
          <p:nvPr>
            <p:ph idx="1"/>
          </p:nvPr>
        </p:nvSpPr>
        <p:spPr/>
        <p:txBody>
          <a:bodyPr/>
          <a:lstStyle/>
          <a:p>
            <a:r>
              <a:rPr lang="en-US" altLang="en-US" sz="2000" dirty="0"/>
              <a:t>curl -X </a:t>
            </a:r>
            <a:r>
              <a:rPr lang="en-US" altLang="en-US" sz="2000" b="1" dirty="0"/>
              <a:t>GET</a:t>
            </a:r>
            <a:r>
              <a:rPr lang="en-US" altLang="en-US" sz="2000" dirty="0"/>
              <a:t> http://127.0.0.1:5984/demo </a:t>
            </a:r>
            <a:endParaRPr lang="en-US" altLang="en-US" sz="2000" dirty="0" smtClean="0"/>
          </a:p>
          <a:p>
            <a:r>
              <a:rPr lang="en-US" sz="2000" dirty="0" smtClean="0"/>
              <a:t>Returns the information about database demo </a:t>
            </a:r>
            <a:endParaRPr lang="en-US" altLang="en-US" sz="1600" dirty="0">
              <a:latin typeface="Monaco" charset="0"/>
            </a:endParaRPr>
          </a:p>
          <a:p>
            <a:pPr marL="0" indent="0">
              <a:buNone/>
            </a:pPr>
            <a:endParaRPr lang="en-US" altLang="en-US" sz="1600" dirty="0" smtClean="0">
              <a:latin typeface="Monaco" charset="0"/>
            </a:endParaRPr>
          </a:p>
          <a:p>
            <a:pPr marL="0" indent="0">
              <a:buNone/>
            </a:pPr>
            <a:endParaRPr lang="en-US" altLang="en-US" sz="1600" dirty="0">
              <a:latin typeface="Monaco" charset="0"/>
            </a:endParaRPr>
          </a:p>
          <a:p>
            <a:pPr marL="0" indent="0">
              <a:buNone/>
            </a:pPr>
            <a:endParaRPr lang="en-US" altLang="en-US" sz="1600" dirty="0" smtClean="0">
              <a:latin typeface="Monaco" charset="0"/>
            </a:endParaRPr>
          </a:p>
        </p:txBody>
      </p:sp>
      <p:pic>
        <p:nvPicPr>
          <p:cNvPr id="6" name="Picture 5"/>
          <p:cNvPicPr>
            <a:picLocks noChangeAspect="1"/>
          </p:cNvPicPr>
          <p:nvPr/>
        </p:nvPicPr>
        <p:blipFill rotWithShape="1">
          <a:blip r:embed="rId2"/>
          <a:srcRect l="1538" r="1" b="15242"/>
          <a:stretch/>
        </p:blipFill>
        <p:spPr>
          <a:xfrm>
            <a:off x="2555776" y="3075856"/>
            <a:ext cx="4608512" cy="3096344"/>
          </a:xfrm>
          <a:prstGeom prst="rect">
            <a:avLst/>
          </a:prstGeom>
        </p:spPr>
      </p:pic>
    </p:spTree>
    <p:extLst>
      <p:ext uri="{BB962C8B-B14F-4D97-AF65-F5344CB8AC3E}">
        <p14:creationId xmlns:p14="http://schemas.microsoft.com/office/powerpoint/2010/main" val="40006263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Database </a:t>
            </a:r>
            <a:r>
              <a:rPr lang="en-IN" dirty="0" smtClean="0"/>
              <a:t>API (Contd..)</a:t>
            </a:r>
            <a:endParaRPr lang="en-IN" dirty="0"/>
          </a:p>
        </p:txBody>
      </p:sp>
      <p:sp>
        <p:nvSpPr>
          <p:cNvPr id="3" name="Content Placeholder 2"/>
          <p:cNvSpPr>
            <a:spLocks noGrp="1"/>
          </p:cNvSpPr>
          <p:nvPr>
            <p:ph idx="1"/>
          </p:nvPr>
        </p:nvSpPr>
        <p:spPr>
          <a:xfrm>
            <a:off x="1981200" y="1556792"/>
            <a:ext cx="6770712" cy="4896544"/>
          </a:xfrm>
        </p:spPr>
        <p:txBody>
          <a:bodyPr/>
          <a:lstStyle/>
          <a:p>
            <a:pPr marL="0" indent="0">
              <a:buNone/>
            </a:pPr>
            <a:r>
              <a:rPr lang="en-US" altLang="en-US" sz="2000" dirty="0" smtClean="0">
                <a:latin typeface="Monaco" charset="0"/>
              </a:rPr>
              <a:t>Create a database </a:t>
            </a:r>
            <a:endParaRPr lang="en-US" altLang="en-US" sz="2000" dirty="0">
              <a:latin typeface="Monaco" charset="0"/>
            </a:endParaRPr>
          </a:p>
          <a:p>
            <a:r>
              <a:rPr lang="en-US" altLang="en-US" sz="2000" dirty="0" smtClean="0">
                <a:latin typeface="Monaco" charset="0"/>
              </a:rPr>
              <a:t>curl </a:t>
            </a:r>
            <a:r>
              <a:rPr lang="en-US" altLang="en-US" sz="2000" dirty="0">
                <a:latin typeface="Monaco" charset="0"/>
              </a:rPr>
              <a:t>-X </a:t>
            </a:r>
            <a:r>
              <a:rPr lang="en-US" altLang="en-US" sz="2000" b="1" dirty="0">
                <a:latin typeface="Monaco" charset="0"/>
              </a:rPr>
              <a:t>PUT</a:t>
            </a:r>
            <a:r>
              <a:rPr lang="en-US" altLang="en-US" sz="2000" dirty="0">
                <a:latin typeface="Monaco" charset="0"/>
              </a:rPr>
              <a:t> http://127.0.0.1:5984/baseball</a:t>
            </a:r>
          </a:p>
          <a:p>
            <a:pPr marL="0" indent="0">
              <a:buNone/>
            </a:pPr>
            <a:r>
              <a:rPr lang="en-US" altLang="en-US" sz="2000" dirty="0" smtClean="0">
                <a:latin typeface="Monaco" charset="0"/>
              </a:rPr>
              <a:t>Delete a database</a:t>
            </a:r>
            <a:endParaRPr lang="en-US" altLang="en-US" sz="2000" dirty="0" smtClean="0">
              <a:latin typeface="Monaco" charset="0"/>
            </a:endParaRPr>
          </a:p>
          <a:p>
            <a:r>
              <a:rPr lang="en-US" altLang="en-US" sz="2000" dirty="0" smtClean="0">
                <a:latin typeface="Monaco" charset="0"/>
              </a:rPr>
              <a:t>curl </a:t>
            </a:r>
            <a:r>
              <a:rPr lang="en-US" altLang="en-US" sz="2000" dirty="0">
                <a:latin typeface="Monaco" charset="0"/>
              </a:rPr>
              <a:t>-X </a:t>
            </a:r>
            <a:r>
              <a:rPr lang="en-US" altLang="en-US" sz="2000" b="1" dirty="0">
                <a:latin typeface="Monaco" charset="0"/>
              </a:rPr>
              <a:t>DELETE</a:t>
            </a:r>
            <a:r>
              <a:rPr lang="en-US" altLang="en-US" sz="2000" dirty="0">
                <a:latin typeface="Monaco" charset="0"/>
              </a:rPr>
              <a:t> http://127.0.0.1:5984/baseball</a:t>
            </a:r>
          </a:p>
          <a:p>
            <a:endParaRPr lang="en-IN" dirty="0"/>
          </a:p>
          <a:p>
            <a:endParaRPr lang="en-IN" dirty="0"/>
          </a:p>
        </p:txBody>
      </p:sp>
    </p:spTree>
    <p:extLst>
      <p:ext uri="{BB962C8B-B14F-4D97-AF65-F5344CB8AC3E}">
        <p14:creationId xmlns:p14="http://schemas.microsoft.com/office/powerpoint/2010/main" val="36637881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228600"/>
            <a:ext cx="6698704" cy="1040160"/>
          </a:xfrm>
        </p:spPr>
        <p:txBody>
          <a:bodyPr/>
          <a:lstStyle/>
          <a:p>
            <a:r>
              <a:rPr lang="en-IN" dirty="0"/>
              <a:t>Document </a:t>
            </a:r>
            <a:r>
              <a:rPr lang="en-IN" dirty="0" smtClean="0"/>
              <a:t>API </a:t>
            </a:r>
            <a:r>
              <a:rPr lang="en-US" altLang="en-US" dirty="0" smtClean="0"/>
              <a:t>via </a:t>
            </a:r>
            <a:r>
              <a:rPr lang="en-US" altLang="en-US" dirty="0"/>
              <a:t>CURL</a:t>
            </a:r>
            <a:endParaRPr lang="en-IN" dirty="0"/>
          </a:p>
        </p:txBody>
      </p:sp>
      <p:sp>
        <p:nvSpPr>
          <p:cNvPr id="3" name="Content Placeholder 2"/>
          <p:cNvSpPr>
            <a:spLocks noGrp="1"/>
          </p:cNvSpPr>
          <p:nvPr>
            <p:ph idx="1"/>
          </p:nvPr>
        </p:nvSpPr>
        <p:spPr>
          <a:xfrm>
            <a:off x="1691680" y="1700808"/>
            <a:ext cx="6911280" cy="4536504"/>
          </a:xfrm>
        </p:spPr>
        <p:txBody>
          <a:bodyPr/>
          <a:lstStyle/>
          <a:p>
            <a:pPr>
              <a:lnSpc>
                <a:spcPct val="90000"/>
              </a:lnSpc>
            </a:pPr>
            <a:r>
              <a:rPr lang="en-US" altLang="en-US" sz="2000" dirty="0"/>
              <a:t>curl -X </a:t>
            </a:r>
            <a:r>
              <a:rPr lang="en-US" altLang="en-US" sz="2000" b="1" dirty="0"/>
              <a:t>PUT</a:t>
            </a:r>
            <a:r>
              <a:rPr lang="en-US" altLang="en-US" sz="2000" dirty="0"/>
              <a:t> </a:t>
            </a:r>
            <a:r>
              <a:rPr lang="en-US" altLang="en-US" sz="2000" dirty="0">
                <a:hlinkClick r:id="rId2"/>
              </a:rPr>
              <a:t>http://</a:t>
            </a:r>
            <a:r>
              <a:rPr lang="en-US" altLang="en-US" sz="2000" dirty="0" smtClean="0">
                <a:hlinkClick r:id="rId2"/>
              </a:rPr>
              <a:t>127.0.0.1:5984/albums</a:t>
            </a:r>
            <a:endParaRPr lang="en-US" altLang="en-US" sz="2000" dirty="0" smtClean="0"/>
          </a:p>
          <a:p>
            <a:pPr marL="0" indent="0">
              <a:lnSpc>
                <a:spcPct val="90000"/>
              </a:lnSpc>
              <a:buNone/>
            </a:pPr>
            <a:r>
              <a:rPr lang="en-US" altLang="en-US" sz="2000" dirty="0" smtClean="0"/>
              <a:t>Create a document</a:t>
            </a:r>
            <a:endParaRPr lang="en-US" altLang="en-US" sz="2000" dirty="0"/>
          </a:p>
          <a:p>
            <a:pPr>
              <a:lnSpc>
                <a:spcPct val="150000"/>
              </a:lnSpc>
            </a:pPr>
            <a:r>
              <a:rPr lang="en-US" altLang="en-US" sz="2000" dirty="0"/>
              <a:t>curl -X </a:t>
            </a:r>
            <a:r>
              <a:rPr lang="en-US" altLang="en-US" sz="2000" b="1" dirty="0"/>
              <a:t>PUT</a:t>
            </a:r>
            <a:r>
              <a:rPr lang="en-US" altLang="en-US" sz="2000" dirty="0"/>
              <a:t> http://127.0.0.1:5984/albums/1000 -d '{"</a:t>
            </a:r>
            <a:r>
              <a:rPr lang="en-US" altLang="en-US" sz="2000" dirty="0" err="1"/>
              <a:t>title":"Abbey</a:t>
            </a:r>
            <a:r>
              <a:rPr lang="en-US" altLang="en-US" sz="2000" dirty="0"/>
              <a:t> </a:t>
            </a:r>
            <a:r>
              <a:rPr lang="en-US" altLang="en-US" sz="2000" dirty="0" err="1"/>
              <a:t>Road","artist":"The</a:t>
            </a:r>
            <a:r>
              <a:rPr lang="en-US" altLang="en-US" sz="2000" dirty="0"/>
              <a:t> Beatles"} </a:t>
            </a:r>
            <a:r>
              <a:rPr lang="en-US" altLang="en-US" sz="2000" dirty="0" smtClean="0"/>
              <a:t>‘</a:t>
            </a:r>
          </a:p>
          <a:p>
            <a:pPr marL="0" indent="0">
              <a:lnSpc>
                <a:spcPct val="90000"/>
              </a:lnSpc>
              <a:buNone/>
            </a:pPr>
            <a:r>
              <a:rPr lang="en-US" altLang="en-US" sz="2000" dirty="0" smtClean="0"/>
              <a:t>Retrieve a document</a:t>
            </a:r>
            <a:endParaRPr lang="en-US" altLang="en-US" sz="2000" dirty="0"/>
          </a:p>
          <a:p>
            <a:pPr>
              <a:lnSpc>
                <a:spcPct val="90000"/>
              </a:lnSpc>
            </a:pPr>
            <a:r>
              <a:rPr lang="en-US" altLang="en-US" sz="2000" dirty="0"/>
              <a:t>curl -X </a:t>
            </a:r>
            <a:r>
              <a:rPr lang="en-US" altLang="en-US" sz="2000" b="1" dirty="0"/>
              <a:t>GET</a:t>
            </a:r>
            <a:r>
              <a:rPr lang="en-US" altLang="en-US" sz="2000" dirty="0"/>
              <a:t> </a:t>
            </a:r>
            <a:r>
              <a:rPr lang="en-US" altLang="en-US" sz="2000" dirty="0">
                <a:hlinkClick r:id="rId3"/>
              </a:rPr>
              <a:t>http://127.0.0.1:5984/albums/1000</a:t>
            </a:r>
            <a:endParaRPr lang="en-US" altLang="en-US" sz="2000" dirty="0"/>
          </a:p>
          <a:p>
            <a:pPr marL="0" indent="0">
              <a:buNone/>
            </a:pPr>
            <a:endParaRPr lang="en-IN" dirty="0"/>
          </a:p>
        </p:txBody>
      </p:sp>
    </p:spTree>
    <p:extLst>
      <p:ext uri="{BB962C8B-B14F-4D97-AF65-F5344CB8AC3E}">
        <p14:creationId xmlns:p14="http://schemas.microsoft.com/office/powerpoint/2010/main" val="4103198576"/>
      </p:ext>
    </p:extLst>
  </p:cSld>
  <p:clrMapOvr>
    <a:masterClrMapping/>
  </p:clrMapOvr>
  <p:timing>
    <p:tnLst>
      <p:par>
        <p:cTn id="1" dur="indefinite" restart="never" nodeType="tmRoot"/>
      </p:par>
    </p:tnLst>
  </p:timing>
</p:sld>
</file>

<file path=ppt/theme/theme1.xml><?xml version="1.0" encoding="utf-8"?>
<a:theme xmlns:a="http://schemas.openxmlformats.org/drawingml/2006/main" name="06207074">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Default Desig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333300"/>
        </a:dk1>
        <a:lt1>
          <a:srgbClr val="FFFFFF"/>
        </a:lt1>
        <a:dk2>
          <a:srgbClr val="000000"/>
        </a:dk2>
        <a:lt2>
          <a:srgbClr val="969696"/>
        </a:lt2>
        <a:accent1>
          <a:srgbClr val="E5D58A"/>
        </a:accent1>
        <a:accent2>
          <a:srgbClr val="CCCC00"/>
        </a:accent2>
        <a:accent3>
          <a:srgbClr val="FFFFFF"/>
        </a:accent3>
        <a:accent4>
          <a:srgbClr val="2A2A00"/>
        </a:accent4>
        <a:accent5>
          <a:srgbClr val="F0E7C4"/>
        </a:accent5>
        <a:accent6>
          <a:srgbClr val="B9B900"/>
        </a:accent6>
        <a:hlink>
          <a:srgbClr val="999933"/>
        </a:hlink>
        <a:folHlink>
          <a:srgbClr val="666633"/>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8EA1C0"/>
        </a:lt1>
        <a:dk2>
          <a:srgbClr val="FFFFFF"/>
        </a:dk2>
        <a:lt2>
          <a:srgbClr val="5F5F5F"/>
        </a:lt2>
        <a:accent1>
          <a:srgbClr val="B6CDDE"/>
        </a:accent1>
        <a:accent2>
          <a:srgbClr val="8A7CA2"/>
        </a:accent2>
        <a:accent3>
          <a:srgbClr val="C6CDDC"/>
        </a:accent3>
        <a:accent4>
          <a:srgbClr val="000000"/>
        </a:accent4>
        <a:accent5>
          <a:srgbClr val="D7E3EC"/>
        </a:accent5>
        <a:accent6>
          <a:srgbClr val="7D7092"/>
        </a:accent6>
        <a:hlink>
          <a:srgbClr val="336699"/>
        </a:hlink>
        <a:folHlink>
          <a:srgbClr val="009999"/>
        </a:folHlink>
      </a:clrScheme>
      <a:clrMap bg1="lt1" tx1="dk1" bg2="lt2" tx2="dk2" accent1="accent1" accent2="accent2" accent3="accent3" accent4="accent4" accent5="accent5" accent6="accent6" hlink="hlink" folHlink="folHlink"/>
    </a:extraClrScheme>
    <a:extraClrScheme>
      <a:clrScheme name="Default Design 3">
        <a:dk1>
          <a:srgbClr val="333300"/>
        </a:dk1>
        <a:lt1>
          <a:srgbClr val="FFFFFF"/>
        </a:lt1>
        <a:dk2>
          <a:srgbClr val="000000"/>
        </a:dk2>
        <a:lt2>
          <a:srgbClr val="969696"/>
        </a:lt2>
        <a:accent1>
          <a:srgbClr val="EAEAEA"/>
        </a:accent1>
        <a:accent2>
          <a:srgbClr val="969696"/>
        </a:accent2>
        <a:accent3>
          <a:srgbClr val="FFFFFF"/>
        </a:accent3>
        <a:accent4>
          <a:srgbClr val="2A2A00"/>
        </a:accent4>
        <a:accent5>
          <a:srgbClr val="F3F3F3"/>
        </a:accent5>
        <a:accent6>
          <a:srgbClr val="878787"/>
        </a:accent6>
        <a:hlink>
          <a:srgbClr val="5F5F5F"/>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F35859F-D2B8-4F9D-A785-D0E1949E599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Project status report presentation</Template>
  <TotalTime>433</TotalTime>
  <Words>889</Words>
  <Application>Microsoft Office PowerPoint</Application>
  <PresentationFormat>On-screen Show (4:3)</PresentationFormat>
  <Paragraphs>187</Paragraphs>
  <Slides>33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Calibri</vt:lpstr>
      <vt:lpstr>Monaco</vt:lpstr>
      <vt:lpstr>Palatino</vt:lpstr>
      <vt:lpstr>Times New Roman</vt:lpstr>
      <vt:lpstr>Verdana</vt:lpstr>
      <vt:lpstr>Wingdings</vt:lpstr>
      <vt:lpstr>06207074</vt:lpstr>
      <vt:lpstr>CouchDB</vt:lpstr>
      <vt:lpstr>Introduction</vt:lpstr>
      <vt:lpstr>Features</vt:lpstr>
      <vt:lpstr>SQL vs CouchDB</vt:lpstr>
      <vt:lpstr>CouchDB Core API (Command Line Utility )</vt:lpstr>
      <vt:lpstr>Server API (Access via CURL)</vt:lpstr>
      <vt:lpstr>Database API</vt:lpstr>
      <vt:lpstr>Database API (Contd..)</vt:lpstr>
      <vt:lpstr>Document API via CURL</vt:lpstr>
      <vt:lpstr>Document API (Contd..)</vt:lpstr>
      <vt:lpstr>PowerPoint Presentation</vt:lpstr>
      <vt:lpstr>Replication API via curl</vt:lpstr>
      <vt:lpstr>CouchDB Conflict Resolution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Couch DB Views</vt:lpstr>
      <vt:lpstr>Example Database</vt:lpstr>
      <vt:lpstr>PowerPoint Presentation</vt:lpstr>
      <vt:lpstr>Map and Reduce functions</vt:lpstr>
      <vt:lpstr>$ curl http://localhost:5984/albums/_design/foobar/_view/by_year </vt:lpstr>
      <vt:lpstr>$ curl http://localhost:5984/albums/_design/foobar/_view/by_year?group=true</vt:lpstr>
      <vt:lpstr>$ curl \ http://localhost:5984/albums/_design/foobar/_view/by_year?reduce=false</vt:lpstr>
      <vt:lpstr>Limitations</vt:lpstr>
      <vt:lpstr>Compaction</vt:lpstr>
      <vt:lpstr>What Compaction does?</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CouchDB</dc:title>
  <dc:creator>Donita Almeida</dc:creator>
  <cp:keywords/>
  <cp:lastModifiedBy>Ritika Shetty</cp:lastModifiedBy>
  <cp:revision>32</cp:revision>
  <cp:lastPrinted>1601-01-01T00:00:00Z</cp:lastPrinted>
  <dcterms:created xsi:type="dcterms:W3CDTF">2016-04-11T23:24:20Z</dcterms:created>
  <dcterms:modified xsi:type="dcterms:W3CDTF">2016-04-16T06:54:55Z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TC062070741033</vt:lpwstr>
  </property>
</Properties>
</file>