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3" r:id="rId21"/>
    <p:sldId id="276" r:id="rId22"/>
    <p:sldId id="277" r:id="rId23"/>
    <p:sldId id="278" r:id="rId24"/>
    <p:sldId id="279" r:id="rId25"/>
    <p:sldId id="288" r:id="rId26"/>
    <p:sldId id="281" r:id="rId27"/>
    <p:sldId id="282" r:id="rId28"/>
    <p:sldId id="283" r:id="rId29"/>
    <p:sldId id="284" r:id="rId30"/>
    <p:sldId id="285" r:id="rId31"/>
    <p:sldId id="286" r:id="rId32"/>
    <p:sldId id="287" r:id="rId33"/>
    <p:sldId id="289" r:id="rId34"/>
    <p:sldId id="290" r:id="rId35"/>
    <p:sldId id="291" r:id="rId36"/>
    <p:sldId id="28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1" d="100"/>
          <a:sy n="81" d="100"/>
        </p:scale>
        <p:origin x="6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0CDC47-5C57-4308-BAF9-7013E1F5EFA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BB38B-44F2-4F50-B9DB-62D0A5CDD348}"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6139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D0CDC47-5C57-4308-BAF9-7013E1F5EFA4}" type="datetimeFigureOut">
              <a:rPr lang="en-IN" smtClean="0"/>
              <a:t>10-11-2022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1378140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CDC47-5C57-4308-BAF9-7013E1F5EFA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309360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CDC47-5C57-4308-BAF9-7013E1F5EFA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BB38B-44F2-4F50-B9DB-62D0A5CDD348}"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17767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CDC47-5C57-4308-BAF9-7013E1F5EFA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3627897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CDC47-5C57-4308-BAF9-7013E1F5EFA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BB38B-44F2-4F50-B9DB-62D0A5CDD348}"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09330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CDC47-5C57-4308-BAF9-7013E1F5EFA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3690808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CDC47-5C57-4308-BAF9-7013E1F5EFA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2898494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CDC47-5C57-4308-BAF9-7013E1F5EFA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230275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CDC47-5C57-4308-BAF9-7013E1F5EFA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209824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CDC47-5C57-4308-BAF9-7013E1F5EFA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2028753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CDC47-5C57-4308-BAF9-7013E1F5EFA4}"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271691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CDC47-5C57-4308-BAF9-7013E1F5EFA4}" type="datetimeFigureOut">
              <a:rPr lang="en-IN" smtClean="0"/>
              <a:t>10-11-2022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2582730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CDC47-5C57-4308-BAF9-7013E1F5EFA4}" type="datetimeFigureOut">
              <a:rPr lang="en-IN" smtClean="0"/>
              <a:t>10-11-2022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69088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CDC47-5C57-4308-BAF9-7013E1F5EFA4}" type="datetimeFigureOut">
              <a:rPr lang="en-IN" smtClean="0"/>
              <a:t>10-11-2022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2872784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CDC47-5C57-4308-BAF9-7013E1F5EFA4}"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3770630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CDC47-5C57-4308-BAF9-7013E1F5EFA4}"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4227675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tx1"/>
            </a:gs>
            <a:gs pos="100000">
              <a:schemeClr val="tx1"/>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D0CDC47-5C57-4308-BAF9-7013E1F5EFA4}" type="datetimeFigureOut">
              <a:rPr lang="en-IN" smtClean="0"/>
              <a:t>10-11-2022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0BBB38B-44F2-4F50-B9DB-62D0A5CDD348}" type="slidenum">
              <a:rPr lang="en-IN" smtClean="0"/>
              <a:t>‹#›</a:t>
            </a:fld>
            <a:endParaRPr lang="en-IN"/>
          </a:p>
        </p:txBody>
      </p:sp>
    </p:spTree>
    <p:extLst>
      <p:ext uri="{BB962C8B-B14F-4D97-AF65-F5344CB8AC3E}">
        <p14:creationId xmlns:p14="http://schemas.microsoft.com/office/powerpoint/2010/main" val="1324282641"/>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FC7C-B84C-B9D7-DBCD-191FE8444EFB}"/>
              </a:ext>
            </a:extLst>
          </p:cNvPr>
          <p:cNvSpPr>
            <a:spLocks noGrp="1"/>
          </p:cNvSpPr>
          <p:nvPr>
            <p:ph type="ctrTitle"/>
          </p:nvPr>
        </p:nvSpPr>
        <p:spPr/>
        <p:txBody>
          <a:bodyPr>
            <a:normAutofit fontScale="90000"/>
          </a:bodyPr>
          <a:lstStyle/>
          <a:p>
            <a:r>
              <a:rPr lang="en-IN" b="1" dirty="0">
                <a:solidFill>
                  <a:schemeClr val="accent3">
                    <a:lumMod val="50000"/>
                  </a:schemeClr>
                </a:solidFill>
                <a:latin typeface="Arial" panose="020B0604020202020204" pitchFamily="34" charset="0"/>
                <a:cs typeface="Arial" panose="020B0604020202020204" pitchFamily="34" charset="0"/>
              </a:rPr>
              <a:t>PROJECT</a:t>
            </a:r>
            <a:br>
              <a:rPr lang="en-IN" b="1" dirty="0">
                <a:latin typeface="Arial" panose="020B0604020202020204" pitchFamily="34" charset="0"/>
                <a:cs typeface="Arial" panose="020B0604020202020204" pitchFamily="34" charset="0"/>
              </a:rPr>
            </a:br>
            <a:r>
              <a:rPr lang="en-IN" b="1" dirty="0">
                <a:latin typeface="Arial" panose="020B0604020202020204" pitchFamily="34" charset="0"/>
                <a:cs typeface="Arial" panose="020B0604020202020204" pitchFamily="34" charset="0"/>
              </a:rPr>
              <a:t> </a:t>
            </a:r>
            <a:r>
              <a:rPr lang="en-IN" b="1" dirty="0">
                <a:solidFill>
                  <a:srgbClr val="00B050"/>
                </a:solidFill>
                <a:latin typeface="Arial" panose="020B0604020202020204" pitchFamily="34" charset="0"/>
                <a:cs typeface="Arial" panose="020B0604020202020204" pitchFamily="34" charset="0"/>
              </a:rPr>
              <a:t>TELECOMMUNICATIONS_CHURN</a:t>
            </a:r>
          </a:p>
        </p:txBody>
      </p:sp>
      <p:sp>
        <p:nvSpPr>
          <p:cNvPr id="3" name="Subtitle 2">
            <a:extLst>
              <a:ext uri="{FF2B5EF4-FFF2-40B4-BE49-F238E27FC236}">
                <a16:creationId xmlns:a16="http://schemas.microsoft.com/office/drawing/2014/main" id="{C265C697-E408-9D50-40A6-D2FCDD54A5C8}"/>
              </a:ext>
            </a:extLst>
          </p:cNvPr>
          <p:cNvSpPr>
            <a:spLocks noGrp="1"/>
          </p:cNvSpPr>
          <p:nvPr>
            <p:ph type="subTitle" idx="1"/>
          </p:nvPr>
        </p:nvSpPr>
        <p:spPr>
          <a:xfrm>
            <a:off x="684212" y="4014439"/>
            <a:ext cx="11507788" cy="2665141"/>
          </a:xfrm>
        </p:spPr>
        <p:txBody>
          <a:bodyPr>
            <a:normAutofit fontScale="25000" lnSpcReduction="20000"/>
          </a:bodyPr>
          <a:lstStyle/>
          <a:p>
            <a:r>
              <a:rPr lang="en-IN" sz="8000" dirty="0">
                <a:latin typeface="Arial" panose="020B0604020202020204" pitchFamily="34" charset="0"/>
                <a:cs typeface="Arial" panose="020B0604020202020204" pitchFamily="34" charset="0"/>
              </a:rPr>
              <a:t>TEAM </a:t>
            </a:r>
            <a:r>
              <a:rPr lang="en-IN" sz="8000" dirty="0" err="1">
                <a:latin typeface="Arial" panose="020B0604020202020204" pitchFamily="34" charset="0"/>
                <a:cs typeface="Arial" panose="020B0604020202020204" pitchFamily="34" charset="0"/>
              </a:rPr>
              <a:t>MEMBERS:Group</a:t>
            </a:r>
            <a:r>
              <a:rPr lang="en-IN" sz="8000" dirty="0">
                <a:latin typeface="Arial" panose="020B0604020202020204" pitchFamily="34" charset="0"/>
                <a:cs typeface="Arial" panose="020B0604020202020204" pitchFamily="34" charset="0"/>
              </a:rPr>
              <a:t> 2</a:t>
            </a:r>
          </a:p>
          <a:p>
            <a:r>
              <a:rPr lang="en-IN" sz="5600" dirty="0" err="1">
                <a:latin typeface="Arial" panose="020B0604020202020204" pitchFamily="34" charset="0"/>
                <a:cs typeface="Arial" panose="020B0604020202020204" pitchFamily="34" charset="0"/>
              </a:rPr>
              <a:t>Mr.Suraj</a:t>
            </a:r>
            <a:r>
              <a:rPr lang="en-IN" sz="5600" dirty="0">
                <a:latin typeface="Arial" panose="020B0604020202020204" pitchFamily="34" charset="0"/>
                <a:cs typeface="Arial" panose="020B0604020202020204" pitchFamily="34" charset="0"/>
              </a:rPr>
              <a:t> </a:t>
            </a:r>
            <a:r>
              <a:rPr lang="en-IN" sz="5600" dirty="0" err="1">
                <a:latin typeface="Arial" panose="020B0604020202020204" pitchFamily="34" charset="0"/>
                <a:cs typeface="Arial" panose="020B0604020202020204" pitchFamily="34" charset="0"/>
              </a:rPr>
              <a:t>Tirgul</a:t>
            </a:r>
            <a:endParaRPr lang="en-IN" sz="5600" dirty="0">
              <a:latin typeface="Arial" panose="020B0604020202020204" pitchFamily="34" charset="0"/>
              <a:cs typeface="Arial" panose="020B0604020202020204" pitchFamily="34" charset="0"/>
            </a:endParaRPr>
          </a:p>
          <a:p>
            <a:r>
              <a:rPr lang="en-IN" sz="5600" dirty="0">
                <a:latin typeface="Arial" panose="020B0604020202020204" pitchFamily="34" charset="0"/>
                <a:cs typeface="Arial" panose="020B0604020202020204" pitchFamily="34" charset="0"/>
              </a:rPr>
              <a:t> </a:t>
            </a:r>
            <a:r>
              <a:rPr lang="en-IN" sz="5600" dirty="0" err="1">
                <a:latin typeface="Arial" panose="020B0604020202020204" pitchFamily="34" charset="0"/>
                <a:cs typeface="Arial" panose="020B0604020202020204" pitchFamily="34" charset="0"/>
              </a:rPr>
              <a:t>Mr.Dhiraj</a:t>
            </a:r>
            <a:r>
              <a:rPr lang="en-IN" sz="5600" dirty="0">
                <a:latin typeface="Arial" panose="020B0604020202020204" pitchFamily="34" charset="0"/>
                <a:cs typeface="Arial" panose="020B0604020202020204" pitchFamily="34" charset="0"/>
              </a:rPr>
              <a:t> </a:t>
            </a:r>
            <a:r>
              <a:rPr lang="en-IN" sz="5600" dirty="0" err="1">
                <a:latin typeface="Arial" panose="020B0604020202020204" pitchFamily="34" charset="0"/>
                <a:cs typeface="Arial" panose="020B0604020202020204" pitchFamily="34" charset="0"/>
              </a:rPr>
              <a:t>Hajare</a:t>
            </a:r>
            <a:endParaRPr lang="en-IN" sz="5600" dirty="0">
              <a:latin typeface="Arial" panose="020B0604020202020204" pitchFamily="34" charset="0"/>
              <a:cs typeface="Arial" panose="020B0604020202020204" pitchFamily="34" charset="0"/>
            </a:endParaRPr>
          </a:p>
          <a:p>
            <a:r>
              <a:rPr lang="en-IN" sz="5600" dirty="0" err="1">
                <a:latin typeface="Arial" panose="020B0604020202020204" pitchFamily="34" charset="0"/>
                <a:cs typeface="Arial" panose="020B0604020202020204" pitchFamily="34" charset="0"/>
              </a:rPr>
              <a:t>Ms.Pooja</a:t>
            </a:r>
            <a:r>
              <a:rPr lang="en-IN" sz="5600" dirty="0">
                <a:latin typeface="Arial" panose="020B0604020202020204" pitchFamily="34" charset="0"/>
                <a:cs typeface="Arial" panose="020B0604020202020204" pitchFamily="34" charset="0"/>
              </a:rPr>
              <a:t> </a:t>
            </a:r>
            <a:r>
              <a:rPr lang="en-IN" sz="5600" dirty="0" err="1">
                <a:latin typeface="Arial" panose="020B0604020202020204" pitchFamily="34" charset="0"/>
                <a:cs typeface="Arial" panose="020B0604020202020204" pitchFamily="34" charset="0"/>
              </a:rPr>
              <a:t>Pawar</a:t>
            </a:r>
            <a:endParaRPr lang="en-IN" sz="5600" dirty="0">
              <a:latin typeface="Arial" panose="020B0604020202020204" pitchFamily="34" charset="0"/>
              <a:cs typeface="Arial" panose="020B0604020202020204" pitchFamily="34" charset="0"/>
            </a:endParaRPr>
          </a:p>
          <a:p>
            <a:r>
              <a:rPr lang="en-IN" sz="5600" dirty="0" err="1">
                <a:latin typeface="Arial" panose="020B0604020202020204" pitchFamily="34" charset="0"/>
                <a:cs typeface="Arial" panose="020B0604020202020204" pitchFamily="34" charset="0"/>
              </a:rPr>
              <a:t>Mr.Saurabh</a:t>
            </a:r>
            <a:r>
              <a:rPr lang="en-IN" sz="5600" dirty="0">
                <a:latin typeface="Arial" panose="020B0604020202020204" pitchFamily="34" charset="0"/>
                <a:cs typeface="Arial" panose="020B0604020202020204" pitchFamily="34" charset="0"/>
              </a:rPr>
              <a:t> Sigh</a:t>
            </a:r>
          </a:p>
          <a:p>
            <a:r>
              <a:rPr lang="en-IN" sz="5600" dirty="0" err="1">
                <a:latin typeface="Arial" panose="020B0604020202020204" pitchFamily="34" charset="0"/>
                <a:cs typeface="Arial" panose="020B0604020202020204" pitchFamily="34" charset="0"/>
              </a:rPr>
              <a:t>Mr.Alexander</a:t>
            </a:r>
            <a:r>
              <a:rPr lang="en-IN" sz="5600" dirty="0">
                <a:latin typeface="Arial" panose="020B0604020202020204" pitchFamily="34" charset="0"/>
                <a:cs typeface="Arial" panose="020B0604020202020204" pitchFamily="34" charset="0"/>
              </a:rPr>
              <a:t> </a:t>
            </a:r>
            <a:r>
              <a:rPr lang="en-IN" sz="5600" dirty="0" err="1">
                <a:latin typeface="Arial" panose="020B0604020202020204" pitchFamily="34" charset="0"/>
                <a:cs typeface="Arial" panose="020B0604020202020204" pitchFamily="34" charset="0"/>
              </a:rPr>
              <a:t>Kumarsamy</a:t>
            </a:r>
            <a:endParaRPr lang="en-IN" sz="5600" dirty="0">
              <a:latin typeface="Arial" panose="020B0604020202020204" pitchFamily="34" charset="0"/>
              <a:cs typeface="Arial" panose="020B0604020202020204" pitchFamily="34" charset="0"/>
            </a:endParaRPr>
          </a:p>
          <a:p>
            <a:r>
              <a:rPr lang="en-IN" sz="5600" dirty="0" err="1">
                <a:latin typeface="Arial" panose="020B0604020202020204" pitchFamily="34" charset="0"/>
                <a:cs typeface="Arial" panose="020B0604020202020204" pitchFamily="34" charset="0"/>
              </a:rPr>
              <a:t>Mr.Tushar</a:t>
            </a:r>
            <a:r>
              <a:rPr lang="en-IN" sz="5600" dirty="0">
                <a:latin typeface="Arial" panose="020B0604020202020204" pitchFamily="34" charset="0"/>
                <a:cs typeface="Arial" panose="020B0604020202020204" pitchFamily="34" charset="0"/>
              </a:rPr>
              <a:t> </a:t>
            </a:r>
            <a:r>
              <a:rPr lang="en-IN" sz="5600" dirty="0" err="1">
                <a:latin typeface="Arial" panose="020B0604020202020204" pitchFamily="34" charset="0"/>
                <a:cs typeface="Arial" panose="020B0604020202020204" pitchFamily="34" charset="0"/>
              </a:rPr>
              <a:t>Padavi</a:t>
            </a:r>
            <a:endParaRPr lang="en-IN" sz="5600" dirty="0">
              <a:latin typeface="Arial" panose="020B0604020202020204" pitchFamily="34" charset="0"/>
              <a:cs typeface="Arial" panose="020B0604020202020204" pitchFamily="34" charset="0"/>
            </a:endParaRPr>
          </a:p>
          <a:p>
            <a:r>
              <a:rPr lang="en-IN" sz="5600" dirty="0" err="1">
                <a:latin typeface="Arial" panose="020B0604020202020204" pitchFamily="34" charset="0"/>
                <a:cs typeface="Arial" panose="020B0604020202020204" pitchFamily="34" charset="0"/>
              </a:rPr>
              <a:t>Ms.Nehal</a:t>
            </a:r>
            <a:r>
              <a:rPr lang="en-IN" sz="5600" dirty="0">
                <a:latin typeface="Arial" panose="020B0604020202020204" pitchFamily="34" charset="0"/>
                <a:cs typeface="Arial" panose="020B0604020202020204" pitchFamily="34" charset="0"/>
              </a:rPr>
              <a:t> Mistry</a:t>
            </a:r>
          </a:p>
          <a:p>
            <a:endParaRPr lang="en-IN"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sp>
        <p:nvSpPr>
          <p:cNvPr id="4" name="TextBox 3"/>
          <p:cNvSpPr txBox="1"/>
          <p:nvPr/>
        </p:nvSpPr>
        <p:spPr>
          <a:xfrm>
            <a:off x="9400478" y="5252224"/>
            <a:ext cx="1946641" cy="1200329"/>
          </a:xfrm>
          <a:prstGeom prst="rect">
            <a:avLst/>
          </a:prstGeom>
          <a:noFill/>
        </p:spPr>
        <p:txBody>
          <a:bodyPr wrap="square" rtlCol="0">
            <a:spAutoFit/>
          </a:bodyPr>
          <a:lstStyle/>
          <a:p>
            <a:r>
              <a:rPr lang="en-IN" dirty="0" err="1">
                <a:solidFill>
                  <a:srgbClr val="00B050"/>
                </a:solidFill>
                <a:latin typeface="Algerian" panose="04020705040A02060702" pitchFamily="82" charset="0"/>
              </a:rPr>
              <a:t>Mmentors</a:t>
            </a:r>
            <a:endParaRPr lang="en-IN" dirty="0">
              <a:solidFill>
                <a:srgbClr val="00B050"/>
              </a:solidFill>
              <a:latin typeface="Algerian" panose="04020705040A02060702" pitchFamily="82" charset="0"/>
            </a:endParaRPr>
          </a:p>
          <a:p>
            <a:endParaRPr lang="en-IN" dirty="0">
              <a:solidFill>
                <a:schemeClr val="bg1"/>
              </a:solidFill>
              <a:latin typeface="Algerian" panose="04020705040A02060702" pitchFamily="82" charset="0"/>
            </a:endParaRPr>
          </a:p>
          <a:p>
            <a:r>
              <a:rPr lang="en-IN" dirty="0" err="1">
                <a:solidFill>
                  <a:schemeClr val="bg1"/>
                </a:solidFill>
                <a:latin typeface="Baskerville Old Face" panose="02020602080505020303" pitchFamily="18" charset="0"/>
              </a:rPr>
              <a:t>Mr.</a:t>
            </a:r>
            <a:r>
              <a:rPr lang="en-IN" dirty="0">
                <a:solidFill>
                  <a:schemeClr val="bg1"/>
                </a:solidFill>
                <a:latin typeface="Baskerville Old Face" panose="02020602080505020303" pitchFamily="18" charset="0"/>
              </a:rPr>
              <a:t> </a:t>
            </a:r>
            <a:r>
              <a:rPr lang="en-IN" dirty="0" err="1">
                <a:solidFill>
                  <a:schemeClr val="bg1"/>
                </a:solidFill>
                <a:latin typeface="Baskerville Old Face" panose="02020602080505020303" pitchFamily="18" charset="0"/>
              </a:rPr>
              <a:t>Rajshekar</a:t>
            </a:r>
            <a:endParaRPr lang="en-IN" dirty="0">
              <a:solidFill>
                <a:schemeClr val="bg1"/>
              </a:solidFill>
              <a:latin typeface="Baskerville Old Face" panose="02020602080505020303" pitchFamily="18" charset="0"/>
            </a:endParaRPr>
          </a:p>
          <a:p>
            <a:r>
              <a:rPr lang="en-IN" dirty="0">
                <a:solidFill>
                  <a:schemeClr val="bg1"/>
                </a:solidFill>
                <a:latin typeface="Baskerville Old Face" panose="02020602080505020303" pitchFamily="18" charset="0"/>
              </a:rPr>
              <a:t>Miss. </a:t>
            </a:r>
            <a:r>
              <a:rPr lang="en-IN" dirty="0" err="1">
                <a:solidFill>
                  <a:schemeClr val="bg1"/>
                </a:solidFill>
                <a:latin typeface="Baskerville Old Face" panose="02020602080505020303" pitchFamily="18" charset="0"/>
              </a:rPr>
              <a:t>Pallavi</a:t>
            </a:r>
            <a:endParaRPr lang="en-IN" dirty="0">
              <a:latin typeface="Baskerville Old Face" panose="02020602080505020303" pitchFamily="18" charset="0"/>
            </a:endParaRPr>
          </a:p>
        </p:txBody>
      </p:sp>
    </p:spTree>
    <p:extLst>
      <p:ext uri="{BB962C8B-B14F-4D97-AF65-F5344CB8AC3E}">
        <p14:creationId xmlns:p14="http://schemas.microsoft.com/office/powerpoint/2010/main" val="3476641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6579-5AB4-18E7-0319-9BE2788C138E}"/>
              </a:ext>
            </a:extLst>
          </p:cNvPr>
          <p:cNvSpPr>
            <a:spLocks noGrp="1"/>
          </p:cNvSpPr>
          <p:nvPr>
            <p:ph type="title"/>
          </p:nvPr>
        </p:nvSpPr>
        <p:spPr>
          <a:xfrm>
            <a:off x="1774882" y="91602"/>
            <a:ext cx="8534400" cy="1507067"/>
          </a:xfrm>
        </p:spPr>
        <p:txBody>
          <a:bodyPr>
            <a:normAutofit fontScale="90000"/>
          </a:bodyPr>
          <a:lstStyle/>
          <a:p>
            <a:r>
              <a:rPr lang="en-IN" sz="4400" b="1" i="0" u="none" strike="noStrike" cap="none" dirty="0">
                <a:solidFill>
                  <a:schemeClr val="dk1"/>
                </a:solidFill>
                <a:latin typeface="Arial"/>
                <a:ea typeface="Arial"/>
                <a:cs typeface="Arial"/>
                <a:sym typeface="Arial"/>
              </a:rPr>
              <a:t> ANALYZING DEPENDENT VARIABLE “CHURN”</a:t>
            </a:r>
            <a:br>
              <a:rPr lang="en-IN" sz="4400" b="1" i="0" u="none" strike="noStrike" cap="none" dirty="0">
                <a:solidFill>
                  <a:schemeClr val="dk1"/>
                </a:solidFill>
                <a:latin typeface="Arial"/>
                <a:ea typeface="Arial"/>
                <a:cs typeface="Arial"/>
                <a:sym typeface="Arial"/>
              </a:rPr>
            </a:br>
            <a:endParaRPr lang="en-IN" dirty="0"/>
          </a:p>
        </p:txBody>
      </p:sp>
      <p:sp>
        <p:nvSpPr>
          <p:cNvPr id="3" name="Content Placeholder 2">
            <a:extLst>
              <a:ext uri="{FF2B5EF4-FFF2-40B4-BE49-F238E27FC236}">
                <a16:creationId xmlns:a16="http://schemas.microsoft.com/office/drawing/2014/main" id="{F9365B9D-BBE4-B7CF-2F41-08FF351A3ABB}"/>
              </a:ext>
            </a:extLst>
          </p:cNvPr>
          <p:cNvSpPr>
            <a:spLocks noGrp="1"/>
          </p:cNvSpPr>
          <p:nvPr>
            <p:ph idx="1"/>
          </p:nvPr>
        </p:nvSpPr>
        <p:spPr/>
        <p:txBody>
          <a:bodyPr>
            <a:normAutofit lnSpcReduction="10000"/>
          </a:bodyPr>
          <a:lstStyle/>
          <a:p>
            <a:pPr marL="76200" marR="0" lvl="0" indent="0" algn="l" rtl="0">
              <a:lnSpc>
                <a:spcPct val="100000"/>
              </a:lnSpc>
              <a:spcBef>
                <a:spcPts val="0"/>
              </a:spcBef>
              <a:spcAft>
                <a:spcPts val="0"/>
              </a:spcAft>
              <a:buClr>
                <a:srgbClr val="002060"/>
              </a:buClr>
              <a:buSzPts val="2400"/>
              <a:buNone/>
            </a:pPr>
            <a:endParaRPr lang="en-US" sz="2800" b="1" dirty="0">
              <a:solidFill>
                <a:srgbClr val="002060"/>
              </a:solidFill>
              <a:latin typeface="Arial"/>
              <a:ea typeface="Arial"/>
              <a:cs typeface="Arial"/>
              <a:sym typeface="Arial"/>
            </a:endParaRPr>
          </a:p>
          <a:p>
            <a:pPr marL="76200" marR="0" lvl="0" indent="0" algn="l" rtl="0">
              <a:lnSpc>
                <a:spcPct val="100000"/>
              </a:lnSpc>
              <a:spcBef>
                <a:spcPts val="0"/>
              </a:spcBef>
              <a:spcAft>
                <a:spcPts val="0"/>
              </a:spcAft>
              <a:buClr>
                <a:srgbClr val="002060"/>
              </a:buClr>
              <a:buSzPts val="2400"/>
              <a:buNone/>
            </a:pPr>
            <a:endParaRPr lang="en-US" sz="2800" b="1" dirty="0">
              <a:solidFill>
                <a:srgbClr val="002060"/>
              </a:solidFill>
              <a:latin typeface="Arial"/>
              <a:ea typeface="Arial"/>
              <a:cs typeface="Arial"/>
              <a:sym typeface="Arial"/>
            </a:endParaRPr>
          </a:p>
          <a:p>
            <a:pPr marL="76200" marR="0" lvl="0" indent="0" algn="l" rtl="0">
              <a:lnSpc>
                <a:spcPct val="100000"/>
              </a:lnSpc>
              <a:spcBef>
                <a:spcPts val="0"/>
              </a:spcBef>
              <a:spcAft>
                <a:spcPts val="0"/>
              </a:spcAft>
              <a:buClr>
                <a:srgbClr val="002060"/>
              </a:buClr>
              <a:buSzPts val="2400"/>
              <a:buNone/>
            </a:pPr>
            <a:endParaRPr lang="en-US" sz="2800" b="1" dirty="0">
              <a:solidFill>
                <a:srgbClr val="002060"/>
              </a:solidFill>
              <a:latin typeface="Arial"/>
              <a:ea typeface="Arial"/>
              <a:cs typeface="Arial"/>
              <a:sym typeface="Arial"/>
            </a:endParaRPr>
          </a:p>
          <a:p>
            <a:pPr marL="457200" marR="0" lvl="0" indent="-381000" algn="l" rtl="0">
              <a:lnSpc>
                <a:spcPct val="100000"/>
              </a:lnSpc>
              <a:spcBef>
                <a:spcPts val="0"/>
              </a:spcBef>
              <a:spcAft>
                <a:spcPts val="0"/>
              </a:spcAft>
              <a:buClr>
                <a:srgbClr val="002060"/>
              </a:buClr>
              <a:buSzPts val="2400"/>
              <a:buFont typeface="Arial"/>
              <a:buChar char="➢"/>
            </a:pPr>
            <a:r>
              <a:rPr lang="en-US" sz="2800" b="1" i="0" u="none" strike="noStrike" cap="none" dirty="0">
                <a:solidFill>
                  <a:srgbClr val="002060"/>
                </a:solidFill>
                <a:latin typeface="Arial"/>
                <a:ea typeface="Arial"/>
                <a:cs typeface="Arial"/>
                <a:sym typeface="Arial"/>
              </a:rPr>
              <a:t>Total Users number - 3333. </a:t>
            </a:r>
          </a:p>
          <a:p>
            <a:pPr marL="457200" marR="0" lvl="0" indent="-381000" algn="l" rtl="0">
              <a:lnSpc>
                <a:spcPct val="100000"/>
              </a:lnSpc>
              <a:spcBef>
                <a:spcPts val="0"/>
              </a:spcBef>
              <a:spcAft>
                <a:spcPts val="0"/>
              </a:spcAft>
              <a:buClr>
                <a:srgbClr val="002060"/>
              </a:buClr>
              <a:buSzPts val="2400"/>
              <a:buFont typeface="Arial"/>
              <a:buChar char="➢"/>
            </a:pPr>
            <a:r>
              <a:rPr lang="en-US" sz="2800" b="1" i="0" u="none" strike="noStrike" cap="none" dirty="0">
                <a:solidFill>
                  <a:srgbClr val="002060"/>
                </a:solidFill>
                <a:latin typeface="Arial"/>
                <a:ea typeface="Arial"/>
                <a:cs typeface="Arial"/>
                <a:sym typeface="Arial"/>
              </a:rPr>
              <a:t>2850 - Non churn (85.5%)</a:t>
            </a:r>
          </a:p>
          <a:p>
            <a:pPr marL="457200" marR="0" lvl="0" indent="-381000" algn="l" rtl="0">
              <a:lnSpc>
                <a:spcPct val="100000"/>
              </a:lnSpc>
              <a:spcBef>
                <a:spcPts val="0"/>
              </a:spcBef>
              <a:spcAft>
                <a:spcPts val="0"/>
              </a:spcAft>
              <a:buClr>
                <a:srgbClr val="002060"/>
              </a:buClr>
              <a:buSzPts val="2400"/>
              <a:buFont typeface="Arial"/>
              <a:buChar char="➢"/>
            </a:pPr>
            <a:r>
              <a:rPr lang="en-US" sz="2800" b="1" i="0" u="none" strike="noStrike" cap="none" dirty="0">
                <a:solidFill>
                  <a:srgbClr val="002060"/>
                </a:solidFill>
                <a:latin typeface="Arial"/>
                <a:ea typeface="Arial"/>
                <a:cs typeface="Arial"/>
                <a:sym typeface="Arial"/>
              </a:rPr>
              <a:t> 483 - Churn (14.5%)</a:t>
            </a:r>
          </a:p>
          <a:p>
            <a:pPr marL="457200" marR="0" lvl="0" indent="-381000" algn="l" rtl="0">
              <a:lnSpc>
                <a:spcPct val="100000"/>
              </a:lnSpc>
              <a:spcBef>
                <a:spcPts val="0"/>
              </a:spcBef>
              <a:spcAft>
                <a:spcPts val="0"/>
              </a:spcAft>
              <a:buClr>
                <a:srgbClr val="002060"/>
              </a:buClr>
              <a:buSzPts val="2400"/>
              <a:buFont typeface="Arial"/>
              <a:buChar char="➢"/>
            </a:pPr>
            <a:r>
              <a:rPr lang="en-US" sz="2800" b="1" i="0" u="none" strike="noStrike" cap="none" dirty="0">
                <a:solidFill>
                  <a:srgbClr val="002060"/>
                </a:solidFill>
                <a:latin typeface="Arial"/>
                <a:ea typeface="Arial"/>
                <a:cs typeface="Arial"/>
                <a:sym typeface="Arial"/>
              </a:rPr>
              <a:t>From the above donut plot and count plot, It was found from this analysis that almost 14.5% of customers had churned .</a:t>
            </a:r>
          </a:p>
          <a:p>
            <a:pPr marL="0" marR="0" lvl="0" indent="0" algn="l" rtl="0">
              <a:lnSpc>
                <a:spcPct val="100000"/>
              </a:lnSpc>
              <a:spcBef>
                <a:spcPts val="0"/>
              </a:spcBef>
              <a:spcAft>
                <a:spcPts val="0"/>
              </a:spcAft>
              <a:buClr>
                <a:srgbClr val="000000"/>
              </a:buClr>
              <a:buSzPts val="1400"/>
              <a:buFont typeface="Arial"/>
              <a:buNone/>
            </a:pPr>
            <a:endParaRPr lang="en-US" sz="1600" b="0" i="0" u="none" strike="noStrike" cap="none" dirty="0">
              <a:solidFill>
                <a:srgbClr val="000000"/>
              </a:solidFill>
              <a:latin typeface="Arial"/>
              <a:ea typeface="Arial"/>
              <a:cs typeface="Arial"/>
              <a:sym typeface="Arial"/>
            </a:endParaRPr>
          </a:p>
          <a:p>
            <a:endParaRPr lang="en-IN" dirty="0"/>
          </a:p>
        </p:txBody>
      </p:sp>
    </p:spTree>
    <p:extLst>
      <p:ext uri="{BB962C8B-B14F-4D97-AF65-F5344CB8AC3E}">
        <p14:creationId xmlns:p14="http://schemas.microsoft.com/office/powerpoint/2010/main" val="250632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B475-89B6-1C1B-1EFD-6CD4A10A8DFA}"/>
              </a:ext>
            </a:extLst>
          </p:cNvPr>
          <p:cNvSpPr>
            <a:spLocks noGrp="1"/>
          </p:cNvSpPr>
          <p:nvPr>
            <p:ph type="title"/>
          </p:nvPr>
        </p:nvSpPr>
        <p:spPr>
          <a:xfrm>
            <a:off x="1290139" y="318558"/>
            <a:ext cx="8534400" cy="1507067"/>
          </a:xfrm>
        </p:spPr>
        <p:txBody>
          <a:bodyPr>
            <a:normAutofit fontScale="90000"/>
          </a:bodyPr>
          <a:lstStyle/>
          <a:p>
            <a:r>
              <a:rPr lang="en-IN" sz="4400" b="1" i="0" u="none" strike="noStrike" cap="none" dirty="0">
                <a:solidFill>
                  <a:schemeClr val="dk1"/>
                </a:solidFill>
                <a:latin typeface="Arial"/>
                <a:ea typeface="Arial"/>
                <a:cs typeface="Arial"/>
                <a:sym typeface="Arial"/>
              </a:rPr>
              <a:t> ACCOUNT LENGTH vs. CHURN </a:t>
            </a:r>
            <a:br>
              <a:rPr lang="en-IN" sz="4400" b="1" i="0" u="none" strike="noStrike" cap="none" dirty="0">
                <a:solidFill>
                  <a:schemeClr val="dk1"/>
                </a:solidFill>
                <a:latin typeface="Arial"/>
                <a:ea typeface="Arial"/>
                <a:cs typeface="Arial"/>
                <a:sym typeface="Arial"/>
              </a:rPr>
            </a:br>
            <a:endParaRPr lang="en-IN" dirty="0"/>
          </a:p>
        </p:txBody>
      </p:sp>
      <p:sp>
        <p:nvSpPr>
          <p:cNvPr id="3" name="Content Placeholder 2">
            <a:extLst>
              <a:ext uri="{FF2B5EF4-FFF2-40B4-BE49-F238E27FC236}">
                <a16:creationId xmlns:a16="http://schemas.microsoft.com/office/drawing/2014/main" id="{8F5316BA-DECC-F665-F1B6-42397CF2DF93}"/>
              </a:ext>
            </a:extLst>
          </p:cNvPr>
          <p:cNvSpPr>
            <a:spLocks noGrp="1"/>
          </p:cNvSpPr>
          <p:nvPr>
            <p:ph idx="1"/>
          </p:nvPr>
        </p:nvSpPr>
        <p:spPr>
          <a:xfrm>
            <a:off x="838200" y="1825625"/>
            <a:ext cx="10515600" cy="2116060"/>
          </a:xfrm>
        </p:spPr>
        <p:txBody>
          <a:bodyPr>
            <a:normAutofit fontScale="92500" lnSpcReduction="10000"/>
          </a:bodyPr>
          <a:lstStyle/>
          <a:p>
            <a:pPr marL="457200" marR="0" lvl="0" indent="-342900" algn="l" rtl="0">
              <a:lnSpc>
                <a:spcPct val="100000"/>
              </a:lnSpc>
              <a:spcBef>
                <a:spcPts val="0"/>
              </a:spcBef>
              <a:spcAft>
                <a:spcPts val="0"/>
              </a:spcAft>
              <a:buClr>
                <a:srgbClr val="002060"/>
              </a:buClr>
              <a:buSzPts val="1800"/>
              <a:buFont typeface="Montserrat"/>
              <a:buChar char="➢"/>
            </a:pPr>
            <a:r>
              <a:rPr lang="en-US" sz="2800" b="1" i="0" u="none" strike="noStrike" cap="none" dirty="0">
                <a:solidFill>
                  <a:schemeClr val="tx2">
                    <a:lumMod val="75000"/>
                  </a:schemeClr>
                </a:solidFill>
                <a:latin typeface="Arial" panose="020B0604020202020204" pitchFamily="34" charset="0"/>
                <a:ea typeface="Montserrat"/>
                <a:cs typeface="Arial" panose="020B0604020202020204" pitchFamily="34" charset="0"/>
                <a:sym typeface="Montserrat"/>
              </a:rPr>
              <a:t>This Plot show effect of Account Length on Churn </a:t>
            </a:r>
          </a:p>
          <a:p>
            <a:pPr marL="457200" marR="0" lvl="0" indent="-342900" algn="l" rtl="0">
              <a:lnSpc>
                <a:spcPct val="100000"/>
              </a:lnSpc>
              <a:spcBef>
                <a:spcPts val="0"/>
              </a:spcBef>
              <a:spcAft>
                <a:spcPts val="0"/>
              </a:spcAft>
              <a:buClr>
                <a:srgbClr val="002060"/>
              </a:buClr>
              <a:buSzPts val="1800"/>
              <a:buFont typeface="Montserrat"/>
              <a:buChar char="➢"/>
            </a:pPr>
            <a:r>
              <a:rPr lang="en-US" sz="2800" b="1" i="0" u="none" strike="noStrike" cap="none" dirty="0">
                <a:solidFill>
                  <a:schemeClr val="tx2">
                    <a:lumMod val="75000"/>
                  </a:schemeClr>
                </a:solidFill>
                <a:latin typeface="Arial" panose="020B0604020202020204" pitchFamily="34" charset="0"/>
                <a:ea typeface="Montserrat"/>
                <a:cs typeface="Arial" panose="020B0604020202020204" pitchFamily="34" charset="0"/>
                <a:sym typeface="Montserrat"/>
              </a:rPr>
              <a:t>Here is no sign of customers leaving because of the length of usage of their account.</a:t>
            </a:r>
          </a:p>
          <a:p>
            <a:pPr marL="457200" indent="-342900">
              <a:lnSpc>
                <a:spcPct val="100000"/>
              </a:lnSpc>
              <a:spcBef>
                <a:spcPts val="0"/>
              </a:spcBef>
              <a:buClr>
                <a:srgbClr val="002060"/>
              </a:buClr>
              <a:buSzPts val="1800"/>
              <a:buFont typeface="Montserrat"/>
              <a:buChar char="➢"/>
            </a:pPr>
            <a:r>
              <a:rPr lang="en-US" b="1" i="0" dirty="0">
                <a:solidFill>
                  <a:schemeClr val="tx2">
                    <a:lumMod val="75000"/>
                  </a:schemeClr>
                </a:solidFill>
                <a:effectLst/>
                <a:latin typeface="Arial" panose="020B0604020202020204" pitchFamily="34" charset="0"/>
                <a:cs typeface="Arial" panose="020B0604020202020204" pitchFamily="34" charset="0"/>
              </a:rPr>
              <a:t>After analyzing various aspects of the "account length" column we didn't found any useful relation to churn. so we aren't able to build any connection to the churn as of now. let's see what other features say about the churn.</a:t>
            </a:r>
          </a:p>
          <a:p>
            <a:pPr marL="457200" marR="0" lvl="0" indent="-342900" algn="l" rtl="0">
              <a:lnSpc>
                <a:spcPct val="100000"/>
              </a:lnSpc>
              <a:spcBef>
                <a:spcPts val="0"/>
              </a:spcBef>
              <a:spcAft>
                <a:spcPts val="0"/>
              </a:spcAft>
              <a:buClr>
                <a:srgbClr val="002060"/>
              </a:buClr>
              <a:buSzPts val="1800"/>
              <a:buFont typeface="Montserrat"/>
              <a:buChar char="➢"/>
            </a:pPr>
            <a:endParaRPr lang="en-US" sz="2800" b="1" i="0" u="none" strike="noStrike" cap="none" dirty="0">
              <a:solidFill>
                <a:schemeClr val="tx2">
                  <a:lumMod val="75000"/>
                </a:schemeClr>
              </a:solidFill>
              <a:latin typeface="Arial" panose="020B0604020202020204" pitchFamily="34" charset="0"/>
              <a:ea typeface="Montserrat"/>
              <a:cs typeface="Arial" panose="020B0604020202020204" pitchFamily="34" charset="0"/>
              <a:sym typeface="Montserrat"/>
            </a:endParaRPr>
          </a:p>
          <a:p>
            <a:endParaRPr lang="en-IN" b="1" dirty="0">
              <a:solidFill>
                <a:schemeClr val="tx2">
                  <a:lumMod val="7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6861775-56E8-1163-69F9-1BA891C1CD82}"/>
              </a:ext>
            </a:extLst>
          </p:cNvPr>
          <p:cNvPicPr>
            <a:picLocks noChangeAspect="1"/>
          </p:cNvPicPr>
          <p:nvPr/>
        </p:nvPicPr>
        <p:blipFill>
          <a:blip r:embed="rId2"/>
          <a:stretch>
            <a:fillRect/>
          </a:stretch>
        </p:blipFill>
        <p:spPr>
          <a:xfrm>
            <a:off x="2982897" y="4016375"/>
            <a:ext cx="5779363" cy="2476500"/>
          </a:xfrm>
          <a:prstGeom prst="rect">
            <a:avLst/>
          </a:prstGeom>
        </p:spPr>
      </p:pic>
    </p:spTree>
    <p:extLst>
      <p:ext uri="{BB962C8B-B14F-4D97-AF65-F5344CB8AC3E}">
        <p14:creationId xmlns:p14="http://schemas.microsoft.com/office/powerpoint/2010/main" val="3699525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4D88B-2229-6639-1FC5-38517C34F8FF}"/>
              </a:ext>
            </a:extLst>
          </p:cNvPr>
          <p:cNvSpPr>
            <a:spLocks noGrp="1"/>
          </p:cNvSpPr>
          <p:nvPr>
            <p:ph type="title"/>
          </p:nvPr>
        </p:nvSpPr>
        <p:spPr>
          <a:xfrm>
            <a:off x="793215" y="0"/>
            <a:ext cx="7987229" cy="2651890"/>
          </a:xfrm>
        </p:spPr>
        <p:txBody>
          <a:bodyPr>
            <a:normAutofit/>
          </a:bodyPr>
          <a:lstStyle/>
          <a:p>
            <a:r>
              <a:rPr lang="en-IN" sz="4400" b="1" i="0" u="none" strike="noStrike" cap="none" dirty="0">
                <a:solidFill>
                  <a:schemeClr val="accent3">
                    <a:lumMod val="75000"/>
                  </a:schemeClr>
                </a:solidFill>
                <a:latin typeface="Montserrat"/>
                <a:ea typeface="Montserrat"/>
                <a:cs typeface="Montserrat"/>
                <a:sym typeface="Montserrat"/>
              </a:rPr>
              <a:t>ANALYSIS OF VOICEMAIL</a:t>
            </a:r>
            <a:br>
              <a:rPr lang="en-IN" sz="4400" b="1" i="0" u="none" strike="noStrike" cap="none" dirty="0">
                <a:solidFill>
                  <a:schemeClr val="accent3">
                    <a:lumMod val="75000"/>
                  </a:schemeClr>
                </a:solidFill>
                <a:latin typeface="Montserrat"/>
                <a:ea typeface="Montserrat"/>
                <a:cs typeface="Montserrat"/>
                <a:sym typeface="Montserrat"/>
              </a:rPr>
            </a:br>
            <a:r>
              <a:rPr lang="en-IN" sz="4400" b="1" i="0" u="none" strike="noStrike" cap="none" dirty="0">
                <a:solidFill>
                  <a:schemeClr val="accent3">
                    <a:lumMod val="75000"/>
                  </a:schemeClr>
                </a:solidFill>
                <a:latin typeface="Montserrat"/>
                <a:ea typeface="Montserrat"/>
                <a:cs typeface="Montserrat"/>
                <a:sym typeface="Montserrat"/>
              </a:rPr>
              <a:t>PLAN</a:t>
            </a:r>
            <a:r>
              <a:rPr lang="en-IN" sz="2400" b="1" i="0" u="none" strike="noStrike" cap="none" dirty="0">
                <a:solidFill>
                  <a:schemeClr val="accent3">
                    <a:lumMod val="75000"/>
                  </a:schemeClr>
                </a:solidFill>
                <a:latin typeface="Arial"/>
                <a:ea typeface="Arial"/>
                <a:cs typeface="Arial"/>
                <a:sym typeface="Arial"/>
              </a:rPr>
              <a:t> </a:t>
            </a:r>
            <a:br>
              <a:rPr lang="en-IN" sz="2400" b="0" i="0" u="none" strike="noStrike" cap="none" dirty="0">
                <a:solidFill>
                  <a:schemeClr val="accent3">
                    <a:lumMod val="75000"/>
                  </a:schemeClr>
                </a:solidFill>
                <a:latin typeface="Arial"/>
                <a:ea typeface="Arial"/>
                <a:cs typeface="Arial"/>
                <a:sym typeface="Arial"/>
              </a:rPr>
            </a:b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DD2A373C-CDA9-F6AD-1958-0EBE97F80161}"/>
              </a:ext>
            </a:extLst>
          </p:cNvPr>
          <p:cNvSpPr>
            <a:spLocks noGrp="1"/>
          </p:cNvSpPr>
          <p:nvPr>
            <p:ph idx="1"/>
          </p:nvPr>
        </p:nvSpPr>
        <p:spPr>
          <a:xfrm>
            <a:off x="882268" y="1744095"/>
            <a:ext cx="3396449" cy="4351338"/>
          </a:xfrm>
        </p:spPr>
        <p:txBody>
          <a:bodyPr>
            <a:normAutofit lnSpcReduction="10000"/>
          </a:bodyPr>
          <a:lstStyle/>
          <a:p>
            <a:pPr marL="457200" marR="0" lvl="0" indent="-387350" algn="l" rtl="0">
              <a:lnSpc>
                <a:spcPct val="100000"/>
              </a:lnSpc>
              <a:spcBef>
                <a:spcPts val="0"/>
              </a:spcBef>
              <a:spcAft>
                <a:spcPts val="0"/>
              </a:spcAft>
              <a:buClr>
                <a:srgbClr val="002060"/>
              </a:buClr>
              <a:buSzPts val="2500"/>
              <a:buFont typeface="Montserrat"/>
              <a:buChar char="➢"/>
            </a:pPr>
            <a:endParaRPr lang="en-US" sz="2800" b="1" i="0" u="none" strike="noStrike" cap="none" dirty="0">
              <a:solidFill>
                <a:srgbClr val="002060"/>
              </a:solidFill>
              <a:latin typeface="Montserrat"/>
              <a:ea typeface="Montserrat"/>
              <a:cs typeface="Montserrat"/>
              <a:sym typeface="Montserrat"/>
            </a:endParaRPr>
          </a:p>
          <a:p>
            <a:pPr marL="457200" marR="0" lvl="0" indent="-387350" algn="l" rtl="0">
              <a:lnSpc>
                <a:spcPct val="100000"/>
              </a:lnSpc>
              <a:spcBef>
                <a:spcPts val="0"/>
              </a:spcBef>
              <a:spcAft>
                <a:spcPts val="0"/>
              </a:spcAft>
              <a:buClr>
                <a:srgbClr val="002060"/>
              </a:buClr>
              <a:buSzPts val="2500"/>
              <a:buFont typeface="Montserrat"/>
              <a:buChar char="➢"/>
            </a:pPr>
            <a:r>
              <a:rPr lang="en-US" sz="2800" b="1" i="0" u="none" strike="noStrike" cap="none" dirty="0">
                <a:solidFill>
                  <a:srgbClr val="002060"/>
                </a:solidFill>
                <a:latin typeface="Montserrat"/>
                <a:ea typeface="Montserrat"/>
                <a:cs typeface="Montserrat"/>
                <a:sym typeface="Montserrat"/>
              </a:rPr>
              <a:t>There are 3333 people,</a:t>
            </a:r>
          </a:p>
          <a:p>
            <a:pPr marL="457200" marR="0" lvl="0" indent="-387350" algn="l" rtl="0">
              <a:lnSpc>
                <a:spcPct val="100000"/>
              </a:lnSpc>
              <a:spcBef>
                <a:spcPts val="0"/>
              </a:spcBef>
              <a:spcAft>
                <a:spcPts val="0"/>
              </a:spcAft>
              <a:buClr>
                <a:srgbClr val="002060"/>
              </a:buClr>
              <a:buSzPts val="2500"/>
              <a:buFont typeface="Montserrat"/>
              <a:buChar char="➢"/>
            </a:pPr>
            <a:r>
              <a:rPr lang="en-US" sz="2800" b="1" i="0" u="none" strike="noStrike" cap="none" dirty="0">
                <a:solidFill>
                  <a:srgbClr val="002060"/>
                </a:solidFill>
                <a:latin typeface="Montserrat"/>
                <a:ea typeface="Montserrat"/>
                <a:cs typeface="Montserrat"/>
                <a:sym typeface="Montserrat"/>
              </a:rPr>
              <a:t>922 having Voicemail plan, </a:t>
            </a:r>
          </a:p>
          <a:p>
            <a:pPr marL="457200" marR="0" lvl="0" indent="-387350" algn="l" rtl="0">
              <a:lnSpc>
                <a:spcPct val="100000"/>
              </a:lnSpc>
              <a:spcBef>
                <a:spcPts val="0"/>
              </a:spcBef>
              <a:spcAft>
                <a:spcPts val="0"/>
              </a:spcAft>
              <a:buClr>
                <a:srgbClr val="002060"/>
              </a:buClr>
              <a:buSzPts val="2500"/>
              <a:buFont typeface="Montserrat"/>
              <a:buChar char="➢"/>
            </a:pPr>
            <a:r>
              <a:rPr lang="en-US" sz="2800" b="1" i="0" u="none" strike="noStrike" cap="none" dirty="0">
                <a:solidFill>
                  <a:srgbClr val="002060"/>
                </a:solidFill>
                <a:latin typeface="Montserrat"/>
                <a:ea typeface="Montserrat"/>
                <a:cs typeface="Montserrat"/>
                <a:sym typeface="Montserrat"/>
              </a:rPr>
              <a:t>2411 do not have any Voicemail plan.</a:t>
            </a:r>
          </a:p>
          <a:p>
            <a:endParaRPr lang="en-IN" dirty="0"/>
          </a:p>
        </p:txBody>
      </p:sp>
      <p:pic>
        <p:nvPicPr>
          <p:cNvPr id="5" name="Picture 4">
            <a:extLst>
              <a:ext uri="{FF2B5EF4-FFF2-40B4-BE49-F238E27FC236}">
                <a16:creationId xmlns:a16="http://schemas.microsoft.com/office/drawing/2014/main" id="{8EA547AA-F4D9-6D11-4717-2B06D2EA0055}"/>
              </a:ext>
            </a:extLst>
          </p:cNvPr>
          <p:cNvPicPr>
            <a:picLocks noChangeAspect="1"/>
          </p:cNvPicPr>
          <p:nvPr/>
        </p:nvPicPr>
        <p:blipFill>
          <a:blip r:embed="rId2"/>
          <a:stretch>
            <a:fillRect/>
          </a:stretch>
        </p:blipFill>
        <p:spPr>
          <a:xfrm>
            <a:off x="5117854" y="1733252"/>
            <a:ext cx="5913453" cy="4946434"/>
          </a:xfrm>
          <a:prstGeom prst="rect">
            <a:avLst/>
          </a:prstGeom>
        </p:spPr>
      </p:pic>
    </p:spTree>
    <p:extLst>
      <p:ext uri="{BB962C8B-B14F-4D97-AF65-F5344CB8AC3E}">
        <p14:creationId xmlns:p14="http://schemas.microsoft.com/office/powerpoint/2010/main" val="1419747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B7C4-6D26-FBAA-DF6F-AFE1C783E468}"/>
              </a:ext>
            </a:extLst>
          </p:cNvPr>
          <p:cNvSpPr>
            <a:spLocks noGrp="1"/>
          </p:cNvSpPr>
          <p:nvPr>
            <p:ph type="title"/>
          </p:nvPr>
        </p:nvSpPr>
        <p:spPr>
          <a:xfrm>
            <a:off x="837282" y="1564396"/>
            <a:ext cx="8381330" cy="4430004"/>
          </a:xfrm>
        </p:spPr>
        <p:txBody>
          <a:bodyPr/>
          <a:lstStyle/>
          <a:p>
            <a:endParaRPr lang="en-IN" dirty="0"/>
          </a:p>
        </p:txBody>
      </p:sp>
      <p:pic>
        <p:nvPicPr>
          <p:cNvPr id="5" name="Content Placeholder 4">
            <a:extLst>
              <a:ext uri="{FF2B5EF4-FFF2-40B4-BE49-F238E27FC236}">
                <a16:creationId xmlns:a16="http://schemas.microsoft.com/office/drawing/2014/main" id="{29B45607-0507-93E6-C131-5FE204470105}"/>
              </a:ext>
            </a:extLst>
          </p:cNvPr>
          <p:cNvPicPr>
            <a:picLocks noGrp="1" noChangeAspect="1"/>
          </p:cNvPicPr>
          <p:nvPr>
            <p:ph idx="1"/>
          </p:nvPr>
        </p:nvPicPr>
        <p:blipFill>
          <a:blip r:embed="rId2"/>
          <a:stretch>
            <a:fillRect/>
          </a:stretch>
        </p:blipFill>
        <p:spPr>
          <a:xfrm>
            <a:off x="2860675" y="1012031"/>
            <a:ext cx="4181475" cy="2962275"/>
          </a:xfrm>
        </p:spPr>
      </p:pic>
      <p:sp>
        <p:nvSpPr>
          <p:cNvPr id="7" name="TextBox 6">
            <a:extLst>
              <a:ext uri="{FF2B5EF4-FFF2-40B4-BE49-F238E27FC236}">
                <a16:creationId xmlns:a16="http://schemas.microsoft.com/office/drawing/2014/main" id="{D7773793-5618-C81D-109F-A35645ED411E}"/>
              </a:ext>
            </a:extLst>
          </p:cNvPr>
          <p:cNvSpPr txBox="1"/>
          <p:nvPr/>
        </p:nvSpPr>
        <p:spPr>
          <a:xfrm>
            <a:off x="680621" y="1474524"/>
            <a:ext cx="10830757" cy="1477328"/>
          </a:xfrm>
          <a:prstGeom prst="rect">
            <a:avLst/>
          </a:prstGeom>
          <a:noFill/>
        </p:spPr>
        <p:txBody>
          <a:bodyPr wrap="square">
            <a:spAutoFit/>
          </a:bodyPr>
          <a:lstStyle/>
          <a:p>
            <a:pPr marL="285750" indent="-285750" algn="l">
              <a:buFont typeface="Wingdings" panose="05000000000000000000" pitchFamily="2" charset="2"/>
              <a:buChar char="v"/>
            </a:pPr>
            <a:r>
              <a:rPr lang="en-US" b="1" i="0" dirty="0">
                <a:solidFill>
                  <a:schemeClr val="accent4">
                    <a:lumMod val="75000"/>
                  </a:schemeClr>
                </a:solidFill>
                <a:effectLst/>
                <a:latin typeface="-apple-system"/>
              </a:rPr>
              <a:t>As we can see there is are no clear relation between voice mail plan and churn so we can't clearly say anything so let's move to the next voice mail feature </a:t>
            </a:r>
            <a:r>
              <a:rPr lang="en-US" b="1" i="0" dirty="0" err="1">
                <a:solidFill>
                  <a:schemeClr val="accent4">
                    <a:lumMod val="75000"/>
                  </a:schemeClr>
                </a:solidFill>
                <a:effectLst/>
                <a:latin typeface="-apple-system"/>
              </a:rPr>
              <a:t>i.e</a:t>
            </a:r>
            <a:r>
              <a:rPr lang="en-US" b="1" i="0" dirty="0">
                <a:solidFill>
                  <a:schemeClr val="accent4">
                    <a:lumMod val="75000"/>
                  </a:schemeClr>
                </a:solidFill>
                <a:effectLst/>
                <a:latin typeface="-apple-system"/>
              </a:rPr>
              <a:t> number of voice mail, let's see what it gives to us.</a:t>
            </a:r>
          </a:p>
          <a:p>
            <a:pPr algn="l"/>
            <a:endParaRPr lang="en-US" b="1" i="0" dirty="0">
              <a:solidFill>
                <a:schemeClr val="accent4">
                  <a:lumMod val="75000"/>
                </a:schemeClr>
              </a:solidFill>
              <a:effectLst/>
              <a:latin typeface="-apple-system"/>
            </a:endParaRPr>
          </a:p>
          <a:p>
            <a:pPr marL="285750" indent="-285750" algn="l">
              <a:buFont typeface="Wingdings" panose="05000000000000000000" pitchFamily="2" charset="2"/>
              <a:buChar char="v"/>
            </a:pPr>
            <a:r>
              <a:rPr lang="en-US" b="1" i="0" dirty="0">
                <a:solidFill>
                  <a:schemeClr val="accent4">
                    <a:lumMod val="75000"/>
                  </a:schemeClr>
                </a:solidFill>
                <a:effectLst/>
                <a:latin typeface="-apple-system"/>
              </a:rPr>
              <a:t>This plot shows churn corresponding with the subscription of voicemail plan Out of 922 people having Voicemail plan, 8.7% are Churn.</a:t>
            </a:r>
          </a:p>
        </p:txBody>
      </p:sp>
      <p:sp>
        <p:nvSpPr>
          <p:cNvPr id="3" name="TextBox 2"/>
          <p:cNvSpPr txBox="1"/>
          <p:nvPr/>
        </p:nvSpPr>
        <p:spPr>
          <a:xfrm>
            <a:off x="3128791" y="440673"/>
            <a:ext cx="6690934" cy="646331"/>
          </a:xfrm>
          <a:prstGeom prst="rect">
            <a:avLst/>
          </a:prstGeom>
          <a:noFill/>
        </p:spPr>
        <p:txBody>
          <a:bodyPr wrap="none" rtlCol="0">
            <a:spAutoFit/>
          </a:bodyPr>
          <a:lstStyle/>
          <a:p>
            <a:r>
              <a:rPr lang="en-IN" sz="3600" b="1" dirty="0">
                <a:solidFill>
                  <a:schemeClr val="dk1"/>
                </a:solidFill>
                <a:latin typeface="Montserrat"/>
                <a:ea typeface="Montserrat"/>
                <a:cs typeface="Montserrat"/>
                <a:sym typeface="Montserrat"/>
              </a:rPr>
              <a:t>VOICEMAIL PLAN vs. CHURN</a:t>
            </a:r>
            <a:endParaRPr lang="en-IN" sz="3600" dirty="0"/>
          </a:p>
        </p:txBody>
      </p:sp>
    </p:spTree>
    <p:extLst>
      <p:ext uri="{BB962C8B-B14F-4D97-AF65-F5344CB8AC3E}">
        <p14:creationId xmlns:p14="http://schemas.microsoft.com/office/powerpoint/2010/main" val="18292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F1030-5B93-35E9-56B0-C4BE1DB42888}"/>
              </a:ext>
            </a:extLst>
          </p:cNvPr>
          <p:cNvSpPr>
            <a:spLocks noGrp="1"/>
          </p:cNvSpPr>
          <p:nvPr>
            <p:ph type="title"/>
          </p:nvPr>
        </p:nvSpPr>
        <p:spPr/>
        <p:txBody>
          <a:bodyPr>
            <a:normAutofit/>
          </a:bodyPr>
          <a:lstStyle/>
          <a:p>
            <a:r>
              <a:rPr lang="en-IN" b="1" i="0" dirty="0">
                <a:effectLst/>
                <a:latin typeface="-apple-system"/>
              </a:rPr>
              <a:t>Anal "International Plan" column</a:t>
            </a:r>
            <a:br>
              <a:rPr lang="en-IN" b="1" i="0" dirty="0">
                <a:effectLst/>
                <a:latin typeface="-apple-system"/>
              </a:rPr>
            </a:br>
            <a:endParaRPr lang="en-IN" dirty="0"/>
          </a:p>
        </p:txBody>
      </p:sp>
      <p:pic>
        <p:nvPicPr>
          <p:cNvPr id="5" name="Content Placeholder 4">
            <a:extLst>
              <a:ext uri="{FF2B5EF4-FFF2-40B4-BE49-F238E27FC236}">
                <a16:creationId xmlns:a16="http://schemas.microsoft.com/office/drawing/2014/main" id="{D900DA52-9EDB-54CB-FC89-2F913A557E2C}"/>
              </a:ext>
            </a:extLst>
          </p:cNvPr>
          <p:cNvPicPr>
            <a:picLocks noGrp="1" noChangeAspect="1"/>
          </p:cNvPicPr>
          <p:nvPr>
            <p:ph idx="1"/>
          </p:nvPr>
        </p:nvPicPr>
        <p:blipFill>
          <a:blip r:embed="rId2"/>
          <a:stretch>
            <a:fillRect/>
          </a:stretch>
        </p:blipFill>
        <p:spPr>
          <a:xfrm>
            <a:off x="3055938" y="945356"/>
            <a:ext cx="3790950" cy="3095625"/>
          </a:xfrm>
        </p:spPr>
      </p:pic>
      <p:sp>
        <p:nvSpPr>
          <p:cNvPr id="7" name="TextBox 6">
            <a:extLst>
              <a:ext uri="{FF2B5EF4-FFF2-40B4-BE49-F238E27FC236}">
                <a16:creationId xmlns:a16="http://schemas.microsoft.com/office/drawing/2014/main" id="{E4B1AD29-6C9E-14B6-B929-37E9752645F9}"/>
              </a:ext>
            </a:extLst>
          </p:cNvPr>
          <p:cNvSpPr txBox="1"/>
          <p:nvPr/>
        </p:nvSpPr>
        <p:spPr>
          <a:xfrm>
            <a:off x="1351626" y="2560012"/>
            <a:ext cx="4338960" cy="1477328"/>
          </a:xfrm>
          <a:prstGeom prst="rect">
            <a:avLst/>
          </a:prstGeom>
          <a:noFill/>
        </p:spPr>
        <p:txBody>
          <a:bodyPr wrap="square">
            <a:spAutoFit/>
          </a:bodyPr>
          <a:lstStyle/>
          <a:p>
            <a:pPr algn="l">
              <a:buFont typeface="Arial" panose="020B0604020202020204" pitchFamily="34" charset="0"/>
              <a:buChar char="•"/>
            </a:pPr>
            <a:r>
              <a:rPr lang="en-US" b="1" i="0" dirty="0">
                <a:solidFill>
                  <a:schemeClr val="accent3">
                    <a:lumMod val="50000"/>
                  </a:schemeClr>
                </a:solidFill>
                <a:effectLst/>
                <a:latin typeface="-apple-system"/>
              </a:rPr>
              <a:t>There are 3333 people</a:t>
            </a:r>
          </a:p>
          <a:p>
            <a:pPr algn="l"/>
            <a:endParaRPr lang="en-US" b="1" i="0" dirty="0">
              <a:solidFill>
                <a:schemeClr val="accent3">
                  <a:lumMod val="50000"/>
                </a:schemeClr>
              </a:solidFill>
              <a:effectLst/>
              <a:latin typeface="-apple-system"/>
            </a:endParaRPr>
          </a:p>
          <a:p>
            <a:pPr algn="l">
              <a:buFont typeface="Arial" panose="020B0604020202020204" pitchFamily="34" charset="0"/>
              <a:buChar char="•"/>
            </a:pPr>
            <a:r>
              <a:rPr lang="en-US" b="1" i="0" dirty="0">
                <a:solidFill>
                  <a:schemeClr val="accent3">
                    <a:lumMod val="50000"/>
                  </a:schemeClr>
                </a:solidFill>
                <a:effectLst/>
                <a:latin typeface="-apple-system"/>
              </a:rPr>
              <a:t>323 have a International Plan</a:t>
            </a:r>
          </a:p>
          <a:p>
            <a:pPr algn="l"/>
            <a:endParaRPr lang="en-US" b="1" i="0" dirty="0">
              <a:solidFill>
                <a:schemeClr val="accent3">
                  <a:lumMod val="50000"/>
                </a:schemeClr>
              </a:solidFill>
              <a:effectLst/>
              <a:latin typeface="-apple-system"/>
            </a:endParaRPr>
          </a:p>
          <a:p>
            <a:pPr algn="l">
              <a:buFont typeface="Arial" panose="020B0604020202020204" pitchFamily="34" charset="0"/>
              <a:buChar char="•"/>
            </a:pPr>
            <a:r>
              <a:rPr lang="en-US" b="1" i="0" dirty="0">
                <a:solidFill>
                  <a:schemeClr val="accent3">
                    <a:lumMod val="50000"/>
                  </a:schemeClr>
                </a:solidFill>
                <a:effectLst/>
                <a:latin typeface="-apple-system"/>
              </a:rPr>
              <a:t>3010 do not have International Plan</a:t>
            </a:r>
          </a:p>
        </p:txBody>
      </p:sp>
      <p:sp>
        <p:nvSpPr>
          <p:cNvPr id="8" name="TextBox 7"/>
          <p:cNvSpPr txBox="1"/>
          <p:nvPr/>
        </p:nvSpPr>
        <p:spPr>
          <a:xfrm>
            <a:off x="1898073" y="822446"/>
            <a:ext cx="6262254"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3200" b="1" dirty="0" err="1"/>
              <a:t>Analyzing</a:t>
            </a:r>
            <a:r>
              <a:rPr lang="en-IN" sz="3200" b="1" dirty="0"/>
              <a:t> “International Plan” column</a:t>
            </a:r>
          </a:p>
        </p:txBody>
      </p:sp>
    </p:spTree>
    <p:extLst>
      <p:ext uri="{BB962C8B-B14F-4D97-AF65-F5344CB8AC3E}">
        <p14:creationId xmlns:p14="http://schemas.microsoft.com/office/powerpoint/2010/main" val="2699785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A9D1-52CA-45BC-2C64-2210E2325D3B}"/>
              </a:ext>
            </a:extLst>
          </p:cNvPr>
          <p:cNvSpPr>
            <a:spLocks noGrp="1"/>
          </p:cNvSpPr>
          <p:nvPr>
            <p:ph type="title"/>
          </p:nvPr>
        </p:nvSpPr>
        <p:spPr>
          <a:xfrm>
            <a:off x="838200" y="-124287"/>
            <a:ext cx="10515600" cy="1260629"/>
          </a:xfrm>
        </p:spPr>
        <p:txBody>
          <a:bodyPr>
            <a:normAutofit/>
          </a:bodyPr>
          <a:lstStyle/>
          <a:p>
            <a:r>
              <a:rPr lang="en-IN" sz="4800" b="1" i="0" dirty="0">
                <a:solidFill>
                  <a:schemeClr val="bg1"/>
                </a:solidFill>
                <a:effectLst/>
                <a:latin typeface="Arial" panose="020B0604020202020204" pitchFamily="34" charset="0"/>
                <a:cs typeface="Arial" panose="020B0604020202020204" pitchFamily="34" charset="0"/>
              </a:rPr>
              <a:t>International Plan </a:t>
            </a:r>
            <a:r>
              <a:rPr lang="en-IN" sz="4800" b="1" i="0" u="none" strike="noStrike" cap="none" dirty="0">
                <a:solidFill>
                  <a:schemeClr val="bg1"/>
                </a:solidFill>
                <a:latin typeface="Arial" panose="020B0604020202020204" pitchFamily="34" charset="0"/>
                <a:ea typeface="Montserrat"/>
                <a:cs typeface="Arial" panose="020B0604020202020204" pitchFamily="34" charset="0"/>
                <a:sym typeface="Montserrat"/>
              </a:rPr>
              <a:t>vs. CHURN</a:t>
            </a:r>
            <a:endParaRPr lang="en-IN" sz="48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A4FD43F-15E2-FB0A-C65E-35AE69B953BE}"/>
              </a:ext>
            </a:extLst>
          </p:cNvPr>
          <p:cNvSpPr>
            <a:spLocks noGrp="1"/>
          </p:cNvSpPr>
          <p:nvPr>
            <p:ph idx="1"/>
          </p:nvPr>
        </p:nvSpPr>
        <p:spPr>
          <a:xfrm>
            <a:off x="749423" y="1062146"/>
            <a:ext cx="10515600" cy="2737497"/>
          </a:xfrm>
        </p:spPr>
        <p:txBody>
          <a:bodyPr>
            <a:normAutofit fontScale="85000" lnSpcReduction="20000"/>
          </a:bodyPr>
          <a:lstStyle/>
          <a:p>
            <a:pPr algn="l"/>
            <a:r>
              <a:rPr lang="en-US" b="0" i="0" dirty="0">
                <a:solidFill>
                  <a:schemeClr val="bg1"/>
                </a:solidFill>
                <a:effectLst/>
                <a:latin typeface="-apple-system"/>
              </a:rPr>
              <a:t>This is a count plot which shows the churned and not churned customer respective to their international plan</a:t>
            </a:r>
          </a:p>
          <a:p>
            <a:pPr algn="l"/>
            <a:r>
              <a:rPr lang="en-US" b="0" i="0" dirty="0">
                <a:solidFill>
                  <a:schemeClr val="bg1"/>
                </a:solidFill>
                <a:effectLst/>
                <a:latin typeface="-apple-system"/>
              </a:rPr>
              <a:t>From the above data we get</a:t>
            </a:r>
          </a:p>
          <a:p>
            <a:pPr algn="l"/>
            <a:r>
              <a:rPr lang="en-US" b="0" i="0" dirty="0">
                <a:solidFill>
                  <a:schemeClr val="bg1"/>
                </a:solidFill>
                <a:effectLst/>
                <a:latin typeface="-apple-system"/>
              </a:rPr>
              <a:t>There are 3010 customers who </a:t>
            </a:r>
            <a:r>
              <a:rPr lang="en-US" b="0" i="0" dirty="0" err="1">
                <a:solidFill>
                  <a:schemeClr val="bg1"/>
                </a:solidFill>
                <a:effectLst/>
                <a:latin typeface="-apple-system"/>
              </a:rPr>
              <a:t>dont</a:t>
            </a:r>
            <a:r>
              <a:rPr lang="en-US" b="0" i="0" dirty="0">
                <a:solidFill>
                  <a:schemeClr val="bg1"/>
                </a:solidFill>
                <a:effectLst/>
                <a:latin typeface="-apple-system"/>
              </a:rPr>
              <a:t> have a international plan.</a:t>
            </a:r>
          </a:p>
          <a:p>
            <a:pPr algn="l"/>
            <a:r>
              <a:rPr lang="en-US" b="0" i="0" dirty="0">
                <a:solidFill>
                  <a:schemeClr val="bg1"/>
                </a:solidFill>
                <a:effectLst/>
                <a:latin typeface="-apple-system"/>
              </a:rPr>
              <a:t>There are 323 customers who have a international plan.</a:t>
            </a:r>
          </a:p>
          <a:p>
            <a:pPr algn="l"/>
            <a:r>
              <a:rPr lang="en-US" b="0" i="0" dirty="0">
                <a:solidFill>
                  <a:schemeClr val="bg1"/>
                </a:solidFill>
                <a:effectLst/>
                <a:latin typeface="-apple-system"/>
              </a:rPr>
              <a:t>Among those who have a international plan 42.4 % people churn.</a:t>
            </a:r>
          </a:p>
          <a:p>
            <a:pPr algn="l"/>
            <a:r>
              <a:rPr lang="en-US" b="0" i="0" dirty="0">
                <a:solidFill>
                  <a:schemeClr val="bg1"/>
                </a:solidFill>
                <a:effectLst/>
                <a:latin typeface="-apple-system"/>
              </a:rPr>
              <a:t>Whereas among those who </a:t>
            </a:r>
            <a:r>
              <a:rPr lang="en-US" b="0" i="0" dirty="0" err="1">
                <a:solidFill>
                  <a:schemeClr val="bg1"/>
                </a:solidFill>
                <a:effectLst/>
                <a:latin typeface="-apple-system"/>
              </a:rPr>
              <a:t>dont</a:t>
            </a:r>
            <a:r>
              <a:rPr lang="en-US" b="0" i="0" dirty="0">
                <a:solidFill>
                  <a:schemeClr val="bg1"/>
                </a:solidFill>
                <a:effectLst/>
                <a:latin typeface="-apple-system"/>
              </a:rPr>
              <a:t> have a international plan only 11.4 % people churn.</a:t>
            </a:r>
          </a:p>
          <a:p>
            <a:pPr algn="l"/>
            <a:r>
              <a:rPr lang="en-US" b="0" i="0" dirty="0">
                <a:solidFill>
                  <a:schemeClr val="bg1"/>
                </a:solidFill>
                <a:effectLst/>
                <a:latin typeface="-apple-system"/>
              </a:rPr>
              <a:t>So basically the people who bought International plans are churning in big numbers.</a:t>
            </a:r>
          </a:p>
          <a:p>
            <a:pPr algn="l"/>
            <a:r>
              <a:rPr lang="en-US" b="0" i="0" dirty="0">
                <a:solidFill>
                  <a:schemeClr val="bg1"/>
                </a:solidFill>
                <a:effectLst/>
                <a:latin typeface="-apple-system"/>
              </a:rPr>
              <a:t>Probably because of connectivity issues or high call charge.</a:t>
            </a:r>
          </a:p>
          <a:p>
            <a:endParaRPr lang="en-IN" dirty="0"/>
          </a:p>
        </p:txBody>
      </p:sp>
      <p:pic>
        <p:nvPicPr>
          <p:cNvPr id="5" name="Picture 4">
            <a:extLst>
              <a:ext uri="{FF2B5EF4-FFF2-40B4-BE49-F238E27FC236}">
                <a16:creationId xmlns:a16="http://schemas.microsoft.com/office/drawing/2014/main" id="{C7289A70-0961-1DFC-E744-5D8D7738EA40}"/>
              </a:ext>
            </a:extLst>
          </p:cNvPr>
          <p:cNvPicPr>
            <a:picLocks noChangeAspect="1"/>
          </p:cNvPicPr>
          <p:nvPr/>
        </p:nvPicPr>
        <p:blipFill>
          <a:blip r:embed="rId2"/>
          <a:stretch>
            <a:fillRect/>
          </a:stretch>
        </p:blipFill>
        <p:spPr>
          <a:xfrm>
            <a:off x="2367378" y="3941185"/>
            <a:ext cx="7279689" cy="27717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79004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9BBB-57A7-2DB4-5056-95C92B1A8B65}"/>
              </a:ext>
            </a:extLst>
          </p:cNvPr>
          <p:cNvSpPr>
            <a:spLocks noGrp="1"/>
          </p:cNvSpPr>
          <p:nvPr>
            <p:ph type="title"/>
          </p:nvPr>
        </p:nvSpPr>
        <p:spPr>
          <a:xfrm>
            <a:off x="475122" y="-2338314"/>
            <a:ext cx="7791256" cy="6786136"/>
          </a:xfrm>
        </p:spPr>
        <p:txBody>
          <a:bodyPr>
            <a:normAutofit/>
          </a:bodyPr>
          <a:lstStyle/>
          <a:p>
            <a:r>
              <a:rPr lang="en-US" b="1" i="0" dirty="0">
                <a:solidFill>
                  <a:schemeClr val="bg2">
                    <a:lumMod val="25000"/>
                  </a:schemeClr>
                </a:solidFill>
                <a:effectLst/>
                <a:latin typeface="-apple-system"/>
              </a:rPr>
              <a:t>Analyzing "Customer service calls" column</a:t>
            </a:r>
            <a:br>
              <a:rPr lang="en-US" b="1" i="0" dirty="0">
                <a:solidFill>
                  <a:schemeClr val="bg2">
                    <a:lumMod val="25000"/>
                  </a:schemeClr>
                </a:solidFill>
                <a:effectLst/>
                <a:latin typeface="-apple-system"/>
              </a:rPr>
            </a:br>
            <a:endParaRPr lang="en-IN" b="1" dirty="0">
              <a:solidFill>
                <a:schemeClr val="bg2">
                  <a:lumMod val="25000"/>
                </a:schemeClr>
              </a:solidFill>
            </a:endParaRPr>
          </a:p>
        </p:txBody>
      </p:sp>
      <p:pic>
        <p:nvPicPr>
          <p:cNvPr id="1025" name="Picture 1">
            <a:extLst>
              <a:ext uri="{FF2B5EF4-FFF2-40B4-BE49-F238E27FC236}">
                <a16:creationId xmlns:a16="http://schemas.microsoft.com/office/drawing/2014/main" id="{C3D0C5D9-1052-7857-345A-20A3F018AA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70225" y="1240631"/>
            <a:ext cx="3762375" cy="2505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BBFAC0C-BB22-A247-4800-3C3251156AB5}"/>
              </a:ext>
            </a:extLst>
          </p:cNvPr>
          <p:cNvSpPr txBox="1"/>
          <p:nvPr/>
        </p:nvSpPr>
        <p:spPr>
          <a:xfrm>
            <a:off x="349954" y="1704621"/>
            <a:ext cx="10656712" cy="2369880"/>
          </a:xfrm>
          <a:prstGeom prst="rect">
            <a:avLst/>
          </a:prstGeom>
          <a:noFill/>
        </p:spPr>
        <p:txBody>
          <a:bodyPr wrap="square">
            <a:spAutoFit/>
          </a:bodyPr>
          <a:lstStyle/>
          <a:p>
            <a:r>
              <a:rPr lang="en-US" sz="1600" b="0" i="0" dirty="0">
                <a:effectLst/>
                <a:latin typeface="-apple-system"/>
              </a:rPr>
              <a:t> </a:t>
            </a:r>
            <a:r>
              <a:rPr lang="en-US" sz="1600" b="0" i="0" dirty="0">
                <a:solidFill>
                  <a:schemeClr val="bg1"/>
                </a:solidFill>
                <a:effectLst/>
                <a:latin typeface="-apple-system"/>
              </a:rPr>
              <a:t>It is observed from the above analysis that, mostly because of bad customer service, people tend to leave the operator.</a:t>
            </a:r>
            <a:r>
              <a:rPr lang="en-US" sz="1600" b="0" i="0" dirty="0">
                <a:effectLst/>
                <a:latin typeface="-apple-system"/>
              </a:rPr>
              <a:t>is </a:t>
            </a:r>
            <a:r>
              <a:rPr lang="en-US" sz="1600" b="0" i="0" dirty="0" err="1">
                <a:effectLst/>
                <a:latin typeface="-apple-system"/>
              </a:rPr>
              <a:t>obehe</a:t>
            </a:r>
            <a:r>
              <a:rPr lang="en-US" sz="1600" b="0" i="0" dirty="0">
                <a:effectLst/>
                <a:latin typeface="-apple-system"/>
              </a:rPr>
              <a:t> above analysis that, mostly because of bad customer service, people t    </a:t>
            </a:r>
          </a:p>
          <a:p>
            <a:r>
              <a:rPr lang="en-US" sz="1600" b="0" i="0" dirty="0">
                <a:effectLst/>
                <a:latin typeface="-apple-system"/>
              </a:rPr>
              <a:t> </a:t>
            </a:r>
            <a:r>
              <a:rPr lang="en-US" sz="1600" b="0" i="0" dirty="0">
                <a:solidFill>
                  <a:schemeClr val="bg1"/>
                </a:solidFill>
                <a:effectLst/>
                <a:latin typeface="-apple-system"/>
              </a:rPr>
              <a:t>The above </a:t>
            </a:r>
            <a:r>
              <a:rPr lang="en-US" sz="1600" dirty="0">
                <a:solidFill>
                  <a:schemeClr val="bg1"/>
                </a:solidFill>
                <a:latin typeface="-apple-system"/>
              </a:rPr>
              <a:t>data indicating that those customers who called the service center 5 times or above those customer churn percentage is higher than 60%,</a:t>
            </a:r>
          </a:p>
          <a:p>
            <a:r>
              <a:rPr lang="en-US" sz="1600" dirty="0">
                <a:solidFill>
                  <a:schemeClr val="bg1"/>
                </a:solidFill>
                <a:latin typeface="-apple-system"/>
              </a:rPr>
              <a:t>And customers who have called once also have a high churn rate indicating their issue was not solved in the first attempt.</a:t>
            </a:r>
          </a:p>
          <a:p>
            <a:r>
              <a:rPr lang="en-US" sz="1600" dirty="0">
                <a:solidFill>
                  <a:schemeClr val="bg1"/>
                </a:solidFill>
                <a:latin typeface="-apple-system"/>
              </a:rPr>
              <a:t>So operator should work to improve the service call.</a:t>
            </a:r>
          </a:p>
          <a:p>
            <a:pPr algn="l">
              <a:buFont typeface="Arial" panose="020B0604020202020204" pitchFamily="34" charset="0"/>
              <a:buChar char="•"/>
            </a:pPr>
            <a:r>
              <a:rPr lang="en-US" b="0" i="0" dirty="0">
                <a:effectLst/>
                <a:latin typeface="-apple-system"/>
              </a:rPr>
              <a:t>r.</a:t>
            </a:r>
          </a:p>
          <a:p>
            <a:pPr algn="l"/>
            <a:r>
              <a:rPr lang="en-US" b="0" i="0" dirty="0">
                <a:effectLst/>
                <a:latin typeface="-apple-system"/>
              </a:rPr>
              <a:t>The above</a:t>
            </a:r>
            <a:endParaRPr lang="en-US" b="0" i="0" dirty="0">
              <a:solidFill>
                <a:schemeClr val="bg1"/>
              </a:solidFill>
              <a:effectLst/>
              <a:latin typeface="-apple-system"/>
            </a:endParaRPr>
          </a:p>
        </p:txBody>
      </p:sp>
    </p:spTree>
    <p:extLst>
      <p:ext uri="{BB962C8B-B14F-4D97-AF65-F5344CB8AC3E}">
        <p14:creationId xmlns:p14="http://schemas.microsoft.com/office/powerpoint/2010/main" val="4035726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6DCC-CD25-C367-28F7-5EADEB2C8E2A}"/>
              </a:ext>
            </a:extLst>
          </p:cNvPr>
          <p:cNvSpPr>
            <a:spLocks noGrp="1"/>
          </p:cNvSpPr>
          <p:nvPr>
            <p:ph type="title"/>
          </p:nvPr>
        </p:nvSpPr>
        <p:spPr>
          <a:xfrm>
            <a:off x="1330983" y="361381"/>
            <a:ext cx="8534400" cy="1507067"/>
          </a:xfrm>
        </p:spPr>
        <p:txBody>
          <a:bodyPr>
            <a:normAutofit/>
          </a:bodyPr>
          <a:lstStyle/>
          <a:p>
            <a:r>
              <a:rPr lang="en-US" b="1" i="0" dirty="0">
                <a:solidFill>
                  <a:schemeClr val="bg2">
                    <a:lumMod val="25000"/>
                  </a:schemeClr>
                </a:solidFill>
                <a:effectLst/>
                <a:latin typeface="-apple-system"/>
              </a:rPr>
              <a:t>Customer service calls Vs CHURN</a:t>
            </a:r>
            <a:endParaRPr lang="en-IN" dirty="0"/>
          </a:p>
        </p:txBody>
      </p:sp>
      <p:pic>
        <p:nvPicPr>
          <p:cNvPr id="5" name="Content Placeholder 4">
            <a:extLst>
              <a:ext uri="{FF2B5EF4-FFF2-40B4-BE49-F238E27FC236}">
                <a16:creationId xmlns:a16="http://schemas.microsoft.com/office/drawing/2014/main" id="{422EDA07-BB1D-8CBB-9E4E-07376CDE69D5}"/>
              </a:ext>
            </a:extLst>
          </p:cNvPr>
          <p:cNvPicPr>
            <a:picLocks noGrp="1" noChangeAspect="1"/>
          </p:cNvPicPr>
          <p:nvPr>
            <p:ph idx="1"/>
          </p:nvPr>
        </p:nvPicPr>
        <p:blipFill>
          <a:blip r:embed="rId2"/>
          <a:stretch>
            <a:fillRect/>
          </a:stretch>
        </p:blipFill>
        <p:spPr>
          <a:xfrm>
            <a:off x="2722563" y="1335881"/>
            <a:ext cx="4457700" cy="2314575"/>
          </a:xfrm>
        </p:spPr>
      </p:pic>
      <p:sp>
        <p:nvSpPr>
          <p:cNvPr id="7" name="TextBox 6">
            <a:extLst>
              <a:ext uri="{FF2B5EF4-FFF2-40B4-BE49-F238E27FC236}">
                <a16:creationId xmlns:a16="http://schemas.microsoft.com/office/drawing/2014/main" id="{7C0AEEF5-16FE-3C38-7216-BBD8D152C5BB}"/>
              </a:ext>
            </a:extLst>
          </p:cNvPr>
          <p:cNvSpPr txBox="1"/>
          <p:nvPr/>
        </p:nvSpPr>
        <p:spPr>
          <a:xfrm>
            <a:off x="1841376" y="1690688"/>
            <a:ext cx="3946864" cy="4204356"/>
          </a:xfrm>
          <a:prstGeom prst="rect">
            <a:avLst/>
          </a:prstGeom>
          <a:noFill/>
        </p:spPr>
        <p:txBody>
          <a:bodyPr wrap="square">
            <a:spAutoFit/>
          </a:bodyPr>
          <a:lstStyle/>
          <a:p>
            <a:pPr marL="285750" indent="-285750" algn="l">
              <a:lnSpc>
                <a:spcPct val="150000"/>
              </a:lnSpc>
              <a:buFont typeface="Wingdings" panose="05000000000000000000" pitchFamily="2" charset="2"/>
              <a:buChar char="v"/>
            </a:pPr>
            <a:r>
              <a:rPr lang="en-US" b="1" i="0" dirty="0">
                <a:solidFill>
                  <a:schemeClr val="accent4">
                    <a:lumMod val="75000"/>
                  </a:schemeClr>
                </a:solidFill>
                <a:effectLst/>
                <a:latin typeface="-apple-system"/>
              </a:rPr>
              <a:t>This table mapping number of customer calls to the churn percentage</a:t>
            </a:r>
          </a:p>
          <a:p>
            <a:pPr marL="285750" indent="-285750" algn="l">
              <a:lnSpc>
                <a:spcPct val="150000"/>
              </a:lnSpc>
              <a:buFont typeface="Wingdings" panose="05000000000000000000" pitchFamily="2" charset="2"/>
              <a:buChar char="v"/>
            </a:pPr>
            <a:endParaRPr lang="en-US" b="1" i="0" dirty="0">
              <a:solidFill>
                <a:schemeClr val="accent4">
                  <a:lumMod val="75000"/>
                </a:schemeClr>
              </a:solidFill>
              <a:effectLst/>
              <a:latin typeface="-apple-system"/>
            </a:endParaRPr>
          </a:p>
          <a:p>
            <a:pPr marL="285750" indent="-285750" algn="l">
              <a:lnSpc>
                <a:spcPct val="150000"/>
              </a:lnSpc>
              <a:buFont typeface="Wingdings" panose="05000000000000000000" pitchFamily="2" charset="2"/>
              <a:buChar char="v"/>
            </a:pPr>
            <a:r>
              <a:rPr lang="en-US" b="1" i="0" dirty="0">
                <a:solidFill>
                  <a:schemeClr val="accent4">
                    <a:lumMod val="75000"/>
                  </a:schemeClr>
                </a:solidFill>
                <a:effectLst/>
                <a:latin typeface="-apple-system"/>
              </a:rPr>
              <a:t>It’s clear that after 4 calls at least 45% of the subscribers churn.</a:t>
            </a:r>
          </a:p>
          <a:p>
            <a:pPr marL="285750" indent="-285750" algn="l">
              <a:lnSpc>
                <a:spcPct val="150000"/>
              </a:lnSpc>
              <a:buFont typeface="Wingdings" panose="05000000000000000000" pitchFamily="2" charset="2"/>
              <a:buChar char="v"/>
            </a:pPr>
            <a:endParaRPr lang="en-US" b="1" i="0" dirty="0">
              <a:solidFill>
                <a:schemeClr val="accent4">
                  <a:lumMod val="75000"/>
                </a:schemeClr>
              </a:solidFill>
              <a:effectLst/>
              <a:latin typeface="-apple-system"/>
            </a:endParaRPr>
          </a:p>
          <a:p>
            <a:pPr marL="285750" indent="-285750" algn="l">
              <a:lnSpc>
                <a:spcPct val="150000"/>
              </a:lnSpc>
              <a:buFont typeface="Wingdings" panose="05000000000000000000" pitchFamily="2" charset="2"/>
              <a:buChar char="v"/>
            </a:pPr>
            <a:r>
              <a:rPr lang="en-US" b="1" i="0" dirty="0">
                <a:solidFill>
                  <a:schemeClr val="accent4">
                    <a:lumMod val="75000"/>
                  </a:schemeClr>
                </a:solidFill>
                <a:effectLst/>
                <a:latin typeface="-apple-system"/>
              </a:rPr>
              <a:t>Customers with more than 4 service calls their probability of leaving is more</a:t>
            </a:r>
          </a:p>
        </p:txBody>
      </p:sp>
    </p:spTree>
    <p:extLst>
      <p:ext uri="{BB962C8B-B14F-4D97-AF65-F5344CB8AC3E}">
        <p14:creationId xmlns:p14="http://schemas.microsoft.com/office/powerpoint/2010/main" val="3555816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C3F7-0D59-C8E3-D3E2-37ECBC2AAF50}"/>
              </a:ext>
            </a:extLst>
          </p:cNvPr>
          <p:cNvSpPr>
            <a:spLocks noGrp="1"/>
          </p:cNvSpPr>
          <p:nvPr>
            <p:ph type="title"/>
          </p:nvPr>
        </p:nvSpPr>
        <p:spPr/>
        <p:txBody>
          <a:bodyPr>
            <a:normAutofit fontScale="90000"/>
          </a:bodyPr>
          <a:lstStyle/>
          <a:p>
            <a:r>
              <a:rPr lang="en-US" sz="4400" b="1" dirty="0">
                <a:highlight>
                  <a:srgbClr val="FFFFFF"/>
                </a:highlight>
                <a:latin typeface="Montserrat"/>
                <a:ea typeface="Montserrat"/>
                <a:cs typeface="Montserrat"/>
                <a:sym typeface="Montserrat"/>
              </a:rPr>
              <a:t>ANALYZING ALL CALLS MINUTES,ALL CALLS, ALL CALLS CHARGE</a:t>
            </a:r>
            <a:br>
              <a:rPr lang="en-US" sz="4400" b="1" dirty="0">
                <a:highlight>
                  <a:srgbClr val="FFFFFF"/>
                </a:highlight>
                <a:latin typeface="Montserrat"/>
                <a:ea typeface="Montserrat"/>
                <a:cs typeface="Montserrat"/>
                <a:sym typeface="Montserrat"/>
              </a:rPr>
            </a:br>
            <a:endParaRPr lang="en-IN" dirty="0"/>
          </a:p>
        </p:txBody>
      </p:sp>
      <p:sp>
        <p:nvSpPr>
          <p:cNvPr id="3" name="Content Placeholder 2">
            <a:extLst>
              <a:ext uri="{FF2B5EF4-FFF2-40B4-BE49-F238E27FC236}">
                <a16:creationId xmlns:a16="http://schemas.microsoft.com/office/drawing/2014/main" id="{B619D63C-3263-8CE5-E778-48F1776DE4F7}"/>
              </a:ext>
            </a:extLst>
          </p:cNvPr>
          <p:cNvSpPr>
            <a:spLocks noGrp="1"/>
          </p:cNvSpPr>
          <p:nvPr>
            <p:ph idx="1"/>
          </p:nvPr>
        </p:nvSpPr>
        <p:spPr>
          <a:xfrm>
            <a:off x="838200" y="1825625"/>
            <a:ext cx="10515600" cy="1603375"/>
          </a:xfrm>
        </p:spPr>
        <p:txBody>
          <a:bodyPr>
            <a:normAutofit fontScale="70000" lnSpcReduction="20000"/>
          </a:bodyPr>
          <a:lstStyle/>
          <a:p>
            <a:pPr marL="457200" marR="0" lvl="0" indent="-317500" algn="l" rtl="0">
              <a:lnSpc>
                <a:spcPct val="100000"/>
              </a:lnSpc>
              <a:spcBef>
                <a:spcPts val="0"/>
              </a:spcBef>
              <a:spcAft>
                <a:spcPts val="0"/>
              </a:spcAft>
              <a:buClr>
                <a:srgbClr val="002060"/>
              </a:buClr>
              <a:buSzPts val="1400"/>
              <a:buFont typeface="Montserrat"/>
              <a:buChar char="➢"/>
            </a:pPr>
            <a:r>
              <a:rPr lang="en-US" sz="2800" b="1" i="0" u="none" strike="noStrike" cap="none" dirty="0">
                <a:solidFill>
                  <a:srgbClr val="002060"/>
                </a:solidFill>
                <a:latin typeface="Montserrat"/>
                <a:ea typeface="Montserrat"/>
                <a:cs typeface="Montserrat"/>
                <a:sym typeface="Montserrat"/>
              </a:rPr>
              <a:t>Below plots are scatter plot which shows the relation between calls and churn</a:t>
            </a:r>
          </a:p>
          <a:p>
            <a:pPr marL="457200" marR="0" lvl="0" indent="-317500" algn="l" rtl="0">
              <a:lnSpc>
                <a:spcPct val="100000"/>
              </a:lnSpc>
              <a:spcBef>
                <a:spcPts val="0"/>
              </a:spcBef>
              <a:spcAft>
                <a:spcPts val="0"/>
              </a:spcAft>
              <a:buClr>
                <a:srgbClr val="002060"/>
              </a:buClr>
              <a:buSzPts val="1400"/>
              <a:buFont typeface="Montserrat"/>
              <a:buChar char="➢"/>
            </a:pPr>
            <a:r>
              <a:rPr lang="en-US" sz="2800" b="1" i="0" u="none" strike="noStrike" cap="none" dirty="0">
                <a:solidFill>
                  <a:srgbClr val="002060"/>
                </a:solidFill>
                <a:latin typeface="Montserrat"/>
                <a:ea typeface="Montserrat"/>
                <a:cs typeface="Montserrat"/>
                <a:sym typeface="Montserrat"/>
              </a:rPr>
              <a:t>Left side plot shows the </a:t>
            </a:r>
            <a:r>
              <a:rPr lang="en-US" sz="2800" b="1" i="0" u="none" strike="noStrike" cap="none" dirty="0">
                <a:solidFill>
                  <a:srgbClr val="002060"/>
                </a:solidFill>
                <a:highlight>
                  <a:srgbClr val="FFFFFE"/>
                </a:highlight>
                <a:latin typeface="Montserrat"/>
                <a:ea typeface="Montserrat"/>
                <a:cs typeface="Montserrat"/>
                <a:sym typeface="Montserrat"/>
              </a:rPr>
              <a:t>Total day </a:t>
            </a:r>
            <a:r>
              <a:rPr lang="en-US" sz="2800" b="1" i="0" u="none" strike="noStrike" cap="none" dirty="0" err="1">
                <a:solidFill>
                  <a:srgbClr val="002060"/>
                </a:solidFill>
                <a:highlight>
                  <a:srgbClr val="FFFFFE"/>
                </a:highlight>
                <a:latin typeface="Montserrat"/>
                <a:ea typeface="Montserrat"/>
                <a:cs typeface="Montserrat"/>
                <a:sym typeface="Montserrat"/>
              </a:rPr>
              <a:t>minutes,Total</a:t>
            </a:r>
            <a:r>
              <a:rPr lang="en-US" sz="2800" b="1" i="0" u="none" strike="noStrike" cap="none" dirty="0">
                <a:solidFill>
                  <a:srgbClr val="002060"/>
                </a:solidFill>
                <a:highlight>
                  <a:srgbClr val="FFFFFE"/>
                </a:highlight>
                <a:latin typeface="Montserrat"/>
                <a:ea typeface="Montserrat"/>
                <a:cs typeface="Montserrat"/>
                <a:sym typeface="Montserrat"/>
              </a:rPr>
              <a:t> day charge</a:t>
            </a:r>
          </a:p>
          <a:p>
            <a:pPr marL="457200" marR="0" lvl="0" indent="0" algn="l" rtl="0">
              <a:lnSpc>
                <a:spcPct val="100000"/>
              </a:lnSpc>
              <a:spcBef>
                <a:spcPts val="0"/>
              </a:spcBef>
              <a:spcAft>
                <a:spcPts val="0"/>
              </a:spcAft>
              <a:buClr>
                <a:srgbClr val="000000"/>
              </a:buClr>
              <a:buSzPts val="1400"/>
              <a:buFont typeface="Arial"/>
              <a:buNone/>
            </a:pPr>
            <a:r>
              <a:rPr lang="en-US" sz="2800" b="1" i="0" u="none" strike="noStrike" cap="none" dirty="0">
                <a:solidFill>
                  <a:srgbClr val="002060"/>
                </a:solidFill>
                <a:highlight>
                  <a:srgbClr val="FFFFFE"/>
                </a:highlight>
                <a:latin typeface="Montserrat"/>
                <a:ea typeface="Montserrat"/>
                <a:cs typeface="Montserrat"/>
                <a:sym typeface="Montserrat"/>
              </a:rPr>
              <a:t>With churn</a:t>
            </a:r>
          </a:p>
          <a:p>
            <a:pPr marL="457200" marR="0" lvl="0" indent="-317500" algn="l" rtl="0">
              <a:lnSpc>
                <a:spcPct val="100000"/>
              </a:lnSpc>
              <a:spcBef>
                <a:spcPts val="0"/>
              </a:spcBef>
              <a:spcAft>
                <a:spcPts val="0"/>
              </a:spcAft>
              <a:buClr>
                <a:srgbClr val="002060"/>
              </a:buClr>
              <a:buSzPts val="1400"/>
              <a:buFont typeface="Montserrat"/>
              <a:buChar char="➢"/>
            </a:pPr>
            <a:r>
              <a:rPr lang="en-US" sz="2800" b="1" i="0" u="none" strike="noStrike" cap="none" dirty="0">
                <a:solidFill>
                  <a:srgbClr val="002060"/>
                </a:solidFill>
                <a:latin typeface="Montserrat"/>
                <a:ea typeface="Montserrat"/>
                <a:cs typeface="Montserrat"/>
                <a:sym typeface="Montserrat"/>
              </a:rPr>
              <a:t>Right side plot shows the </a:t>
            </a:r>
            <a:r>
              <a:rPr lang="en-US" sz="2800" b="1" i="0" u="none" strike="noStrike" cap="none" dirty="0">
                <a:solidFill>
                  <a:srgbClr val="002060"/>
                </a:solidFill>
                <a:highlight>
                  <a:srgbClr val="FFFFFE"/>
                </a:highlight>
                <a:latin typeface="Montserrat"/>
                <a:ea typeface="Montserrat"/>
                <a:cs typeface="Montserrat"/>
                <a:sym typeface="Montserrat"/>
              </a:rPr>
              <a:t>Total eve </a:t>
            </a:r>
            <a:r>
              <a:rPr lang="en-US" sz="2800" b="1" i="0" u="none" strike="noStrike" cap="none" dirty="0" err="1">
                <a:solidFill>
                  <a:srgbClr val="002060"/>
                </a:solidFill>
                <a:highlight>
                  <a:srgbClr val="FFFFFE"/>
                </a:highlight>
                <a:latin typeface="Montserrat"/>
                <a:ea typeface="Montserrat"/>
                <a:cs typeface="Montserrat"/>
                <a:sym typeface="Montserrat"/>
              </a:rPr>
              <a:t>minutes,Total</a:t>
            </a:r>
            <a:r>
              <a:rPr lang="en-US" sz="2800" b="1" i="0" u="none" strike="noStrike" cap="none" dirty="0">
                <a:solidFill>
                  <a:srgbClr val="002060"/>
                </a:solidFill>
                <a:highlight>
                  <a:srgbClr val="FFFFFE"/>
                </a:highlight>
                <a:latin typeface="Montserrat"/>
                <a:ea typeface="Montserrat"/>
                <a:cs typeface="Montserrat"/>
                <a:sym typeface="Montserrat"/>
              </a:rPr>
              <a:t> eve charge</a:t>
            </a:r>
          </a:p>
          <a:p>
            <a:pPr marL="457200" marR="0" lvl="0" indent="0" algn="l" rtl="0">
              <a:lnSpc>
                <a:spcPct val="100000"/>
              </a:lnSpc>
              <a:spcBef>
                <a:spcPts val="0"/>
              </a:spcBef>
              <a:spcAft>
                <a:spcPts val="0"/>
              </a:spcAft>
              <a:buClr>
                <a:srgbClr val="000000"/>
              </a:buClr>
              <a:buSzPts val="1400"/>
              <a:buFont typeface="Arial"/>
              <a:buNone/>
            </a:pPr>
            <a:r>
              <a:rPr lang="en-US" sz="2800" b="1" i="0" u="none" strike="noStrike" cap="none" dirty="0">
                <a:solidFill>
                  <a:srgbClr val="002060"/>
                </a:solidFill>
                <a:highlight>
                  <a:srgbClr val="FFFFFE"/>
                </a:highlight>
                <a:latin typeface="Montserrat"/>
                <a:ea typeface="Montserrat"/>
                <a:cs typeface="Montserrat"/>
                <a:sym typeface="Montserrat"/>
              </a:rPr>
              <a:t>With churn</a:t>
            </a:r>
          </a:p>
          <a:p>
            <a:pPr marL="0" marR="0" lvl="0" indent="0" algn="l" rtl="0">
              <a:lnSpc>
                <a:spcPct val="100000"/>
              </a:lnSpc>
              <a:spcBef>
                <a:spcPts val="0"/>
              </a:spcBef>
              <a:spcAft>
                <a:spcPts val="0"/>
              </a:spcAft>
              <a:buClr>
                <a:srgbClr val="000000"/>
              </a:buClr>
              <a:buSzPts val="1800"/>
              <a:buFont typeface="Arial"/>
              <a:buNone/>
            </a:pPr>
            <a:endParaRPr lang="en-US" sz="3600" b="1" i="0" u="none" strike="noStrike" cap="none" dirty="0">
              <a:solidFill>
                <a:srgbClr val="002060"/>
              </a:solidFill>
              <a:latin typeface="Montserrat"/>
              <a:ea typeface="Montserrat"/>
              <a:cs typeface="Montserrat"/>
              <a:sym typeface="Montserrat"/>
            </a:endParaRPr>
          </a:p>
          <a:p>
            <a:endParaRPr lang="en-IN" dirty="0"/>
          </a:p>
        </p:txBody>
      </p:sp>
      <p:pic>
        <p:nvPicPr>
          <p:cNvPr id="4" name="Google Shape;247;p35">
            <a:extLst>
              <a:ext uri="{FF2B5EF4-FFF2-40B4-BE49-F238E27FC236}">
                <a16:creationId xmlns:a16="http://schemas.microsoft.com/office/drawing/2014/main" id="{8158DBEA-5CB5-CEA0-B123-C59B15F6EF58}"/>
              </a:ext>
            </a:extLst>
          </p:cNvPr>
          <p:cNvPicPr preferRelativeResize="0"/>
          <p:nvPr/>
        </p:nvPicPr>
        <p:blipFill rotWithShape="1">
          <a:blip r:embed="rId2">
            <a:alphaModFix/>
          </a:blip>
          <a:srcRect/>
          <a:stretch/>
        </p:blipFill>
        <p:spPr>
          <a:xfrm>
            <a:off x="838200" y="3127399"/>
            <a:ext cx="4598565" cy="2877290"/>
          </a:xfrm>
          <a:prstGeom prst="rect">
            <a:avLst/>
          </a:prstGeom>
          <a:noFill/>
          <a:ln>
            <a:noFill/>
          </a:ln>
        </p:spPr>
      </p:pic>
      <p:pic>
        <p:nvPicPr>
          <p:cNvPr id="5" name="Google Shape;248;p35">
            <a:extLst>
              <a:ext uri="{FF2B5EF4-FFF2-40B4-BE49-F238E27FC236}">
                <a16:creationId xmlns:a16="http://schemas.microsoft.com/office/drawing/2014/main" id="{8D5D3EAD-CBB7-1072-7D86-AF044CC365AA}"/>
              </a:ext>
            </a:extLst>
          </p:cNvPr>
          <p:cNvPicPr preferRelativeResize="0"/>
          <p:nvPr/>
        </p:nvPicPr>
        <p:blipFill rotWithShape="1">
          <a:blip r:embed="rId3">
            <a:alphaModFix/>
          </a:blip>
          <a:srcRect/>
          <a:stretch/>
        </p:blipFill>
        <p:spPr>
          <a:xfrm>
            <a:off x="5903093" y="3127399"/>
            <a:ext cx="4830390" cy="2719865"/>
          </a:xfrm>
          <a:prstGeom prst="rect">
            <a:avLst/>
          </a:prstGeom>
          <a:noFill/>
          <a:ln>
            <a:noFill/>
          </a:ln>
        </p:spPr>
      </p:pic>
      <p:sp>
        <p:nvSpPr>
          <p:cNvPr id="6" name="TextBox 5"/>
          <p:cNvSpPr txBox="1"/>
          <p:nvPr/>
        </p:nvSpPr>
        <p:spPr>
          <a:xfrm>
            <a:off x="1516566" y="724829"/>
            <a:ext cx="8278228"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3200" b="1" dirty="0" err="1">
                <a:latin typeface="Arial Narrow" panose="020B0606020202030204" pitchFamily="34" charset="0"/>
              </a:rPr>
              <a:t>Analyzing</a:t>
            </a:r>
            <a:r>
              <a:rPr lang="en-IN" sz="3200" b="1" dirty="0">
                <a:latin typeface="Arial Narrow" panose="020B0606020202030204" pitchFamily="34" charset="0"/>
              </a:rPr>
              <a:t> all calls </a:t>
            </a:r>
            <a:r>
              <a:rPr lang="en-IN" sz="3200" b="1" dirty="0" err="1">
                <a:latin typeface="Arial Narrow" panose="020B0606020202030204" pitchFamily="34" charset="0"/>
              </a:rPr>
              <a:t>minutes,all</a:t>
            </a:r>
            <a:r>
              <a:rPr lang="en-IN" sz="3200" b="1" dirty="0">
                <a:latin typeface="Arial Narrow" panose="020B0606020202030204" pitchFamily="34" charset="0"/>
              </a:rPr>
              <a:t> calls all calls charge</a:t>
            </a:r>
          </a:p>
        </p:txBody>
      </p:sp>
    </p:spTree>
    <p:extLst>
      <p:ext uri="{BB962C8B-B14F-4D97-AF65-F5344CB8AC3E}">
        <p14:creationId xmlns:p14="http://schemas.microsoft.com/office/powerpoint/2010/main" val="3441886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994E-1CF9-5221-9629-756F77450C0E}"/>
              </a:ext>
            </a:extLst>
          </p:cNvPr>
          <p:cNvSpPr>
            <a:spLocks noGrp="1"/>
          </p:cNvSpPr>
          <p:nvPr>
            <p:ph type="title"/>
          </p:nvPr>
        </p:nvSpPr>
        <p:spPr/>
        <p:txBody>
          <a:bodyPr>
            <a:normAutofit fontScale="90000"/>
          </a:bodyPr>
          <a:lstStyle/>
          <a:p>
            <a:r>
              <a:rPr lang="en-US" sz="4400" b="1" dirty="0">
                <a:highlight>
                  <a:srgbClr val="FFFFFF"/>
                </a:highlight>
                <a:latin typeface="Montserrat"/>
                <a:ea typeface="Montserrat"/>
                <a:cs typeface="Montserrat"/>
                <a:sym typeface="Montserrat"/>
              </a:rPr>
              <a:t>ANALYZING ALL CALLS MINUTES,ALL CALLS, ALL CALLS CHARGE</a:t>
            </a:r>
            <a:br>
              <a:rPr lang="en-US" sz="4400" b="1" dirty="0">
                <a:highlight>
                  <a:srgbClr val="FFFFFF"/>
                </a:highlight>
                <a:latin typeface="Montserrat"/>
                <a:ea typeface="Montserrat"/>
                <a:cs typeface="Montserrat"/>
                <a:sym typeface="Montserrat"/>
              </a:rPr>
            </a:br>
            <a:endParaRPr lang="en-IN" dirty="0"/>
          </a:p>
        </p:txBody>
      </p:sp>
      <p:sp>
        <p:nvSpPr>
          <p:cNvPr id="3" name="Content Placeholder 2">
            <a:extLst>
              <a:ext uri="{FF2B5EF4-FFF2-40B4-BE49-F238E27FC236}">
                <a16:creationId xmlns:a16="http://schemas.microsoft.com/office/drawing/2014/main" id="{79F2A140-83C4-FD5B-E639-4E97EEBF1B95}"/>
              </a:ext>
            </a:extLst>
          </p:cNvPr>
          <p:cNvSpPr>
            <a:spLocks noGrp="1"/>
          </p:cNvSpPr>
          <p:nvPr>
            <p:ph idx="1"/>
          </p:nvPr>
        </p:nvSpPr>
        <p:spPr>
          <a:xfrm>
            <a:off x="838200" y="1825625"/>
            <a:ext cx="10515600" cy="1603375"/>
          </a:xfrm>
        </p:spPr>
        <p:txBody>
          <a:bodyPr>
            <a:normAutofit lnSpcReduction="10000"/>
          </a:bodyPr>
          <a:lstStyle/>
          <a:p>
            <a:pPr marL="457200" marR="0" lvl="0" indent="-317500" algn="l" rtl="0">
              <a:lnSpc>
                <a:spcPct val="100000"/>
              </a:lnSpc>
              <a:spcBef>
                <a:spcPts val="0"/>
              </a:spcBef>
              <a:spcAft>
                <a:spcPts val="0"/>
              </a:spcAft>
              <a:buClr>
                <a:srgbClr val="002060"/>
              </a:buClr>
              <a:buSzPts val="1400"/>
              <a:buFont typeface="Montserrat"/>
              <a:buChar char="➢"/>
            </a:pPr>
            <a:r>
              <a:rPr lang="en-US" sz="2200" b="1" i="0" u="none" strike="noStrike" cap="none" dirty="0">
                <a:solidFill>
                  <a:srgbClr val="002060"/>
                </a:solidFill>
                <a:latin typeface="Montserrat"/>
                <a:ea typeface="Montserrat"/>
                <a:cs typeface="Montserrat"/>
                <a:sym typeface="Montserrat"/>
              </a:rPr>
              <a:t>Left side scatter plot shows the </a:t>
            </a:r>
            <a:r>
              <a:rPr lang="en-US" sz="2200" b="1" i="0" u="none" strike="noStrike" cap="none" dirty="0">
                <a:solidFill>
                  <a:srgbClr val="002060"/>
                </a:solidFill>
                <a:highlight>
                  <a:srgbClr val="FFFFFE"/>
                </a:highlight>
                <a:latin typeface="Montserrat"/>
                <a:ea typeface="Montserrat"/>
                <a:cs typeface="Montserrat"/>
                <a:sym typeface="Montserrat"/>
              </a:rPr>
              <a:t>Total night </a:t>
            </a:r>
            <a:r>
              <a:rPr lang="en-US" sz="2200" b="1" i="0" u="none" strike="noStrike" cap="none" dirty="0" err="1">
                <a:solidFill>
                  <a:srgbClr val="002060"/>
                </a:solidFill>
                <a:highlight>
                  <a:srgbClr val="FFFFFE"/>
                </a:highlight>
                <a:latin typeface="Montserrat"/>
                <a:ea typeface="Montserrat"/>
                <a:cs typeface="Montserrat"/>
                <a:sym typeface="Montserrat"/>
              </a:rPr>
              <a:t>minutes,Total</a:t>
            </a:r>
            <a:r>
              <a:rPr lang="en-US" sz="2200" b="1" i="0" u="none" strike="noStrike" cap="none" dirty="0">
                <a:solidFill>
                  <a:srgbClr val="002060"/>
                </a:solidFill>
                <a:highlight>
                  <a:srgbClr val="FFFFFE"/>
                </a:highlight>
                <a:latin typeface="Montserrat"/>
                <a:ea typeface="Montserrat"/>
                <a:cs typeface="Montserrat"/>
                <a:sym typeface="Montserrat"/>
              </a:rPr>
              <a:t> night charge</a:t>
            </a:r>
          </a:p>
          <a:p>
            <a:pPr marL="457200" marR="0" lvl="0" indent="0" algn="l" rtl="0">
              <a:lnSpc>
                <a:spcPct val="100000"/>
              </a:lnSpc>
              <a:spcBef>
                <a:spcPts val="0"/>
              </a:spcBef>
              <a:spcAft>
                <a:spcPts val="0"/>
              </a:spcAft>
              <a:buClr>
                <a:srgbClr val="000000"/>
              </a:buClr>
              <a:buSzPts val="1400"/>
              <a:buFont typeface="Arial"/>
              <a:buNone/>
            </a:pPr>
            <a:r>
              <a:rPr lang="en-US" sz="2200" b="1" i="0" u="none" strike="noStrike" cap="none" dirty="0">
                <a:solidFill>
                  <a:srgbClr val="002060"/>
                </a:solidFill>
                <a:highlight>
                  <a:srgbClr val="FFFFFE"/>
                </a:highlight>
                <a:latin typeface="Montserrat"/>
                <a:ea typeface="Montserrat"/>
                <a:cs typeface="Montserrat"/>
                <a:sym typeface="Montserrat"/>
              </a:rPr>
              <a:t>With churn</a:t>
            </a:r>
          </a:p>
          <a:p>
            <a:pPr marL="457200" marR="0" lvl="0" indent="-317500" algn="l" rtl="0">
              <a:lnSpc>
                <a:spcPct val="100000"/>
              </a:lnSpc>
              <a:spcBef>
                <a:spcPts val="0"/>
              </a:spcBef>
              <a:spcAft>
                <a:spcPts val="0"/>
              </a:spcAft>
              <a:buClr>
                <a:srgbClr val="002060"/>
              </a:buClr>
              <a:buSzPts val="1400"/>
              <a:buFont typeface="Montserrat"/>
              <a:buChar char="➢"/>
            </a:pPr>
            <a:r>
              <a:rPr lang="en-US" sz="2200" b="1" i="0" u="none" strike="noStrike" cap="none" dirty="0">
                <a:solidFill>
                  <a:srgbClr val="002060"/>
                </a:solidFill>
                <a:latin typeface="Montserrat"/>
                <a:ea typeface="Montserrat"/>
                <a:cs typeface="Montserrat"/>
                <a:sym typeface="Montserrat"/>
              </a:rPr>
              <a:t>Right side plot shows the </a:t>
            </a:r>
            <a:r>
              <a:rPr lang="en-US" sz="2200" b="1" i="0" u="none" strike="noStrike" cap="none" dirty="0">
                <a:solidFill>
                  <a:srgbClr val="002060"/>
                </a:solidFill>
                <a:highlight>
                  <a:srgbClr val="FFFFFE"/>
                </a:highlight>
                <a:latin typeface="Montserrat"/>
                <a:ea typeface="Montserrat"/>
                <a:cs typeface="Montserrat"/>
                <a:sym typeface="Montserrat"/>
              </a:rPr>
              <a:t>Total international </a:t>
            </a:r>
            <a:r>
              <a:rPr lang="en-US" sz="2200" b="1" i="0" u="none" strike="noStrike" cap="none" dirty="0" err="1">
                <a:solidFill>
                  <a:srgbClr val="002060"/>
                </a:solidFill>
                <a:highlight>
                  <a:srgbClr val="FFFFFE"/>
                </a:highlight>
                <a:latin typeface="Montserrat"/>
                <a:ea typeface="Montserrat"/>
                <a:cs typeface="Montserrat"/>
                <a:sym typeface="Montserrat"/>
              </a:rPr>
              <a:t>minutes,Total</a:t>
            </a:r>
            <a:r>
              <a:rPr lang="en-US" sz="2200" b="1" i="0" u="none" strike="noStrike" cap="none" dirty="0">
                <a:solidFill>
                  <a:srgbClr val="002060"/>
                </a:solidFill>
                <a:highlight>
                  <a:srgbClr val="FFFFFE"/>
                </a:highlight>
                <a:latin typeface="Montserrat"/>
                <a:ea typeface="Montserrat"/>
                <a:cs typeface="Montserrat"/>
                <a:sym typeface="Montserrat"/>
              </a:rPr>
              <a:t> international charge With churn</a:t>
            </a:r>
          </a:p>
          <a:p>
            <a:endParaRPr lang="en-IN" dirty="0"/>
          </a:p>
        </p:txBody>
      </p:sp>
      <p:pic>
        <p:nvPicPr>
          <p:cNvPr id="4" name="Google Shape;256;p36">
            <a:extLst>
              <a:ext uri="{FF2B5EF4-FFF2-40B4-BE49-F238E27FC236}">
                <a16:creationId xmlns:a16="http://schemas.microsoft.com/office/drawing/2014/main" id="{599FE388-7351-DA16-8F46-9910ADA714D1}"/>
              </a:ext>
            </a:extLst>
          </p:cNvPr>
          <p:cNvPicPr preferRelativeResize="0"/>
          <p:nvPr/>
        </p:nvPicPr>
        <p:blipFill rotWithShape="1">
          <a:blip r:embed="rId2">
            <a:alphaModFix/>
          </a:blip>
          <a:srcRect/>
          <a:stretch/>
        </p:blipFill>
        <p:spPr>
          <a:xfrm>
            <a:off x="1217612" y="3588344"/>
            <a:ext cx="3733800" cy="2495550"/>
          </a:xfrm>
          <a:prstGeom prst="rect">
            <a:avLst/>
          </a:prstGeom>
          <a:ln>
            <a:noFill/>
          </a:ln>
          <a:effectLst>
            <a:outerShdw blurRad="190500" algn="tl" rotWithShape="0">
              <a:srgbClr val="000000">
                <a:alpha val="70000"/>
              </a:srgbClr>
            </a:outerShdw>
          </a:effectLst>
        </p:spPr>
      </p:pic>
      <p:pic>
        <p:nvPicPr>
          <p:cNvPr id="5" name="Google Shape;257;p36">
            <a:extLst>
              <a:ext uri="{FF2B5EF4-FFF2-40B4-BE49-F238E27FC236}">
                <a16:creationId xmlns:a16="http://schemas.microsoft.com/office/drawing/2014/main" id="{97741C81-BCF8-FA77-56B2-20769C9E64D5}"/>
              </a:ext>
            </a:extLst>
          </p:cNvPr>
          <p:cNvPicPr preferRelativeResize="0"/>
          <p:nvPr/>
        </p:nvPicPr>
        <p:blipFill rotWithShape="1">
          <a:blip r:embed="rId3">
            <a:alphaModFix/>
          </a:blip>
          <a:srcRect/>
          <a:stretch/>
        </p:blipFill>
        <p:spPr>
          <a:xfrm>
            <a:off x="6170612" y="3503106"/>
            <a:ext cx="3581400" cy="2495550"/>
          </a:xfrm>
          <a:prstGeom prst="rect">
            <a:avLst/>
          </a:prstGeom>
          <a:ln>
            <a:noFill/>
          </a:ln>
          <a:effectLst>
            <a:outerShdw blurRad="190500" algn="tl" rotWithShape="0">
              <a:srgbClr val="000000">
                <a:alpha val="70000"/>
              </a:srgbClr>
            </a:outerShdw>
          </a:effectLst>
        </p:spPr>
      </p:pic>
      <p:sp>
        <p:nvSpPr>
          <p:cNvPr id="6" name="TextBox 5"/>
          <p:cNvSpPr txBox="1"/>
          <p:nvPr/>
        </p:nvSpPr>
        <p:spPr>
          <a:xfrm>
            <a:off x="1048215" y="669073"/>
            <a:ext cx="10008419" cy="954107"/>
          </a:xfrm>
          <a:prstGeom prst="rect">
            <a:avLst/>
          </a:prstGeom>
          <a:noFill/>
        </p:spPr>
        <p:txBody>
          <a:bodyPr wrap="square" rtlCol="0">
            <a:spAutoFit/>
          </a:bodyPr>
          <a:lstStyle/>
          <a:p>
            <a:r>
              <a:rPr lang="en-IN" sz="2800" dirty="0" err="1">
                <a:solidFill>
                  <a:schemeClr val="bg1"/>
                </a:solidFill>
                <a:latin typeface="Arial Black" panose="020B0A04020102020204" pitchFamily="34" charset="0"/>
              </a:rPr>
              <a:t>Analyzing</a:t>
            </a:r>
            <a:r>
              <a:rPr lang="en-IN" sz="2800" dirty="0">
                <a:solidFill>
                  <a:schemeClr val="bg1"/>
                </a:solidFill>
                <a:latin typeface="Arial Black" panose="020B0A04020102020204" pitchFamily="34" charset="0"/>
              </a:rPr>
              <a:t> All Calls Minutes, All Calls, All Calls Charge</a:t>
            </a:r>
            <a:r>
              <a:rPr lang="en-IN" sz="2800" dirty="0">
                <a:latin typeface="Arial Black" panose="020B0A04020102020204" pitchFamily="34" charset="0"/>
              </a:rPr>
              <a:t> </a:t>
            </a:r>
          </a:p>
        </p:txBody>
      </p:sp>
    </p:spTree>
    <p:extLst>
      <p:ext uri="{BB962C8B-B14F-4D97-AF65-F5344CB8AC3E}">
        <p14:creationId xmlns:p14="http://schemas.microsoft.com/office/powerpoint/2010/main" val="1315932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44A2F9-EA81-6514-090A-288139D22A37}"/>
              </a:ext>
            </a:extLst>
          </p:cNvPr>
          <p:cNvSpPr>
            <a:spLocks noGrp="1"/>
          </p:cNvSpPr>
          <p:nvPr>
            <p:ph idx="1"/>
          </p:nvPr>
        </p:nvSpPr>
        <p:spPr/>
        <p:txBody>
          <a:bodyPr>
            <a:normAutofit fontScale="70000" lnSpcReduction="20000"/>
          </a:bodyPr>
          <a:lstStyle/>
          <a:p>
            <a:pPr marL="3016250" lvl="5" indent="0">
              <a:lnSpc>
                <a:spcPct val="150000"/>
              </a:lnSpc>
              <a:spcBef>
                <a:spcPts val="0"/>
              </a:spcBef>
              <a:spcAft>
                <a:spcPts val="0"/>
              </a:spcAft>
              <a:buClr>
                <a:srgbClr val="000000"/>
              </a:buClr>
              <a:buSzPts val="2000"/>
              <a:buNone/>
            </a:pPr>
            <a:r>
              <a:rPr lang="en-IN" sz="4600" b="1" dirty="0">
                <a:solidFill>
                  <a:schemeClr val="dk1"/>
                </a:solidFill>
                <a:latin typeface="Montserrat"/>
                <a:ea typeface="Montserrat"/>
                <a:cs typeface="Montserrat"/>
                <a:sym typeface="Montserrat"/>
              </a:rPr>
              <a:t>CONTENT</a:t>
            </a:r>
            <a:br>
              <a:rPr lang="en-IN" sz="2200" dirty="0">
                <a:solidFill>
                  <a:schemeClr val="dk1"/>
                </a:solidFill>
                <a:latin typeface="Montserrat"/>
                <a:ea typeface="Montserrat"/>
                <a:cs typeface="Montserrat"/>
                <a:sym typeface="Montserrat"/>
              </a:rPr>
            </a:br>
            <a:endParaRPr lang="en-US" sz="2200" b="1" i="0" u="none" strike="noStrike" cap="none" dirty="0">
              <a:solidFill>
                <a:schemeClr val="bg2">
                  <a:lumMod val="50000"/>
                </a:schemeClr>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US" sz="2800" b="1" i="0" u="none" strike="noStrike" cap="none" dirty="0">
                <a:solidFill>
                  <a:schemeClr val="bg2">
                    <a:lumMod val="50000"/>
                  </a:schemeClr>
                </a:solidFill>
                <a:latin typeface="Montserrat"/>
                <a:ea typeface="Montserrat"/>
                <a:cs typeface="Montserrat"/>
                <a:sym typeface="Montserrat"/>
              </a:rPr>
              <a:t>Business Problem Understanding</a:t>
            </a:r>
          </a:p>
          <a:p>
            <a:pPr marL="914400" marR="0" lvl="0" indent="-127000" algn="l" rtl="0">
              <a:lnSpc>
                <a:spcPct val="150000"/>
              </a:lnSpc>
              <a:spcBef>
                <a:spcPts val="0"/>
              </a:spcBef>
              <a:spcAft>
                <a:spcPts val="0"/>
              </a:spcAft>
              <a:buClr>
                <a:srgbClr val="000000"/>
              </a:buClr>
              <a:buSzPts val="2000"/>
              <a:buFont typeface="Montserrat"/>
              <a:buChar char="❖"/>
            </a:pPr>
            <a:r>
              <a:rPr lang="en-US" sz="2800" b="1" i="0" u="none" strike="noStrike" cap="none" dirty="0">
                <a:solidFill>
                  <a:schemeClr val="bg2">
                    <a:lumMod val="50000"/>
                  </a:schemeClr>
                </a:solidFill>
                <a:latin typeface="Montserrat"/>
                <a:ea typeface="Montserrat"/>
                <a:cs typeface="Montserrat"/>
                <a:sym typeface="Montserrat"/>
              </a:rPr>
              <a:t>Objective</a:t>
            </a:r>
            <a:endParaRPr lang="en-US" sz="1800" b="0" i="0" u="none" strike="noStrike" cap="none" dirty="0">
              <a:solidFill>
                <a:schemeClr val="bg2">
                  <a:lumMod val="50000"/>
                </a:schemeClr>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US" sz="2800" b="1" i="0" u="none" strike="noStrike" cap="none" dirty="0">
                <a:solidFill>
                  <a:schemeClr val="bg2">
                    <a:lumMod val="50000"/>
                  </a:schemeClr>
                </a:solidFill>
                <a:latin typeface="Montserrat"/>
                <a:ea typeface="Montserrat"/>
                <a:cs typeface="Montserrat"/>
                <a:sym typeface="Montserrat"/>
              </a:rPr>
              <a:t>Data Summary</a:t>
            </a:r>
            <a:endParaRPr lang="en-US" sz="1800" b="0" i="0" u="none" strike="noStrike" cap="none" dirty="0">
              <a:solidFill>
                <a:schemeClr val="bg2">
                  <a:lumMod val="50000"/>
                </a:schemeClr>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US" sz="2800" b="1" i="0" u="none" strike="noStrike" cap="none" dirty="0">
                <a:solidFill>
                  <a:schemeClr val="bg2">
                    <a:lumMod val="50000"/>
                  </a:schemeClr>
                </a:solidFill>
                <a:latin typeface="Montserrat"/>
                <a:ea typeface="Montserrat"/>
                <a:cs typeface="Montserrat"/>
                <a:sym typeface="Montserrat"/>
              </a:rPr>
              <a:t>Exploratory Data Analysis</a:t>
            </a:r>
            <a:endParaRPr lang="en-US" sz="1800" b="0" i="0" u="none" strike="noStrike" cap="none" dirty="0">
              <a:solidFill>
                <a:schemeClr val="bg2">
                  <a:lumMod val="50000"/>
                </a:schemeClr>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US" sz="2800" b="1" i="0" u="none" strike="noStrike" cap="none" dirty="0">
                <a:solidFill>
                  <a:schemeClr val="bg2">
                    <a:lumMod val="50000"/>
                  </a:schemeClr>
                </a:solidFill>
                <a:latin typeface="Montserrat"/>
                <a:ea typeface="Montserrat"/>
                <a:cs typeface="Montserrat"/>
                <a:sym typeface="Montserrat"/>
              </a:rPr>
              <a:t>Recommendation</a:t>
            </a:r>
            <a:endParaRPr lang="en-US" sz="1800" b="0" i="0" u="none" strike="noStrike" cap="none" dirty="0">
              <a:solidFill>
                <a:schemeClr val="bg2">
                  <a:lumMod val="50000"/>
                </a:schemeClr>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US" sz="2800" b="1" i="0" u="none" strike="noStrike" cap="none" dirty="0">
                <a:solidFill>
                  <a:schemeClr val="bg2">
                    <a:lumMod val="50000"/>
                  </a:schemeClr>
                </a:solidFill>
                <a:latin typeface="Montserrat"/>
                <a:ea typeface="Montserrat"/>
                <a:cs typeface="Montserrat"/>
                <a:sym typeface="Montserrat"/>
              </a:rPr>
              <a:t>Conclusion</a:t>
            </a:r>
            <a:endParaRPr lang="en-US" sz="1800" b="0" i="0" u="none" strike="noStrike" cap="none" dirty="0">
              <a:solidFill>
                <a:schemeClr val="bg2">
                  <a:lumMod val="50000"/>
                </a:schemeClr>
              </a:solidFill>
              <a:latin typeface="Montserrat"/>
              <a:ea typeface="Montserrat"/>
              <a:cs typeface="Montserrat"/>
              <a:sym typeface="Montserrat"/>
            </a:endParaRPr>
          </a:p>
          <a:p>
            <a:pPr marL="787400" marR="0" lvl="0" indent="0" algn="l" rtl="0">
              <a:lnSpc>
                <a:spcPct val="150000"/>
              </a:lnSpc>
              <a:spcBef>
                <a:spcPts val="0"/>
              </a:spcBef>
              <a:spcAft>
                <a:spcPts val="0"/>
              </a:spcAft>
              <a:buClr>
                <a:srgbClr val="000000"/>
              </a:buClr>
              <a:buSzPts val="2000"/>
              <a:buNone/>
            </a:pPr>
            <a:endParaRPr lang="en-US" sz="1800" b="0" i="0" u="none" strike="noStrike" cap="none" dirty="0">
              <a:solidFill>
                <a:schemeClr val="bg2">
                  <a:lumMod val="50000"/>
                </a:schemeClr>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Noto Sans Symbols"/>
              <a:buNone/>
            </a:pPr>
            <a:endParaRPr lang="en-US" sz="1800" b="1" i="0" u="none" strike="noStrike" cap="none" dirty="0">
              <a:solidFill>
                <a:schemeClr val="bg2">
                  <a:lumMod val="50000"/>
                </a:schemeClr>
              </a:solidFill>
              <a:latin typeface="Arial"/>
              <a:ea typeface="Arial"/>
              <a:cs typeface="Arial"/>
              <a:sym typeface="Arial"/>
            </a:endParaRPr>
          </a:p>
          <a:p>
            <a:endParaRPr lang="en-IN" dirty="0">
              <a:solidFill>
                <a:schemeClr val="bg2">
                  <a:lumMod val="50000"/>
                </a:schemeClr>
              </a:solidFill>
            </a:endParaRPr>
          </a:p>
        </p:txBody>
      </p:sp>
      <p:sp>
        <p:nvSpPr>
          <p:cNvPr id="4" name="Rectangle 3"/>
          <p:cNvSpPr/>
          <p:nvPr/>
        </p:nvSpPr>
        <p:spPr>
          <a:xfrm>
            <a:off x="3048000" y="3105835"/>
            <a:ext cx="6096000" cy="646331"/>
          </a:xfrm>
          <a:prstGeom prst="rect">
            <a:avLst/>
          </a:prstGeom>
        </p:spPr>
        <p:txBody>
          <a:bodyPr>
            <a:spAutoFit/>
          </a:bodyPr>
          <a:lstStyle/>
          <a:p>
            <a:br>
              <a:rPr lang="en-IN" dirty="0">
                <a:solidFill>
                  <a:schemeClr val="dk1"/>
                </a:solidFill>
                <a:latin typeface="Montserrat"/>
                <a:ea typeface="Montserrat"/>
                <a:cs typeface="Montserrat"/>
                <a:sym typeface="Montserrat"/>
              </a:rPr>
            </a:br>
            <a:endParaRPr lang="en-IN" dirty="0"/>
          </a:p>
        </p:txBody>
      </p:sp>
    </p:spTree>
    <p:extLst>
      <p:ext uri="{BB962C8B-B14F-4D97-AF65-F5344CB8AC3E}">
        <p14:creationId xmlns:p14="http://schemas.microsoft.com/office/powerpoint/2010/main" val="242838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2A075-54AA-D1A6-3D1F-ED3C4A4538F7}"/>
              </a:ext>
            </a:extLst>
          </p:cNvPr>
          <p:cNvSpPr>
            <a:spLocks noGrp="1"/>
          </p:cNvSpPr>
          <p:nvPr>
            <p:ph type="title"/>
          </p:nvPr>
        </p:nvSpPr>
        <p:spPr>
          <a:xfrm>
            <a:off x="528094" y="114934"/>
            <a:ext cx="8534400" cy="1507067"/>
          </a:xfrm>
        </p:spPr>
        <p:txBody>
          <a:bodyPr>
            <a:normAutofit fontScale="90000"/>
          </a:bodyPr>
          <a:lstStyle/>
          <a:p>
            <a:r>
              <a:rPr lang="en-US" b="1" i="0" dirty="0">
                <a:solidFill>
                  <a:schemeClr val="bg1"/>
                </a:solidFill>
                <a:effectLst/>
                <a:latin typeface="-apple-system"/>
              </a:rPr>
              <a:t>Analyzing all calls </a:t>
            </a:r>
            <a:r>
              <a:rPr lang="en-US" b="1" i="0" dirty="0" err="1">
                <a:solidFill>
                  <a:schemeClr val="bg1"/>
                </a:solidFill>
                <a:effectLst/>
                <a:latin typeface="-apple-system"/>
              </a:rPr>
              <a:t>minutes,all</a:t>
            </a:r>
            <a:r>
              <a:rPr lang="en-US" b="1" i="0" dirty="0">
                <a:solidFill>
                  <a:schemeClr val="bg1"/>
                </a:solidFill>
                <a:effectLst/>
                <a:latin typeface="-apple-system"/>
              </a:rPr>
              <a:t> calls, all calls charge together</a:t>
            </a:r>
            <a:br>
              <a:rPr lang="en-US" b="1" i="0" dirty="0">
                <a:solidFill>
                  <a:schemeClr val="bg1"/>
                </a:solidFill>
                <a:effectLst/>
                <a:latin typeface="-apple-system"/>
              </a:rPr>
            </a:br>
            <a:endParaRPr lang="en-IN" dirty="0">
              <a:solidFill>
                <a:schemeClr val="bg1"/>
              </a:solidFill>
            </a:endParaRPr>
          </a:p>
        </p:txBody>
      </p:sp>
      <p:pic>
        <p:nvPicPr>
          <p:cNvPr id="5" name="Content Placeholder 4">
            <a:extLst>
              <a:ext uri="{FF2B5EF4-FFF2-40B4-BE49-F238E27FC236}">
                <a16:creationId xmlns:a16="http://schemas.microsoft.com/office/drawing/2014/main" id="{DAF58863-FF7D-AC47-1C6A-F58CC4FE12DE}"/>
              </a:ext>
            </a:extLst>
          </p:cNvPr>
          <p:cNvPicPr>
            <a:picLocks noGrp="1" noChangeAspect="1"/>
          </p:cNvPicPr>
          <p:nvPr>
            <p:ph idx="1"/>
          </p:nvPr>
        </p:nvPicPr>
        <p:blipFill>
          <a:blip r:embed="rId2"/>
          <a:stretch>
            <a:fillRect/>
          </a:stretch>
        </p:blipFill>
        <p:spPr>
          <a:xfrm>
            <a:off x="2817813" y="1078706"/>
            <a:ext cx="4267200" cy="2828925"/>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BB5594FE-A827-78C9-06C9-E7F2B0FA319A}"/>
              </a:ext>
            </a:extLst>
          </p:cNvPr>
          <p:cNvSpPr txBox="1"/>
          <p:nvPr/>
        </p:nvSpPr>
        <p:spPr>
          <a:xfrm>
            <a:off x="625876" y="1295180"/>
            <a:ext cx="10515600" cy="2031325"/>
          </a:xfrm>
          <a:prstGeom prst="rect">
            <a:avLst/>
          </a:prstGeom>
          <a:noFill/>
        </p:spPr>
        <p:txBody>
          <a:bodyPr wrap="square">
            <a:spAutoFit/>
          </a:bodyPr>
          <a:lstStyle/>
          <a:p>
            <a:pPr marL="742950" lvl="1" indent="-285750">
              <a:buFont typeface="Wingdings" panose="05000000000000000000" pitchFamily="2" charset="2"/>
              <a:buChar char="v"/>
            </a:pPr>
            <a:r>
              <a:rPr lang="en-US" b="1" i="0" dirty="0">
                <a:solidFill>
                  <a:schemeClr val="bg1"/>
                </a:solidFill>
                <a:effectLst/>
                <a:latin typeface="-apple-system"/>
              </a:rPr>
              <a:t>this bar plot shows the comparison between all call charges per minute International call charges are high as compare to others it's an obvious thing but that may be a cause for international plan customers to churn out.</a:t>
            </a:r>
          </a:p>
          <a:p>
            <a:pPr marL="285750" indent="-285750" algn="l">
              <a:buFont typeface="Wingdings" panose="05000000000000000000" pitchFamily="2" charset="2"/>
              <a:buChar char="v"/>
            </a:pPr>
            <a:r>
              <a:rPr lang="en-US" b="1" i="0" dirty="0">
                <a:solidFill>
                  <a:schemeClr val="bg1"/>
                </a:solidFill>
                <a:effectLst/>
                <a:latin typeface="-apple-system"/>
              </a:rPr>
              <a:t>After analyzing the above dataset we have noticed that total day/night/eve        minutes/call/charges are not put any kind of cause for churn rate. But international call charges are high as compare to others it's an obvious thing but that may be a cause for international plan customers to churn out.</a:t>
            </a:r>
          </a:p>
        </p:txBody>
      </p:sp>
    </p:spTree>
    <p:extLst>
      <p:ext uri="{BB962C8B-B14F-4D97-AF65-F5344CB8AC3E}">
        <p14:creationId xmlns:p14="http://schemas.microsoft.com/office/powerpoint/2010/main" val="2004528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82B8-B185-A70A-8649-1A182CB2C382}"/>
              </a:ext>
            </a:extLst>
          </p:cNvPr>
          <p:cNvSpPr>
            <a:spLocks noGrp="1"/>
          </p:cNvSpPr>
          <p:nvPr>
            <p:ph type="title"/>
          </p:nvPr>
        </p:nvSpPr>
        <p:spPr>
          <a:xfrm>
            <a:off x="539246" y="-140424"/>
            <a:ext cx="8534400" cy="1507067"/>
          </a:xfrm>
        </p:spPr>
        <p:txBody>
          <a:bodyPr/>
          <a:lstStyle/>
          <a:p>
            <a:r>
              <a:rPr lang="en-IN" sz="4400" b="1" i="0" u="none" strike="noStrike" cap="none" dirty="0">
                <a:solidFill>
                  <a:schemeClr val="dk1"/>
                </a:solidFill>
                <a:latin typeface="Arial"/>
                <a:ea typeface="Arial"/>
                <a:cs typeface="Arial"/>
                <a:sym typeface="Arial"/>
              </a:rPr>
              <a:t> CORRELATION MATRIX </a:t>
            </a:r>
            <a:endParaRPr lang="en-IN" dirty="0"/>
          </a:p>
        </p:txBody>
      </p:sp>
      <p:pic>
        <p:nvPicPr>
          <p:cNvPr id="3073" name="Picture 1">
            <a:extLst>
              <a:ext uri="{FF2B5EF4-FFF2-40B4-BE49-F238E27FC236}">
                <a16:creationId xmlns:a16="http://schemas.microsoft.com/office/drawing/2014/main" id="{32D20DAE-8B18-B9BB-3A23-5FB94C23C1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7345" y="1583473"/>
            <a:ext cx="8758202" cy="4516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997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D3C6-6A7C-56D9-3CB4-3015392B7DDE}"/>
              </a:ext>
            </a:extLst>
          </p:cNvPr>
          <p:cNvSpPr>
            <a:spLocks noGrp="1"/>
          </p:cNvSpPr>
          <p:nvPr>
            <p:ph type="title"/>
          </p:nvPr>
        </p:nvSpPr>
        <p:spPr>
          <a:xfrm>
            <a:off x="624469" y="446050"/>
            <a:ext cx="8594144" cy="1505414"/>
          </a:xfrm>
        </p:spPr>
        <p:txBody>
          <a:bodyPr/>
          <a:lstStyle/>
          <a:p>
            <a:r>
              <a:rPr lang="en-IN" b="1" dirty="0">
                <a:solidFill>
                  <a:schemeClr val="bg1"/>
                </a:solidFill>
                <a:latin typeface="Arial" panose="020B0604020202020204" pitchFamily="34" charset="0"/>
                <a:cs typeface="Arial" panose="020B0604020202020204" pitchFamily="34" charset="0"/>
              </a:rPr>
              <a:t>CORRELATION HEATMAP</a:t>
            </a:r>
          </a:p>
        </p:txBody>
      </p:sp>
      <p:pic>
        <p:nvPicPr>
          <p:cNvPr id="4097" name="Picture 1">
            <a:extLst>
              <a:ext uri="{FF2B5EF4-FFF2-40B4-BE49-F238E27FC236}">
                <a16:creationId xmlns:a16="http://schemas.microsoft.com/office/drawing/2014/main" id="{21B0A7CD-D96A-4A80-5648-903A9746C5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85887" y="685800"/>
            <a:ext cx="5531051" cy="3614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606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69BAB-9A6F-5A12-8061-0585387C7A91}"/>
              </a:ext>
            </a:extLst>
          </p:cNvPr>
          <p:cNvSpPr>
            <a:spLocks noGrp="1"/>
          </p:cNvSpPr>
          <p:nvPr>
            <p:ph type="title"/>
          </p:nvPr>
        </p:nvSpPr>
        <p:spPr>
          <a:xfrm>
            <a:off x="2966224" y="-691375"/>
            <a:ext cx="6252388" cy="3434576"/>
          </a:xfrm>
        </p:spPr>
        <p:txBody>
          <a:bodyPr/>
          <a:lstStyle/>
          <a:p>
            <a:r>
              <a:rPr lang="en-IN" sz="4400" b="1" i="0" u="none" strike="noStrike" cap="none" dirty="0">
                <a:solidFill>
                  <a:srgbClr val="C00000"/>
                </a:solidFill>
                <a:latin typeface="Montserrat"/>
                <a:ea typeface="Montserrat"/>
                <a:cs typeface="Montserrat"/>
                <a:sym typeface="Montserrat"/>
              </a:rPr>
              <a:t>CONCLUSION</a:t>
            </a:r>
            <a:endParaRPr lang="en-IN" dirty="0"/>
          </a:p>
        </p:txBody>
      </p:sp>
      <p:sp>
        <p:nvSpPr>
          <p:cNvPr id="3" name="Content Placeholder 2">
            <a:extLst>
              <a:ext uri="{FF2B5EF4-FFF2-40B4-BE49-F238E27FC236}">
                <a16:creationId xmlns:a16="http://schemas.microsoft.com/office/drawing/2014/main" id="{0893BB0F-C168-0650-B467-B8EE1C5B385F}"/>
              </a:ext>
            </a:extLst>
          </p:cNvPr>
          <p:cNvSpPr>
            <a:spLocks noGrp="1"/>
          </p:cNvSpPr>
          <p:nvPr>
            <p:ph idx="1"/>
          </p:nvPr>
        </p:nvSpPr>
        <p:spPr>
          <a:xfrm>
            <a:off x="501805" y="925551"/>
            <a:ext cx="10796239" cy="4000093"/>
          </a:xfrm>
        </p:spPr>
        <p:txBody>
          <a:bodyPr>
            <a:normAutofit fontScale="47500" lnSpcReduction="20000"/>
          </a:bodyPr>
          <a:lstStyle/>
          <a:p>
            <a:pPr marL="127000" marR="0" lvl="0" indent="0" algn="l" rtl="0">
              <a:lnSpc>
                <a:spcPct val="170000"/>
              </a:lnSpc>
              <a:spcBef>
                <a:spcPts val="0"/>
              </a:spcBef>
              <a:spcAft>
                <a:spcPts val="0"/>
              </a:spcAft>
              <a:buClr>
                <a:srgbClr val="002060"/>
              </a:buClr>
              <a:buSzPts val="1600"/>
              <a:buNone/>
            </a:pPr>
            <a:endParaRPr lang="en-US" sz="2800" b="1" i="0" u="none" strike="noStrike" cap="none" dirty="0">
              <a:solidFill>
                <a:srgbClr val="002060"/>
              </a:solidFill>
              <a:latin typeface="Montserrat"/>
              <a:ea typeface="Montserrat"/>
              <a:cs typeface="Montserrat"/>
              <a:sym typeface="Montserrat"/>
            </a:endParaRPr>
          </a:p>
          <a:p>
            <a:pPr marL="457200" marR="0" lvl="0" indent="-330200" algn="l" rtl="0">
              <a:lnSpc>
                <a:spcPct val="170000"/>
              </a:lnSpc>
              <a:spcBef>
                <a:spcPts val="0"/>
              </a:spcBef>
              <a:spcAft>
                <a:spcPts val="0"/>
              </a:spcAft>
              <a:buClr>
                <a:srgbClr val="002060"/>
              </a:buClr>
              <a:buSzPts val="1600"/>
              <a:buFont typeface="Montserrat"/>
              <a:buChar char="➢"/>
            </a:pPr>
            <a:endParaRPr lang="en-US" sz="2800" b="1" i="0" u="none" strike="noStrike" cap="none" dirty="0">
              <a:solidFill>
                <a:srgbClr val="002060"/>
              </a:solidFill>
              <a:latin typeface="Montserrat"/>
              <a:ea typeface="Montserrat"/>
              <a:cs typeface="Montserrat"/>
              <a:sym typeface="Montserrat"/>
            </a:endParaRPr>
          </a:p>
          <a:p>
            <a:pPr marL="457200" marR="0" lvl="0" indent="-330200" algn="l" rtl="0">
              <a:lnSpc>
                <a:spcPct val="170000"/>
              </a:lnSpc>
              <a:spcBef>
                <a:spcPts val="0"/>
              </a:spcBef>
              <a:spcAft>
                <a:spcPts val="0"/>
              </a:spcAft>
              <a:buClr>
                <a:srgbClr val="002060"/>
              </a:buClr>
              <a:buSzPts val="1600"/>
              <a:buFont typeface="Montserrat"/>
              <a:buChar char="➢"/>
            </a:pPr>
            <a:r>
              <a:rPr lang="en-US" sz="2800" b="1" i="0" u="none" strike="noStrike" cap="none" dirty="0">
                <a:solidFill>
                  <a:srgbClr val="002060"/>
                </a:solidFill>
                <a:latin typeface="Montserrat"/>
                <a:ea typeface="Montserrat"/>
                <a:cs typeface="Montserrat"/>
                <a:sym typeface="Montserrat"/>
              </a:rPr>
              <a:t>account length do not play any kind of role regarding the churn rate.</a:t>
            </a:r>
            <a:endParaRPr lang="en-US" sz="2400" b="1" i="0" u="none" strike="noStrike" cap="none" dirty="0">
              <a:solidFill>
                <a:srgbClr val="002060"/>
              </a:solidFill>
              <a:latin typeface="Montserrat"/>
              <a:ea typeface="Montserrat"/>
              <a:cs typeface="Montserrat"/>
              <a:sym typeface="Montserrat"/>
            </a:endParaRPr>
          </a:p>
          <a:p>
            <a:pPr marL="457200" marR="0" lvl="0" indent="-330200" algn="l" rtl="0">
              <a:lnSpc>
                <a:spcPct val="170000"/>
              </a:lnSpc>
              <a:spcBef>
                <a:spcPts val="0"/>
              </a:spcBef>
              <a:spcAft>
                <a:spcPts val="0"/>
              </a:spcAft>
              <a:buClr>
                <a:srgbClr val="002060"/>
              </a:buClr>
              <a:buSzPts val="1600"/>
              <a:buFont typeface="Montserrat"/>
              <a:buChar char="➢"/>
            </a:pPr>
            <a:r>
              <a:rPr lang="en-US" sz="2800" b="1" i="0" u="none" strike="noStrike" cap="none" dirty="0">
                <a:solidFill>
                  <a:srgbClr val="002060"/>
                </a:solidFill>
                <a:latin typeface="Montserrat"/>
                <a:ea typeface="Montserrat"/>
                <a:cs typeface="Montserrat"/>
                <a:sym typeface="Montserrat"/>
              </a:rPr>
              <a:t>In the international plan those customers who have this plan are churn more and also the international calling charges are also high so the customer who has the plan unsatisfied with network issues and high call charge.</a:t>
            </a:r>
            <a:endParaRPr lang="en-US" sz="2400" b="1" i="0" u="none" strike="noStrike" cap="none" dirty="0">
              <a:solidFill>
                <a:srgbClr val="002060"/>
              </a:solidFill>
              <a:latin typeface="Montserrat"/>
              <a:ea typeface="Montserrat"/>
              <a:cs typeface="Montserrat"/>
              <a:sym typeface="Montserrat"/>
            </a:endParaRPr>
          </a:p>
          <a:p>
            <a:pPr marL="457200" marR="0" lvl="0" indent="-330200" algn="l" rtl="0">
              <a:lnSpc>
                <a:spcPct val="170000"/>
              </a:lnSpc>
              <a:spcBef>
                <a:spcPts val="0"/>
              </a:spcBef>
              <a:spcAft>
                <a:spcPts val="0"/>
              </a:spcAft>
              <a:buClr>
                <a:srgbClr val="002060"/>
              </a:buClr>
              <a:buSzPts val="1600"/>
              <a:buFont typeface="Montserrat"/>
              <a:buChar char="➢"/>
            </a:pPr>
            <a:r>
              <a:rPr lang="en-US" sz="2800" b="1" i="0" u="none" strike="noStrike" cap="none" dirty="0">
                <a:solidFill>
                  <a:srgbClr val="002060"/>
                </a:solidFill>
                <a:latin typeface="Montserrat"/>
                <a:ea typeface="Montserrat"/>
                <a:cs typeface="Montserrat"/>
                <a:sym typeface="Montserrat"/>
              </a:rPr>
              <a:t>In the voicemail section when there are more than 20 voice-mail messages then there is a churn so it basically means that the quality of voice mail is not good.</a:t>
            </a:r>
          </a:p>
          <a:p>
            <a:pPr marL="457200" marR="0" lvl="0" indent="-330200" algn="l" rtl="0">
              <a:lnSpc>
                <a:spcPct val="170000"/>
              </a:lnSpc>
              <a:spcBef>
                <a:spcPts val="0"/>
              </a:spcBef>
              <a:spcAft>
                <a:spcPts val="0"/>
              </a:spcAft>
              <a:buClr>
                <a:srgbClr val="002060"/>
              </a:buClr>
              <a:buSzPts val="1600"/>
              <a:buFont typeface="Montserrat"/>
              <a:buChar char="➢"/>
            </a:pPr>
            <a:r>
              <a:rPr lang="en-US" sz="2800" b="1" i="0" u="none" strike="noStrike" cap="none" dirty="0">
                <a:solidFill>
                  <a:srgbClr val="002060"/>
                </a:solidFill>
                <a:highlight>
                  <a:srgbClr val="FFFFFF"/>
                </a:highlight>
                <a:latin typeface="Montserrat"/>
                <a:ea typeface="Montserrat"/>
                <a:cs typeface="Montserrat"/>
                <a:sym typeface="Montserrat"/>
              </a:rPr>
              <a:t>The customer  who have high day call minutes also have high call price these customer tends to churn.</a:t>
            </a:r>
            <a:endParaRPr lang="en-US" sz="2800" b="1" i="0" u="none" strike="noStrike" cap="none" dirty="0">
              <a:solidFill>
                <a:srgbClr val="002060"/>
              </a:solidFill>
              <a:latin typeface="Montserrat"/>
              <a:ea typeface="Montserrat"/>
              <a:cs typeface="Montserrat"/>
              <a:sym typeface="Montserrat"/>
            </a:endParaRPr>
          </a:p>
          <a:p>
            <a:pPr marL="457200" marR="0" lvl="0" indent="-330200" algn="l" rtl="0">
              <a:lnSpc>
                <a:spcPct val="170000"/>
              </a:lnSpc>
              <a:spcBef>
                <a:spcPts val="0"/>
              </a:spcBef>
              <a:spcAft>
                <a:spcPts val="0"/>
              </a:spcAft>
              <a:buClr>
                <a:srgbClr val="002060"/>
              </a:buClr>
              <a:buSzPts val="1600"/>
              <a:buFont typeface="Montserrat"/>
              <a:buChar char="➢"/>
            </a:pPr>
            <a:r>
              <a:rPr lang="en-US" sz="2800" b="1" dirty="0">
                <a:solidFill>
                  <a:srgbClr val="002060"/>
                </a:solidFill>
                <a:latin typeface="Montserrat"/>
                <a:ea typeface="Montserrat"/>
                <a:cs typeface="Montserrat"/>
                <a:sym typeface="Montserrat"/>
              </a:rPr>
              <a:t>I</a:t>
            </a:r>
            <a:r>
              <a:rPr lang="en-US" sz="2800" b="1" i="0" u="none" strike="noStrike" cap="none" dirty="0">
                <a:solidFill>
                  <a:srgbClr val="002060"/>
                </a:solidFill>
                <a:latin typeface="Montserrat"/>
                <a:ea typeface="Montserrat"/>
                <a:cs typeface="Montserrat"/>
                <a:sym typeface="Montserrat"/>
              </a:rPr>
              <a:t>n customer service calls data shows us that whenever an unsatisfied customer called the service </a:t>
            </a:r>
            <a:r>
              <a:rPr lang="en-US" sz="2800" b="1" i="0" u="none" strike="noStrike" cap="none" dirty="0" err="1">
                <a:solidFill>
                  <a:srgbClr val="002060"/>
                </a:solidFill>
                <a:latin typeface="Montserrat"/>
                <a:ea typeface="Montserrat"/>
                <a:cs typeface="Montserrat"/>
                <a:sym typeface="Montserrat"/>
              </a:rPr>
              <a:t>centre</a:t>
            </a:r>
            <a:r>
              <a:rPr lang="en-US" sz="2800" b="1" i="0" u="none" strike="noStrike" cap="none" dirty="0">
                <a:solidFill>
                  <a:srgbClr val="002060"/>
                </a:solidFill>
                <a:latin typeface="Montserrat"/>
                <a:ea typeface="Montserrat"/>
                <a:cs typeface="Montserrat"/>
                <a:sym typeface="Montserrat"/>
              </a:rPr>
              <a:t> the churn rate is high, which means the service </a:t>
            </a:r>
            <a:r>
              <a:rPr lang="en-US" sz="2800" b="1" i="0" u="none" strike="noStrike" cap="none" dirty="0" err="1">
                <a:solidFill>
                  <a:srgbClr val="002060"/>
                </a:solidFill>
                <a:latin typeface="Montserrat"/>
                <a:ea typeface="Montserrat"/>
                <a:cs typeface="Montserrat"/>
                <a:sym typeface="Montserrat"/>
              </a:rPr>
              <a:t>centre</a:t>
            </a:r>
            <a:r>
              <a:rPr lang="en-US" sz="2800" b="1" i="0" u="none" strike="noStrike" cap="none" dirty="0">
                <a:solidFill>
                  <a:srgbClr val="002060"/>
                </a:solidFill>
                <a:latin typeface="Montserrat"/>
                <a:ea typeface="Montserrat"/>
                <a:cs typeface="Montserrat"/>
                <a:sym typeface="Montserrat"/>
              </a:rPr>
              <a:t> didn't resolve the customer issue.</a:t>
            </a:r>
            <a:endParaRPr lang="en-US" sz="2400" b="1" i="0" u="none" strike="noStrike" cap="none" dirty="0">
              <a:solidFill>
                <a:srgbClr val="002060"/>
              </a:solidFill>
              <a:latin typeface="Montserrat"/>
              <a:ea typeface="Montserrat"/>
              <a:cs typeface="Montserrat"/>
              <a:sym typeface="Montserrat"/>
            </a:endParaRPr>
          </a:p>
          <a:p>
            <a:pPr marL="0" marR="0" lvl="0" indent="0" algn="l" rtl="0">
              <a:lnSpc>
                <a:spcPct val="170000"/>
              </a:lnSpc>
              <a:spcBef>
                <a:spcPts val="0"/>
              </a:spcBef>
              <a:spcAft>
                <a:spcPts val="0"/>
              </a:spcAft>
              <a:buClr>
                <a:srgbClr val="000000"/>
              </a:buClr>
              <a:buSzPts val="1600"/>
              <a:buFont typeface="Noto Sans Symbols"/>
              <a:buNone/>
            </a:pPr>
            <a:endParaRPr lang="en-US" sz="2800" b="0" i="0" u="none" strike="noStrike" cap="none" dirty="0">
              <a:solidFill>
                <a:srgbClr val="002060"/>
              </a:solidFill>
              <a:latin typeface="Arial"/>
              <a:ea typeface="Arial"/>
              <a:cs typeface="Arial"/>
              <a:sym typeface="Arial"/>
            </a:endParaRPr>
          </a:p>
          <a:p>
            <a:pPr>
              <a:lnSpc>
                <a:spcPct val="170000"/>
              </a:lnSpc>
            </a:pPr>
            <a:endParaRPr lang="en-IN" dirty="0"/>
          </a:p>
        </p:txBody>
      </p:sp>
    </p:spTree>
    <p:extLst>
      <p:ext uri="{BB962C8B-B14F-4D97-AF65-F5344CB8AC3E}">
        <p14:creationId xmlns:p14="http://schemas.microsoft.com/office/powerpoint/2010/main" val="312784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D95E-E643-C272-A54D-9DCD8386FC11}"/>
              </a:ext>
            </a:extLst>
          </p:cNvPr>
          <p:cNvSpPr>
            <a:spLocks noGrp="1"/>
          </p:cNvSpPr>
          <p:nvPr>
            <p:ph type="title"/>
          </p:nvPr>
        </p:nvSpPr>
        <p:spPr>
          <a:xfrm>
            <a:off x="1683834" y="584406"/>
            <a:ext cx="8872925" cy="2125340"/>
          </a:xfrm>
        </p:spPr>
        <p:txBody>
          <a:bodyPr>
            <a:normAutofit/>
          </a:bodyPr>
          <a:lstStyle/>
          <a:p>
            <a:pPr marL="0" marR="0" lvl="0" indent="0" rtl="0">
              <a:lnSpc>
                <a:spcPct val="100000"/>
              </a:lnSpc>
              <a:spcBef>
                <a:spcPts val="0"/>
              </a:spcBef>
              <a:spcAft>
                <a:spcPts val="0"/>
              </a:spcAft>
            </a:pPr>
            <a:r>
              <a:rPr lang="en-IN" sz="4400" b="1" i="0" u="none" strike="noStrike" cap="none" dirty="0">
                <a:solidFill>
                  <a:srgbClr val="C00000"/>
                </a:solidFill>
                <a:latin typeface="Montserrat"/>
                <a:ea typeface="Montserrat"/>
                <a:cs typeface="Montserrat"/>
                <a:sym typeface="Montserrat"/>
              </a:rPr>
              <a:t>RECOMMENDATIONS</a:t>
            </a:r>
            <a:br>
              <a:rPr lang="en-IN" sz="4400" b="0" i="0" u="none" strike="noStrike" cap="none" dirty="0">
                <a:solidFill>
                  <a:srgbClr val="C00000"/>
                </a:solidFill>
                <a:latin typeface="Montserrat"/>
                <a:ea typeface="Montserrat"/>
                <a:cs typeface="Montserrat"/>
                <a:sym typeface="Montserrat"/>
              </a:rPr>
            </a:br>
            <a:br>
              <a:rPr lang="en-IN" sz="4400" b="0" i="0" u="none" strike="noStrike" cap="none" dirty="0">
                <a:solidFill>
                  <a:srgbClr val="C00000"/>
                </a:solidFill>
                <a:latin typeface="Arial"/>
                <a:ea typeface="Arial"/>
                <a:cs typeface="Arial"/>
                <a:sym typeface="Arial"/>
              </a:rPr>
            </a:br>
            <a:endParaRPr lang="en-IN" dirty="0"/>
          </a:p>
        </p:txBody>
      </p:sp>
      <p:sp>
        <p:nvSpPr>
          <p:cNvPr id="3" name="Content Placeholder 2">
            <a:extLst>
              <a:ext uri="{FF2B5EF4-FFF2-40B4-BE49-F238E27FC236}">
                <a16:creationId xmlns:a16="http://schemas.microsoft.com/office/drawing/2014/main" id="{4F17007E-DC89-760F-43DE-91684CC404C7}"/>
              </a:ext>
            </a:extLst>
          </p:cNvPr>
          <p:cNvSpPr>
            <a:spLocks noGrp="1"/>
          </p:cNvSpPr>
          <p:nvPr>
            <p:ph idx="1"/>
          </p:nvPr>
        </p:nvSpPr>
        <p:spPr>
          <a:xfrm>
            <a:off x="561548" y="1589667"/>
            <a:ext cx="8534400" cy="2982333"/>
          </a:xfrm>
        </p:spPr>
        <p:txBody>
          <a:bodyPr>
            <a:normAutofit/>
          </a:bodyPr>
          <a:lstStyle/>
          <a:p>
            <a:pPr marL="457200" marR="0" lvl="0" indent="-361950" algn="just" rtl="0">
              <a:lnSpc>
                <a:spcPct val="100000"/>
              </a:lnSpc>
              <a:spcBef>
                <a:spcPts val="0"/>
              </a:spcBef>
              <a:spcAft>
                <a:spcPts val="0"/>
              </a:spcAft>
              <a:buClr>
                <a:srgbClr val="002060"/>
              </a:buClr>
              <a:buSzPts val="2100"/>
              <a:buFont typeface="Montserrat"/>
              <a:buChar char="➢"/>
            </a:pPr>
            <a:r>
              <a:rPr lang="en-US" sz="1900" b="1" i="0" u="none" strike="noStrike" cap="none" dirty="0">
                <a:solidFill>
                  <a:schemeClr val="bg1"/>
                </a:solidFill>
                <a:latin typeface="Montserrat"/>
                <a:ea typeface="Montserrat"/>
                <a:cs typeface="Montserrat"/>
                <a:sym typeface="Montserrat"/>
              </a:rPr>
              <a:t>Improve network coverage churned status</a:t>
            </a:r>
          </a:p>
          <a:p>
            <a:pPr marL="457200" marR="0" lvl="0" indent="-361950" algn="just" rtl="0">
              <a:lnSpc>
                <a:spcPct val="100000"/>
              </a:lnSpc>
              <a:spcBef>
                <a:spcPts val="0"/>
              </a:spcBef>
              <a:spcAft>
                <a:spcPts val="0"/>
              </a:spcAft>
              <a:buClr>
                <a:srgbClr val="002060"/>
              </a:buClr>
              <a:buSzPts val="2100"/>
              <a:buFont typeface="Montserrat"/>
              <a:buChar char="➢"/>
            </a:pPr>
            <a:r>
              <a:rPr lang="en-US" sz="1900" b="1" i="0" u="none" strike="noStrike" cap="none" dirty="0">
                <a:solidFill>
                  <a:schemeClr val="bg1"/>
                </a:solidFill>
                <a:latin typeface="Montserrat"/>
                <a:ea typeface="Montserrat"/>
                <a:cs typeface="Montserrat"/>
                <a:sym typeface="Montserrat"/>
              </a:rPr>
              <a:t>In international plan provide some discount plan to the customer</a:t>
            </a:r>
          </a:p>
          <a:p>
            <a:pPr marL="457200" marR="0" lvl="0" indent="-361950" algn="just" rtl="0">
              <a:lnSpc>
                <a:spcPct val="100000"/>
              </a:lnSpc>
              <a:spcBef>
                <a:spcPts val="0"/>
              </a:spcBef>
              <a:spcAft>
                <a:spcPts val="0"/>
              </a:spcAft>
              <a:buClr>
                <a:srgbClr val="002060"/>
              </a:buClr>
              <a:buSzPts val="2100"/>
              <a:buFont typeface="Montserrat"/>
              <a:buChar char="➢"/>
            </a:pPr>
            <a:r>
              <a:rPr lang="en-US" sz="1900" b="1" i="0" u="none" strike="noStrike" cap="none" dirty="0">
                <a:solidFill>
                  <a:schemeClr val="bg1"/>
                </a:solidFill>
                <a:latin typeface="Montserrat"/>
                <a:ea typeface="Montserrat"/>
                <a:cs typeface="Montserrat"/>
                <a:sym typeface="Montserrat"/>
              </a:rPr>
              <a:t>Improve the voicemail quality or take feedback from the customer</a:t>
            </a:r>
          </a:p>
          <a:p>
            <a:pPr marL="457200" marR="0" lvl="0" indent="-361950" algn="just" rtl="0">
              <a:lnSpc>
                <a:spcPct val="100000"/>
              </a:lnSpc>
              <a:spcBef>
                <a:spcPts val="0"/>
              </a:spcBef>
              <a:spcAft>
                <a:spcPts val="0"/>
              </a:spcAft>
              <a:buClr>
                <a:srgbClr val="002060"/>
              </a:buClr>
              <a:buSzPts val="2100"/>
              <a:buFont typeface="Montserrat"/>
              <a:buChar char="➢"/>
            </a:pPr>
            <a:r>
              <a:rPr lang="en-US" sz="1900" b="1" i="0" u="none" strike="noStrike" cap="none" dirty="0">
                <a:solidFill>
                  <a:schemeClr val="bg1"/>
                </a:solidFill>
                <a:latin typeface="Montserrat"/>
                <a:ea typeface="Montserrat"/>
                <a:cs typeface="Montserrat"/>
                <a:sym typeface="Montserrat"/>
              </a:rPr>
              <a:t>Provide discount to those customer who spent more minutes</a:t>
            </a:r>
          </a:p>
          <a:p>
            <a:pPr marL="457200" marR="0" lvl="0" indent="-361950" algn="just" rtl="0">
              <a:lnSpc>
                <a:spcPct val="100000"/>
              </a:lnSpc>
              <a:spcBef>
                <a:spcPts val="0"/>
              </a:spcBef>
              <a:spcAft>
                <a:spcPts val="0"/>
              </a:spcAft>
              <a:buClr>
                <a:srgbClr val="002060"/>
              </a:buClr>
              <a:buSzPts val="2100"/>
              <a:buFont typeface="Montserrat"/>
              <a:buChar char="➢"/>
            </a:pPr>
            <a:r>
              <a:rPr lang="en-US" sz="1900" b="1" i="0" u="none" strike="noStrike" cap="none" dirty="0">
                <a:solidFill>
                  <a:schemeClr val="bg1"/>
                </a:solidFill>
                <a:latin typeface="Montserrat"/>
                <a:ea typeface="Montserrat"/>
                <a:cs typeface="Montserrat"/>
                <a:sym typeface="Montserrat"/>
              </a:rPr>
              <a:t>Improve the service of call </a:t>
            </a:r>
            <a:r>
              <a:rPr lang="en-US" sz="1900" b="1" i="0" u="none" strike="noStrike" cap="none" dirty="0" err="1">
                <a:solidFill>
                  <a:schemeClr val="bg1"/>
                </a:solidFill>
                <a:latin typeface="Montserrat"/>
                <a:ea typeface="Montserrat"/>
                <a:cs typeface="Montserrat"/>
                <a:sym typeface="Montserrat"/>
              </a:rPr>
              <a:t>centre</a:t>
            </a:r>
            <a:r>
              <a:rPr lang="en-US" sz="1900" b="1" i="0" u="none" strike="noStrike" cap="none" dirty="0">
                <a:solidFill>
                  <a:schemeClr val="bg1"/>
                </a:solidFill>
                <a:latin typeface="Montserrat"/>
                <a:ea typeface="Montserrat"/>
                <a:cs typeface="Montserrat"/>
                <a:sym typeface="Montserrat"/>
              </a:rPr>
              <a:t> and take frequently feedback from the customer regarding their issue and try to solve it as soon as possible</a:t>
            </a:r>
          </a:p>
          <a:p>
            <a:pPr marL="457200" marR="0" lvl="0" indent="0" algn="just" rtl="0">
              <a:lnSpc>
                <a:spcPct val="100000"/>
              </a:lnSpc>
              <a:spcBef>
                <a:spcPts val="0"/>
              </a:spcBef>
              <a:spcAft>
                <a:spcPts val="0"/>
              </a:spcAft>
              <a:buNone/>
            </a:pPr>
            <a:endParaRPr lang="en-US" sz="2400" b="0" i="0" u="none" strike="noStrike" cap="none" dirty="0">
              <a:solidFill>
                <a:srgbClr val="002060"/>
              </a:solidFill>
              <a:latin typeface="Montserrat"/>
              <a:ea typeface="Montserrat"/>
              <a:cs typeface="Montserrat"/>
              <a:sym typeface="Montserrat"/>
            </a:endParaRPr>
          </a:p>
          <a:p>
            <a:endParaRPr lang="en-IN" dirty="0"/>
          </a:p>
        </p:txBody>
      </p:sp>
    </p:spTree>
    <p:extLst>
      <p:ext uri="{BB962C8B-B14F-4D97-AF65-F5344CB8AC3E}">
        <p14:creationId xmlns:p14="http://schemas.microsoft.com/office/powerpoint/2010/main" val="196082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3325" y="1595430"/>
            <a:ext cx="9311842" cy="2585323"/>
          </a:xfrm>
          <a:prstGeom prst="rect">
            <a:avLst/>
          </a:prstGeom>
          <a:noFill/>
        </p:spPr>
        <p:txBody>
          <a:bodyPr wrap="square" rtlCol="0">
            <a:spAutoFit/>
          </a:bodyPr>
          <a:lstStyle/>
          <a:p>
            <a:r>
              <a:rPr lang="en-IN" sz="5400" b="1" i="1" dirty="0">
                <a:solidFill>
                  <a:schemeClr val="bg1"/>
                </a:solidFill>
                <a:latin typeface="Algerian" panose="04020705040A02060702" pitchFamily="82" charset="0"/>
              </a:rPr>
              <a:t>FEATURE</a:t>
            </a:r>
          </a:p>
          <a:p>
            <a:r>
              <a:rPr lang="en-IN" sz="5400" b="1" i="1" dirty="0">
                <a:solidFill>
                  <a:schemeClr val="bg1"/>
                </a:solidFill>
                <a:latin typeface="Algerian" panose="04020705040A02060702" pitchFamily="82" charset="0"/>
              </a:rPr>
              <a:t>            ENGINEERING </a:t>
            </a:r>
          </a:p>
          <a:p>
            <a:r>
              <a:rPr lang="en-IN" sz="5400" b="1" i="1" dirty="0">
                <a:solidFill>
                  <a:schemeClr val="bg1"/>
                </a:solidFill>
                <a:latin typeface="Algerian" panose="04020705040A02060702" pitchFamily="82" charset="0"/>
              </a:rPr>
              <a:t>                                  PART </a:t>
            </a:r>
          </a:p>
        </p:txBody>
      </p:sp>
      <p:sp>
        <p:nvSpPr>
          <p:cNvPr id="6" name="Right Arrow 5"/>
          <p:cNvSpPr/>
          <p:nvPr/>
        </p:nvSpPr>
        <p:spPr>
          <a:xfrm>
            <a:off x="9616650" y="3475783"/>
            <a:ext cx="978408" cy="631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atin typeface="Algerian" panose="04020705040A02060702" pitchFamily="82" charset="0"/>
            </a:endParaRPr>
          </a:p>
        </p:txBody>
      </p:sp>
    </p:spTree>
    <p:extLst>
      <p:ext uri="{BB962C8B-B14F-4D97-AF65-F5344CB8AC3E}">
        <p14:creationId xmlns:p14="http://schemas.microsoft.com/office/powerpoint/2010/main" val="371921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1902987" y="778429"/>
            <a:ext cx="6096851" cy="3429479"/>
          </a:xfrm>
          <a:prstGeom prst="rect">
            <a:avLst/>
          </a:prstGeom>
        </p:spPr>
      </p:pic>
    </p:spTree>
    <p:extLst>
      <p:ext uri="{BB962C8B-B14F-4D97-AF65-F5344CB8AC3E}">
        <p14:creationId xmlns:p14="http://schemas.microsoft.com/office/powerpoint/2010/main" val="3475531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3051"/>
            <a:ext cx="12192000" cy="6858002"/>
          </a:xfrm>
          <a:prstGeom prst="rect">
            <a:avLst/>
          </a:prstGeom>
        </p:spPr>
      </p:pic>
    </p:spTree>
    <p:extLst>
      <p:ext uri="{BB962C8B-B14F-4D97-AF65-F5344CB8AC3E}">
        <p14:creationId xmlns:p14="http://schemas.microsoft.com/office/powerpoint/2010/main" val="923206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1"/>
          </a:xfrm>
          <a:prstGeom prst="rect">
            <a:avLst/>
          </a:prstGeom>
        </p:spPr>
      </p:pic>
    </p:spTree>
    <p:extLst>
      <p:ext uri="{BB962C8B-B14F-4D97-AF65-F5344CB8AC3E}">
        <p14:creationId xmlns:p14="http://schemas.microsoft.com/office/powerpoint/2010/main" val="1351919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7744" y="1252539"/>
            <a:ext cx="10516511" cy="4352921"/>
          </a:xfrm>
          <a:prstGeom prst="rect">
            <a:avLst/>
          </a:prstGeom>
        </p:spPr>
      </p:pic>
      <p:pic>
        <p:nvPicPr>
          <p:cNvPr id="5" name="Picture 4"/>
          <p:cNvPicPr>
            <a:picLocks noChangeAspect="1"/>
          </p:cNvPicPr>
          <p:nvPr/>
        </p:nvPicPr>
        <p:blipFill>
          <a:blip r:embed="rId3"/>
          <a:stretch>
            <a:fillRect/>
          </a:stretch>
        </p:blipFill>
        <p:spPr>
          <a:xfrm>
            <a:off x="0" y="0"/>
            <a:ext cx="12191998" cy="6858000"/>
          </a:xfrm>
          <a:prstGeom prst="rect">
            <a:avLst/>
          </a:prstGeom>
        </p:spPr>
      </p:pic>
    </p:spTree>
    <p:extLst>
      <p:ext uri="{BB962C8B-B14F-4D97-AF65-F5344CB8AC3E}">
        <p14:creationId xmlns:p14="http://schemas.microsoft.com/office/powerpoint/2010/main" val="3288690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8EB0-E960-1DB7-CC7C-EB465B2D69A7}"/>
              </a:ext>
            </a:extLst>
          </p:cNvPr>
          <p:cNvSpPr>
            <a:spLocks noGrp="1"/>
          </p:cNvSpPr>
          <p:nvPr>
            <p:ph type="title"/>
          </p:nvPr>
        </p:nvSpPr>
        <p:spPr>
          <a:xfrm>
            <a:off x="994300" y="1056443"/>
            <a:ext cx="10359500" cy="634245"/>
          </a:xfrm>
        </p:spPr>
        <p:txBody>
          <a:bodyPr>
            <a:normAutofit fontScale="90000"/>
          </a:bodyPr>
          <a:lstStyle/>
          <a:p>
            <a:pPr marL="0" marR="0" lvl="0" indent="0" rtl="0">
              <a:lnSpc>
                <a:spcPct val="100000"/>
              </a:lnSpc>
              <a:spcBef>
                <a:spcPts val="0"/>
              </a:spcBef>
              <a:spcAft>
                <a:spcPts val="0"/>
              </a:spcAft>
            </a:pPr>
            <a:r>
              <a:rPr lang="en-IN" sz="4400" b="1" i="0" u="none" strike="noStrike" cap="none" dirty="0">
                <a:solidFill>
                  <a:srgbClr val="C00000"/>
                </a:solidFill>
                <a:latin typeface="Arial"/>
                <a:ea typeface="Arial"/>
                <a:cs typeface="Arial"/>
                <a:sym typeface="Arial"/>
              </a:rPr>
              <a:t>BUSINESS PROBLEM UNDERSTANDING</a:t>
            </a:r>
            <a:br>
              <a:rPr lang="en-IN" sz="4400" b="0" i="0" u="none" strike="noStrike" cap="none" dirty="0">
                <a:solidFill>
                  <a:srgbClr val="C00000"/>
                </a:solidFill>
                <a:latin typeface="Arial"/>
                <a:ea typeface="Arial"/>
                <a:cs typeface="Arial"/>
                <a:sym typeface="Arial"/>
              </a:rPr>
            </a:br>
            <a:br>
              <a:rPr lang="en-IN" sz="4400" b="0" i="0" u="none" strike="noStrike" cap="none" dirty="0">
                <a:solidFill>
                  <a:srgbClr val="C00000"/>
                </a:solidFill>
                <a:latin typeface="Arial"/>
                <a:ea typeface="Arial"/>
                <a:cs typeface="Arial"/>
                <a:sym typeface="Arial"/>
              </a:rPr>
            </a:br>
            <a:endParaRPr lang="en-IN" dirty="0"/>
          </a:p>
        </p:txBody>
      </p:sp>
      <p:sp>
        <p:nvSpPr>
          <p:cNvPr id="3" name="Content Placeholder 2">
            <a:extLst>
              <a:ext uri="{FF2B5EF4-FFF2-40B4-BE49-F238E27FC236}">
                <a16:creationId xmlns:a16="http://schemas.microsoft.com/office/drawing/2014/main" id="{C9357C08-9523-2ECE-555E-672EF7C2D053}"/>
              </a:ext>
            </a:extLst>
          </p:cNvPr>
          <p:cNvSpPr>
            <a:spLocks noGrp="1"/>
          </p:cNvSpPr>
          <p:nvPr>
            <p:ph idx="1"/>
          </p:nvPr>
        </p:nvSpPr>
        <p:spPr>
          <a:xfrm>
            <a:off x="838200" y="1349406"/>
            <a:ext cx="10515600" cy="4827557"/>
          </a:xfrm>
        </p:spPr>
        <p:txBody>
          <a:bodyPr>
            <a:normAutofit fontScale="85000" lnSpcReduction="20000"/>
          </a:bodyPr>
          <a:lstStyle/>
          <a:p>
            <a:pPr marL="0" marR="0" lvl="0" indent="0" algn="just" rtl="0">
              <a:lnSpc>
                <a:spcPct val="100000"/>
              </a:lnSpc>
              <a:spcBef>
                <a:spcPts val="0"/>
              </a:spcBef>
              <a:spcAft>
                <a:spcPts val="0"/>
              </a:spcAft>
              <a:buClr>
                <a:srgbClr val="000000"/>
              </a:buClr>
              <a:buSzPts val="1400"/>
              <a:buFont typeface="Noto Sans Symbols"/>
              <a:buChar char="⮚"/>
            </a:pPr>
            <a:r>
              <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rPr>
              <a:t>Customer churn in the telecom industry poses one of the most significant risks to loss of revenue. </a:t>
            </a:r>
            <a:endParaRPr lang="en-US" sz="2800" b="1" i="0" u="none" strike="noStrike" cap="none" dirty="0">
              <a:solidFill>
                <a:schemeClr val="accent5">
                  <a:lumMod val="50000"/>
                </a:schemeClr>
              </a:solidFill>
              <a:latin typeface="Arial" panose="020B0604020202020204" pitchFamily="34" charset="0"/>
              <a:cs typeface="Arial" panose="020B0604020202020204" pitchFamily="34" charset="0"/>
              <a:sym typeface="Arial"/>
            </a:endParaRPr>
          </a:p>
          <a:p>
            <a:pPr marL="0" marR="0" lvl="0" indent="0" algn="just" rtl="0">
              <a:lnSpc>
                <a:spcPct val="100000"/>
              </a:lnSpc>
              <a:spcBef>
                <a:spcPts val="0"/>
              </a:spcBef>
              <a:spcAft>
                <a:spcPts val="0"/>
              </a:spcAft>
              <a:buClr>
                <a:srgbClr val="000000"/>
              </a:buClr>
              <a:buSzPts val="1400"/>
              <a:buFont typeface="Arial"/>
              <a:buNone/>
            </a:pPr>
            <a:endPar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US" sz="2800" b="1" dirty="0">
                <a:solidFill>
                  <a:schemeClr val="accent5">
                    <a:lumMod val="50000"/>
                  </a:schemeClr>
                </a:solidFill>
                <a:effectLst/>
                <a:latin typeface="Arial" panose="020B0604020202020204" pitchFamily="34" charset="0"/>
                <a:ea typeface="Arial" panose="020B0604020202020204" pitchFamily="34" charset="0"/>
                <a:cs typeface="Arial" panose="020B0604020202020204" pitchFamily="34" charset="0"/>
              </a:rPr>
              <a:t>their annual churn rates are usually higher than 10%</a:t>
            </a:r>
            <a:r>
              <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rPr>
              <a:t>.</a:t>
            </a:r>
            <a:endParaRPr lang="en-US" sz="2800" b="1" i="0" u="none" strike="noStrike" cap="none" dirty="0">
              <a:solidFill>
                <a:schemeClr val="accent5">
                  <a:lumMod val="50000"/>
                </a:schemeClr>
              </a:solidFill>
              <a:latin typeface="Arial" panose="020B0604020202020204" pitchFamily="34" charset="0"/>
              <a:cs typeface="Arial" panose="020B0604020202020204" pitchFamily="34" charset="0"/>
              <a:sym typeface="Arial"/>
            </a:endParaRPr>
          </a:p>
          <a:p>
            <a:pPr marL="0" marR="0" lvl="0" indent="0" algn="just" rtl="0">
              <a:lnSpc>
                <a:spcPct val="100000"/>
              </a:lnSpc>
              <a:spcBef>
                <a:spcPts val="0"/>
              </a:spcBef>
              <a:spcAft>
                <a:spcPts val="0"/>
              </a:spcAft>
              <a:buClr>
                <a:srgbClr val="000000"/>
              </a:buClr>
              <a:buSzPts val="1400"/>
              <a:buFont typeface="Arial"/>
              <a:buNone/>
            </a:pPr>
            <a:endPar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US" sz="2800" b="1" dirty="0">
                <a:solidFill>
                  <a:schemeClr val="accent5">
                    <a:lumMod val="50000"/>
                  </a:schemeClr>
                </a:solidFill>
                <a:effectLst/>
                <a:latin typeface="Arial" panose="020B0604020202020204" pitchFamily="34" charset="0"/>
                <a:ea typeface="Arial" panose="020B0604020202020204" pitchFamily="34" charset="0"/>
                <a:cs typeface="Arial" panose="020B0604020202020204" pitchFamily="34" charset="0"/>
              </a:rPr>
              <a:t>For that reason, they develop strategies to keep as many clients as possible.</a:t>
            </a:r>
            <a:r>
              <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rPr>
              <a:t>.</a:t>
            </a:r>
            <a:endParaRPr lang="en-US" sz="2800" b="1" i="0" u="none" strike="noStrike" cap="none" dirty="0">
              <a:solidFill>
                <a:schemeClr val="accent5">
                  <a:lumMod val="50000"/>
                </a:schemeClr>
              </a:solidFill>
              <a:latin typeface="Arial" panose="020B0604020202020204" pitchFamily="34" charset="0"/>
              <a:cs typeface="Arial" panose="020B0604020202020204" pitchFamily="34" charset="0"/>
              <a:sym typeface="Arial"/>
            </a:endParaRPr>
          </a:p>
          <a:p>
            <a:pPr marL="0" marR="0" lvl="0" indent="0" algn="just" rtl="0">
              <a:lnSpc>
                <a:spcPct val="100000"/>
              </a:lnSpc>
              <a:spcBef>
                <a:spcPts val="0"/>
              </a:spcBef>
              <a:spcAft>
                <a:spcPts val="0"/>
              </a:spcAft>
              <a:buClr>
                <a:srgbClr val="000000"/>
              </a:buClr>
              <a:buSzPts val="1400"/>
              <a:buFont typeface="Arial"/>
              <a:buNone/>
            </a:pPr>
            <a:endPar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rPr>
              <a:t>To reduce customer churn, telecom companies need to predict which customers are at high risk of churn for this we taking advantage of the vast streams of rich telecom customer data. </a:t>
            </a:r>
          </a:p>
          <a:p>
            <a:pPr marL="0" marR="0" lvl="0" indent="0" algn="just" rtl="0">
              <a:lnSpc>
                <a:spcPct val="100000"/>
              </a:lnSpc>
              <a:spcBef>
                <a:spcPts val="0"/>
              </a:spcBef>
              <a:spcAft>
                <a:spcPts val="0"/>
              </a:spcAft>
              <a:buClr>
                <a:srgbClr val="000000"/>
              </a:buClr>
              <a:buSzPts val="1400"/>
              <a:buFont typeface="Arial"/>
              <a:buNone/>
            </a:pPr>
            <a:endPar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rPr>
              <a:t>This project aims to </a:t>
            </a:r>
            <a:r>
              <a:rPr lang="en-US" sz="2800" b="1" i="0" u="none" strike="noStrike" cap="none" dirty="0" err="1">
                <a:solidFill>
                  <a:schemeClr val="accent5">
                    <a:lumMod val="50000"/>
                  </a:schemeClr>
                </a:solidFill>
                <a:latin typeface="Arial" panose="020B0604020202020204" pitchFamily="34" charset="0"/>
                <a:ea typeface="Montserrat"/>
                <a:cs typeface="Arial" panose="020B0604020202020204" pitchFamily="34" charset="0"/>
                <a:sym typeface="Montserrat"/>
              </a:rPr>
              <a:t>analyse</a:t>
            </a:r>
            <a:r>
              <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rPr>
              <a:t> the data to determine the cause of customer churn. </a:t>
            </a:r>
            <a:r>
              <a:rPr lang="en-US" b="1" dirty="0">
                <a:solidFill>
                  <a:schemeClr val="accent5">
                    <a:lumMod val="50000"/>
                  </a:schemeClr>
                </a:solidFill>
                <a:latin typeface="Arial" panose="020B0604020202020204" pitchFamily="34" charset="0"/>
                <a:ea typeface="Montserrat"/>
                <a:cs typeface="Arial" panose="020B0604020202020204" pitchFamily="34" charset="0"/>
                <a:sym typeface="Montserrat"/>
              </a:rPr>
              <a:t>C</a:t>
            </a:r>
            <a:r>
              <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rPr>
              <a:t>ustomers who are most likely subject to churn, and what to do to retain the most valuable customer.</a:t>
            </a:r>
            <a:endParaRPr lang="en-US" sz="2800" b="1" i="0" u="none" strike="noStrike" cap="none" dirty="0">
              <a:solidFill>
                <a:schemeClr val="accent5">
                  <a:lumMod val="50000"/>
                </a:schemeClr>
              </a:solidFill>
              <a:latin typeface="Arial" panose="020B0604020202020204" pitchFamily="34" charset="0"/>
              <a:cs typeface="Arial" panose="020B0604020202020204" pitchFamily="34" charset="0"/>
              <a:sym typeface="Arial"/>
            </a:endParaRPr>
          </a:p>
          <a:p>
            <a:pPr marL="0" marR="0" lvl="0" indent="0" algn="just" rtl="0">
              <a:lnSpc>
                <a:spcPct val="100000"/>
              </a:lnSpc>
              <a:spcBef>
                <a:spcPts val="0"/>
              </a:spcBef>
              <a:spcAft>
                <a:spcPts val="0"/>
              </a:spcAft>
              <a:buClr>
                <a:srgbClr val="000000"/>
              </a:buClr>
              <a:buSzPts val="1400"/>
              <a:buFont typeface="Noto Sans Symbols"/>
              <a:buNone/>
            </a:pPr>
            <a:endPar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endParaRPr>
          </a:p>
          <a:p>
            <a:endParaRPr lang="en-IN" b="1" dirty="0">
              <a:solidFill>
                <a:schemeClr val="accent5">
                  <a:lumMod val="50000"/>
                </a:schemeClr>
              </a:solidFill>
            </a:endParaRPr>
          </a:p>
        </p:txBody>
      </p:sp>
    </p:spTree>
    <p:extLst>
      <p:ext uri="{BB962C8B-B14F-4D97-AF65-F5344CB8AC3E}">
        <p14:creationId xmlns:p14="http://schemas.microsoft.com/office/powerpoint/2010/main" val="3305666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1998" cy="6858000"/>
          </a:xfrm>
          <a:prstGeom prst="rect">
            <a:avLst/>
          </a:prstGeom>
        </p:spPr>
      </p:pic>
    </p:spTree>
    <p:extLst>
      <p:ext uri="{BB962C8B-B14F-4D97-AF65-F5344CB8AC3E}">
        <p14:creationId xmlns:p14="http://schemas.microsoft.com/office/powerpoint/2010/main" val="4048070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3867"/>
            <a:ext cx="12191998" cy="6858000"/>
          </a:xfrm>
          <a:prstGeom prst="rect">
            <a:avLst/>
          </a:prstGeom>
        </p:spPr>
      </p:pic>
    </p:spTree>
    <p:extLst>
      <p:ext uri="{BB962C8B-B14F-4D97-AF65-F5344CB8AC3E}">
        <p14:creationId xmlns:p14="http://schemas.microsoft.com/office/powerpoint/2010/main" val="1384452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7744" y="1252539"/>
            <a:ext cx="10516511" cy="4352921"/>
          </a:xfrm>
          <a:prstGeom prst="rect">
            <a:avLst/>
          </a:prstGeom>
        </p:spPr>
      </p:pic>
      <p:pic>
        <p:nvPicPr>
          <p:cNvPr id="5" name="Picture 4"/>
          <p:cNvPicPr>
            <a:picLocks noChangeAspect="1"/>
          </p:cNvPicPr>
          <p:nvPr/>
        </p:nvPicPr>
        <p:blipFill>
          <a:blip r:embed="rId3"/>
          <a:stretch>
            <a:fillRect/>
          </a:stretch>
        </p:blipFill>
        <p:spPr>
          <a:xfrm>
            <a:off x="-1" y="0"/>
            <a:ext cx="12191999" cy="6858000"/>
          </a:xfrm>
          <a:prstGeom prst="rect">
            <a:avLst/>
          </a:prstGeom>
        </p:spPr>
      </p:pic>
    </p:spTree>
    <p:extLst>
      <p:ext uri="{BB962C8B-B14F-4D97-AF65-F5344CB8AC3E}">
        <p14:creationId xmlns:p14="http://schemas.microsoft.com/office/powerpoint/2010/main" val="1364016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02987" y="778429"/>
            <a:ext cx="6096851" cy="3429479"/>
          </a:xfrm>
          <a:prstGeom prst="rect">
            <a:avLst/>
          </a:prstGeom>
        </p:spPr>
      </p:pic>
    </p:spTree>
    <p:extLst>
      <p:ext uri="{BB962C8B-B14F-4D97-AF65-F5344CB8AC3E}">
        <p14:creationId xmlns:p14="http://schemas.microsoft.com/office/powerpoint/2010/main" val="766185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524" y="-1042639"/>
            <a:ext cx="8534400" cy="3615267"/>
          </a:xfrm>
        </p:spPr>
        <p:txBody>
          <a:bodyPr>
            <a:normAutofit/>
          </a:bodyPr>
          <a:lstStyle/>
          <a:p>
            <a:r>
              <a:rPr lang="en-IN" sz="3200" dirty="0">
                <a:latin typeface="Times New Roman" panose="02020603050405020304" pitchFamily="18" charset="0"/>
                <a:cs typeface="Times New Roman" panose="02020603050405020304" pitchFamily="18" charset="0"/>
              </a:rPr>
              <a:t>Changed Input Parameters:</a:t>
            </a:r>
          </a:p>
          <a:p>
            <a:endParaRPr lang="en-IN" sz="3200" dirty="0"/>
          </a:p>
        </p:txBody>
      </p:sp>
      <p:pic>
        <p:nvPicPr>
          <p:cNvPr id="4" name="Picture 3"/>
          <p:cNvPicPr>
            <a:picLocks noChangeAspect="1"/>
          </p:cNvPicPr>
          <p:nvPr/>
        </p:nvPicPr>
        <p:blipFill>
          <a:blip r:embed="rId2"/>
          <a:stretch>
            <a:fillRect/>
          </a:stretch>
        </p:blipFill>
        <p:spPr>
          <a:xfrm>
            <a:off x="860017" y="895892"/>
            <a:ext cx="2621507" cy="5066215"/>
          </a:xfrm>
          <a:prstGeom prst="rect">
            <a:avLst/>
          </a:prstGeom>
        </p:spPr>
      </p:pic>
      <p:pic>
        <p:nvPicPr>
          <p:cNvPr id="5" name="Picture 4"/>
          <p:cNvPicPr>
            <a:picLocks noChangeAspect="1"/>
          </p:cNvPicPr>
          <p:nvPr/>
        </p:nvPicPr>
        <p:blipFill>
          <a:blip r:embed="rId3"/>
          <a:stretch>
            <a:fillRect/>
          </a:stretch>
        </p:blipFill>
        <p:spPr>
          <a:xfrm>
            <a:off x="4736474" y="895892"/>
            <a:ext cx="2719052" cy="5066215"/>
          </a:xfrm>
          <a:prstGeom prst="rect">
            <a:avLst/>
          </a:prstGeom>
        </p:spPr>
      </p:pic>
      <p:pic>
        <p:nvPicPr>
          <p:cNvPr id="6" name="Picture 5"/>
          <p:cNvPicPr>
            <a:picLocks noChangeAspect="1"/>
          </p:cNvPicPr>
          <p:nvPr/>
        </p:nvPicPr>
        <p:blipFill>
          <a:blip r:embed="rId4"/>
          <a:stretch>
            <a:fillRect/>
          </a:stretch>
        </p:blipFill>
        <p:spPr>
          <a:xfrm>
            <a:off x="8231242" y="895892"/>
            <a:ext cx="2700762" cy="5066215"/>
          </a:xfrm>
          <a:prstGeom prst="rect">
            <a:avLst/>
          </a:prstGeom>
        </p:spPr>
      </p:pic>
    </p:spTree>
    <p:extLst>
      <p:ext uri="{BB962C8B-B14F-4D97-AF65-F5344CB8AC3E}">
        <p14:creationId xmlns:p14="http://schemas.microsoft.com/office/powerpoint/2010/main" val="11394098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6118"/>
            <a:ext cx="8761412" cy="1594624"/>
          </a:xfrm>
        </p:spPr>
        <p:txBody>
          <a:bodyPr>
            <a:normAutofit/>
          </a:bodyPr>
          <a:lstStyle/>
          <a:p>
            <a:r>
              <a:rPr lang="en-IN" dirty="0">
                <a:solidFill>
                  <a:schemeClr val="bg1"/>
                </a:solidFill>
                <a:latin typeface="Times New Roman" panose="02020603050405020304" pitchFamily="18" charset="0"/>
                <a:cs typeface="Times New Roman" panose="02020603050405020304" pitchFamily="18" charset="0"/>
              </a:rPr>
              <a:t>This picture shows the changed probability prediction when input parameters are changed and the result is </a:t>
            </a:r>
            <a:r>
              <a:rPr lang="en-IN" dirty="0" err="1">
                <a:solidFill>
                  <a:schemeClr val="bg1"/>
                </a:solidFill>
                <a:latin typeface="Times New Roman" panose="02020603050405020304" pitchFamily="18" charset="0"/>
                <a:cs typeface="Times New Roman" panose="02020603050405020304" pitchFamily="18" charset="0"/>
              </a:rPr>
              <a:t>is</a:t>
            </a:r>
            <a:r>
              <a:rPr lang="en-IN" dirty="0">
                <a:solidFill>
                  <a:schemeClr val="bg1"/>
                </a:solidFill>
                <a:latin typeface="Times New Roman" panose="02020603050405020304" pitchFamily="18" charset="0"/>
                <a:cs typeface="Times New Roman" panose="02020603050405020304" pitchFamily="18" charset="0"/>
              </a:rPr>
              <a:t> predicted as the ‘Customer will not Churn’. Hence, here the Churn probability completely depends upon the changes which are done in input parameters</a:t>
            </a:r>
            <a:endParaRPr lang="en-IN" dirty="0">
              <a:solidFill>
                <a:schemeClr val="bg1"/>
              </a:solidFill>
            </a:endParaRPr>
          </a:p>
        </p:txBody>
      </p:sp>
      <p:pic>
        <p:nvPicPr>
          <p:cNvPr id="5" name="Picture 4"/>
          <p:cNvPicPr>
            <a:picLocks noChangeAspect="1"/>
          </p:cNvPicPr>
          <p:nvPr/>
        </p:nvPicPr>
        <p:blipFill>
          <a:blip r:embed="rId2"/>
          <a:stretch>
            <a:fillRect/>
          </a:stretch>
        </p:blipFill>
        <p:spPr>
          <a:xfrm>
            <a:off x="746836" y="1630445"/>
            <a:ext cx="10229975" cy="5425910"/>
          </a:xfrm>
          <a:prstGeom prst="rect">
            <a:avLst/>
          </a:prstGeom>
        </p:spPr>
      </p:pic>
    </p:spTree>
    <p:extLst>
      <p:ext uri="{BB962C8B-B14F-4D97-AF65-F5344CB8AC3E}">
        <p14:creationId xmlns:p14="http://schemas.microsoft.com/office/powerpoint/2010/main" val="832229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A708-8E58-DA35-7075-A83790ED795B}"/>
              </a:ext>
            </a:extLst>
          </p:cNvPr>
          <p:cNvSpPr>
            <a:spLocks noGrp="1"/>
          </p:cNvSpPr>
          <p:nvPr>
            <p:ph type="title"/>
          </p:nvPr>
        </p:nvSpPr>
        <p:spPr>
          <a:xfrm>
            <a:off x="2240872" y="2673320"/>
            <a:ext cx="10515600" cy="1325563"/>
          </a:xfrm>
        </p:spPr>
        <p:txBody>
          <a:bodyPr>
            <a:normAutofit/>
          </a:bodyPr>
          <a:lstStyle/>
          <a:p>
            <a:r>
              <a:rPr lang="en-IN" sz="8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skerville Old Face" panose="02020602080505020303" pitchFamily="18" charset="0"/>
                <a:ea typeface="Montserrat"/>
                <a:cs typeface="Mongolian Baiti" panose="03000500000000000000" pitchFamily="66" charset="0"/>
                <a:sym typeface="Montserrat"/>
              </a:rPr>
              <a:t>THANK YOU</a:t>
            </a:r>
            <a:endParaRPr lang="en-IN" sz="8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skerville Old Face" panose="02020602080505020303" pitchFamily="18" charset="0"/>
              <a:cs typeface="Mongolian Baiti" panose="03000500000000000000" pitchFamily="66" charset="0"/>
            </a:endParaRPr>
          </a:p>
        </p:txBody>
      </p:sp>
    </p:spTree>
    <p:extLst>
      <p:ext uri="{BB962C8B-B14F-4D97-AF65-F5344CB8AC3E}">
        <p14:creationId xmlns:p14="http://schemas.microsoft.com/office/powerpoint/2010/main" val="3349076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5951-5E98-BD38-57D6-3A0905ECD85C}"/>
              </a:ext>
            </a:extLst>
          </p:cNvPr>
          <p:cNvSpPr>
            <a:spLocks noGrp="1"/>
          </p:cNvSpPr>
          <p:nvPr>
            <p:ph type="title"/>
          </p:nvPr>
        </p:nvSpPr>
        <p:spPr>
          <a:xfrm>
            <a:off x="838200" y="365125"/>
            <a:ext cx="10515600" cy="2484607"/>
          </a:xfrm>
        </p:spPr>
        <p:txBody>
          <a:bodyPr>
            <a:normAutofit/>
          </a:bodyPr>
          <a:lstStyle/>
          <a:p>
            <a:pPr marL="0" marR="0" lvl="0" indent="0" rtl="0">
              <a:lnSpc>
                <a:spcPct val="100000"/>
              </a:lnSpc>
              <a:spcBef>
                <a:spcPts val="0"/>
              </a:spcBef>
              <a:spcAft>
                <a:spcPts val="0"/>
              </a:spcAft>
            </a:pPr>
            <a:r>
              <a:rPr lang="en-IN" sz="4400" b="1" i="0" u="none" strike="noStrike" cap="none" dirty="0">
                <a:solidFill>
                  <a:srgbClr val="C00000"/>
                </a:solidFill>
                <a:latin typeface="Montserrat"/>
                <a:ea typeface="Montserrat"/>
                <a:cs typeface="Montserrat"/>
                <a:sym typeface="Montserrat"/>
              </a:rPr>
              <a:t>BUSINESS OBJECTIVE</a:t>
            </a:r>
            <a:br>
              <a:rPr lang="en-IN" sz="4400" b="0" i="0" u="none" strike="noStrike" cap="none" dirty="0">
                <a:solidFill>
                  <a:srgbClr val="C00000"/>
                </a:solidFill>
                <a:latin typeface="Montserrat"/>
                <a:ea typeface="Montserrat"/>
                <a:cs typeface="Montserrat"/>
                <a:sym typeface="Montserrat"/>
              </a:rPr>
            </a:br>
            <a:br>
              <a:rPr lang="en-IN" sz="2400" b="0" i="0" u="none" strike="noStrike" cap="none" dirty="0">
                <a:solidFill>
                  <a:srgbClr val="000000"/>
                </a:solidFill>
                <a:latin typeface="Arial"/>
                <a:ea typeface="Arial"/>
                <a:cs typeface="Arial"/>
                <a:sym typeface="Arial"/>
              </a:rPr>
            </a:br>
            <a:endParaRPr lang="en-IN" dirty="0"/>
          </a:p>
        </p:txBody>
      </p:sp>
      <p:sp>
        <p:nvSpPr>
          <p:cNvPr id="3" name="Content Placeholder 2">
            <a:extLst>
              <a:ext uri="{FF2B5EF4-FFF2-40B4-BE49-F238E27FC236}">
                <a16:creationId xmlns:a16="http://schemas.microsoft.com/office/drawing/2014/main" id="{00A3963C-8A27-34ED-5CAC-DE125EE280CC}"/>
              </a:ext>
            </a:extLst>
          </p:cNvPr>
          <p:cNvSpPr>
            <a:spLocks noGrp="1"/>
          </p:cNvSpPr>
          <p:nvPr>
            <p:ph idx="1"/>
          </p:nvPr>
        </p:nvSpPr>
        <p:spPr/>
        <p:txBody>
          <a:bodyPr>
            <a:normAutofit fontScale="77500" lnSpcReduction="20000"/>
          </a:bodyPr>
          <a:lstStyle/>
          <a:p>
            <a:pPr algn="ctr">
              <a:buClr>
                <a:srgbClr val="002060"/>
              </a:buClr>
              <a:buSzPts val="2400"/>
              <a:buFont typeface="Noto Sans Symbols"/>
              <a:buChar char="⮚"/>
            </a:pPr>
            <a:endParaRPr lang="en-US" sz="2800" dirty="0">
              <a:solidFill>
                <a:schemeClr val="bg2">
                  <a:lumMod val="10000"/>
                </a:schemeClr>
              </a:solidFill>
              <a:effectLst/>
              <a:latin typeface="Arial" panose="020B0604020202020204" pitchFamily="34" charset="0"/>
              <a:ea typeface="Arial" panose="020B0604020202020204" pitchFamily="34" charset="0"/>
            </a:endParaRPr>
          </a:p>
          <a:p>
            <a:pPr algn="ctr">
              <a:buClr>
                <a:srgbClr val="002060"/>
              </a:buClr>
              <a:buSzPts val="2400"/>
              <a:buFont typeface="Noto Sans Symbols"/>
              <a:buChar char="⮚"/>
            </a:pPr>
            <a:endParaRPr lang="en-US" sz="2800" dirty="0">
              <a:solidFill>
                <a:schemeClr val="bg2">
                  <a:lumMod val="10000"/>
                </a:schemeClr>
              </a:solidFill>
              <a:latin typeface="Arial" panose="020B0604020202020204" pitchFamily="34" charset="0"/>
              <a:ea typeface="Arial" panose="020B0604020202020204" pitchFamily="34" charset="0"/>
            </a:endParaRPr>
          </a:p>
          <a:p>
            <a:pPr algn="ctr">
              <a:buClr>
                <a:srgbClr val="002060"/>
              </a:buClr>
              <a:buSzPts val="2400"/>
              <a:buFont typeface="Noto Sans Symbols"/>
              <a:buChar char="⮚"/>
            </a:pPr>
            <a:endParaRPr lang="en-US" sz="2800" dirty="0">
              <a:solidFill>
                <a:schemeClr val="bg2">
                  <a:lumMod val="10000"/>
                </a:schemeClr>
              </a:solidFill>
              <a:effectLst/>
              <a:latin typeface="Arial" panose="020B0604020202020204" pitchFamily="34" charset="0"/>
              <a:ea typeface="Arial" panose="020B0604020202020204" pitchFamily="34" charset="0"/>
            </a:endParaRPr>
          </a:p>
          <a:p>
            <a:pPr algn="ctr">
              <a:buClr>
                <a:srgbClr val="002060"/>
              </a:buClr>
              <a:buSzPts val="2400"/>
              <a:buFont typeface="Noto Sans Symbols"/>
              <a:buChar char="⮚"/>
            </a:pPr>
            <a:r>
              <a:rPr lang="en-US" sz="2800" dirty="0">
                <a:solidFill>
                  <a:schemeClr val="bg2">
                    <a:lumMod val="10000"/>
                  </a:schemeClr>
                </a:solidFill>
                <a:effectLst/>
                <a:latin typeface="Arial" panose="020B0604020202020204" pitchFamily="34" charset="0"/>
                <a:ea typeface="Arial" panose="020B0604020202020204" pitchFamily="34" charset="0"/>
              </a:rPr>
              <a:t> Customer churn is a big problem for telecommunications companies. Indeed, their annual churn rates are usually higher than 10%. For that reason, they develop strategies to keep as many clients as possible. This is a classification project since the variable to be predicted is binary (churn or loyal customer). The goal here is to model churn probability, conditioned on the customer features.</a:t>
            </a:r>
          </a:p>
          <a:p>
            <a:pPr marL="0" marR="0" lvl="0" indent="0" algn="l" rtl="0">
              <a:lnSpc>
                <a:spcPct val="100000"/>
              </a:lnSpc>
              <a:spcBef>
                <a:spcPts val="0"/>
              </a:spcBef>
              <a:spcAft>
                <a:spcPts val="0"/>
              </a:spcAft>
              <a:buClr>
                <a:srgbClr val="002060"/>
              </a:buClr>
              <a:buSzPts val="2400"/>
            </a:pPr>
            <a:r>
              <a:rPr lang="en-US" sz="3200" i="0" u="none" strike="noStrike" cap="none" dirty="0">
                <a:solidFill>
                  <a:schemeClr val="bg2">
                    <a:lumMod val="10000"/>
                  </a:schemeClr>
                </a:solidFill>
                <a:latin typeface="Montserrat"/>
                <a:ea typeface="Montserrat"/>
                <a:cs typeface="Montserrat"/>
                <a:sym typeface="Montserrat"/>
              </a:rPr>
              <a:t> </a:t>
            </a:r>
            <a:endParaRPr lang="en-US" sz="3200" i="0" u="none" strike="noStrike" cap="none" dirty="0">
              <a:solidFill>
                <a:schemeClr val="bg2">
                  <a:lumMod val="10000"/>
                </a:schemeClr>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lang="en-US" sz="3200" i="0" u="none" strike="noStrike" cap="none" dirty="0">
              <a:solidFill>
                <a:schemeClr val="bg2">
                  <a:lumMod val="10000"/>
                </a:schemeClr>
              </a:solidFill>
              <a:latin typeface="Montserrat"/>
              <a:ea typeface="Montserrat"/>
              <a:cs typeface="Montserrat"/>
              <a:sym typeface="Montserrat"/>
            </a:endParaRPr>
          </a:p>
          <a:p>
            <a:endParaRPr lang="en-IN" dirty="0"/>
          </a:p>
        </p:txBody>
      </p:sp>
    </p:spTree>
    <p:extLst>
      <p:ext uri="{BB962C8B-B14F-4D97-AF65-F5344CB8AC3E}">
        <p14:creationId xmlns:p14="http://schemas.microsoft.com/office/powerpoint/2010/main" val="143736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B3EA-8473-0103-5A88-F912CD7A1D42}"/>
              </a:ext>
            </a:extLst>
          </p:cNvPr>
          <p:cNvSpPr>
            <a:spLocks noGrp="1"/>
          </p:cNvSpPr>
          <p:nvPr>
            <p:ph type="title"/>
          </p:nvPr>
        </p:nvSpPr>
        <p:spPr>
          <a:xfrm>
            <a:off x="684212" y="4619536"/>
            <a:ext cx="8534400" cy="1507067"/>
          </a:xfrm>
        </p:spPr>
        <p:txBody>
          <a:bodyPr>
            <a:normAutofit fontScale="90000"/>
          </a:bodyPr>
          <a:lstStyle/>
          <a:p>
            <a:pPr marL="0" marR="0" lvl="0" indent="0" rtl="0">
              <a:lnSpc>
                <a:spcPct val="100000"/>
              </a:lnSpc>
              <a:spcBef>
                <a:spcPts val="0"/>
              </a:spcBef>
              <a:spcAft>
                <a:spcPts val="0"/>
              </a:spcAft>
            </a:pPr>
            <a:r>
              <a:rPr lang="en-IN" sz="4400" b="1" i="0" u="none" strike="noStrike" cap="none" dirty="0">
                <a:solidFill>
                  <a:schemeClr val="dk1"/>
                </a:solidFill>
                <a:latin typeface="Arial"/>
                <a:ea typeface="Arial"/>
                <a:cs typeface="Arial"/>
                <a:sym typeface="Arial"/>
              </a:rPr>
              <a:t>DATA SUMMARY</a:t>
            </a:r>
            <a:br>
              <a:rPr lang="en-IN" sz="4400" b="0" i="0" u="none" strike="noStrike" cap="none" dirty="0">
                <a:solidFill>
                  <a:schemeClr val="dk1"/>
                </a:solidFill>
                <a:latin typeface="Arial"/>
                <a:ea typeface="Arial"/>
                <a:cs typeface="Arial"/>
                <a:sym typeface="Arial"/>
              </a:rPr>
            </a:br>
            <a:br>
              <a:rPr lang="en-IN" sz="2400" b="0" i="0" u="none" strike="noStrike" cap="none" dirty="0">
                <a:solidFill>
                  <a:srgbClr val="000000"/>
                </a:solidFill>
                <a:latin typeface="Arial"/>
                <a:ea typeface="Arial"/>
                <a:cs typeface="Arial"/>
                <a:sym typeface="Arial"/>
              </a:rPr>
            </a:br>
            <a:endParaRPr lang="en-IN" dirty="0"/>
          </a:p>
        </p:txBody>
      </p:sp>
      <p:pic>
        <p:nvPicPr>
          <p:cNvPr id="4" name="Google Shape;85;p17">
            <a:extLst>
              <a:ext uri="{FF2B5EF4-FFF2-40B4-BE49-F238E27FC236}">
                <a16:creationId xmlns:a16="http://schemas.microsoft.com/office/drawing/2014/main" id="{B5D479FB-C07B-F417-39E5-3D92F87CA5E4}"/>
              </a:ext>
            </a:extLst>
          </p:cNvPr>
          <p:cNvPicPr preferRelativeResize="0">
            <a:picLocks noGrp="1"/>
          </p:cNvPicPr>
          <p:nvPr>
            <p:ph idx="1"/>
          </p:nvPr>
        </p:nvPicPr>
        <p:blipFill rotWithShape="1">
          <a:blip r:embed="rId2">
            <a:alphaModFix/>
          </a:blip>
          <a:srcRect t="-2127" r="3484" b="9208"/>
          <a:stretch/>
        </p:blipFill>
        <p:spPr>
          <a:xfrm>
            <a:off x="487849" y="872095"/>
            <a:ext cx="3728942" cy="3847206"/>
          </a:xfrm>
          <a:prstGeom prst="rect">
            <a:avLst/>
          </a:prstGeom>
          <a:noFill/>
          <a:ln>
            <a:noFill/>
          </a:ln>
        </p:spPr>
      </p:pic>
      <p:cxnSp>
        <p:nvCxnSpPr>
          <p:cNvPr id="14" name="Google Shape;93;p17">
            <a:extLst>
              <a:ext uri="{FF2B5EF4-FFF2-40B4-BE49-F238E27FC236}">
                <a16:creationId xmlns:a16="http://schemas.microsoft.com/office/drawing/2014/main" id="{815475DF-0B51-EA1C-F26B-CAFB996F0231}"/>
              </a:ext>
            </a:extLst>
          </p:cNvPr>
          <p:cNvCxnSpPr>
            <a:cxnSpLocks/>
          </p:cNvCxnSpPr>
          <p:nvPr/>
        </p:nvCxnSpPr>
        <p:spPr>
          <a:xfrm rot="10800000" flipV="1">
            <a:off x="3657601" y="2011620"/>
            <a:ext cx="3414359" cy="1787382"/>
          </a:xfrm>
          <a:prstGeom prst="curvedConnector3">
            <a:avLst>
              <a:gd name="adj1" fmla="val 50000"/>
            </a:avLst>
          </a:prstGeom>
          <a:noFill/>
          <a:ln w="38100" cap="rnd" cmpd="sng">
            <a:solidFill>
              <a:srgbClr val="666666"/>
            </a:solidFill>
            <a:prstDash val="solid"/>
            <a:round/>
            <a:headEnd type="none" w="sm" len="sm"/>
            <a:tailEnd type="none" w="sm" len="sm"/>
          </a:ln>
        </p:spPr>
      </p:cxnSp>
      <p:sp>
        <p:nvSpPr>
          <p:cNvPr id="15" name="Arrow: Right 14">
            <a:extLst>
              <a:ext uri="{FF2B5EF4-FFF2-40B4-BE49-F238E27FC236}">
                <a16:creationId xmlns:a16="http://schemas.microsoft.com/office/drawing/2014/main" id="{8EAB8B4E-B7A1-627F-F8E4-FFF975D34573}"/>
              </a:ext>
            </a:extLst>
          </p:cNvPr>
          <p:cNvSpPr/>
          <p:nvPr/>
        </p:nvSpPr>
        <p:spPr>
          <a:xfrm>
            <a:off x="7386543" y="1913966"/>
            <a:ext cx="257453" cy="195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AB24EDAD-A961-D5CB-3600-8C0CF9FF95BB}"/>
              </a:ext>
            </a:extLst>
          </p:cNvPr>
          <p:cNvSpPr txBox="1"/>
          <p:nvPr/>
        </p:nvSpPr>
        <p:spPr>
          <a:xfrm>
            <a:off x="8685924" y="848906"/>
            <a:ext cx="3257838" cy="5964710"/>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100"/>
              <a:buFont typeface="Arial"/>
              <a:buNone/>
            </a:pPr>
            <a:r>
              <a:rPr lang="en-US" sz="2800" b="1" i="0" u="sng" strike="noStrike" cap="none" dirty="0">
                <a:solidFill>
                  <a:srgbClr val="C00000"/>
                </a:solidFill>
                <a:latin typeface="Arial"/>
                <a:ea typeface="Arial"/>
                <a:cs typeface="Arial"/>
                <a:sym typeface="Arial"/>
              </a:rPr>
              <a:t>Numerical Data</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Number </a:t>
            </a:r>
            <a:r>
              <a:rPr lang="en-US" sz="1600" b="1" i="0" u="none" strike="noStrike" cap="none" dirty="0" err="1">
                <a:solidFill>
                  <a:srgbClr val="000000"/>
                </a:solidFill>
                <a:highlight>
                  <a:srgbClr val="FFFFFF"/>
                </a:highlight>
                <a:latin typeface="Times New Roman"/>
                <a:ea typeface="Times New Roman"/>
                <a:cs typeface="Times New Roman"/>
                <a:sym typeface="Times New Roman"/>
              </a:rPr>
              <a:t>vmail</a:t>
            </a:r>
            <a:r>
              <a:rPr lang="en-US" sz="1600" b="1" i="0" u="none" strike="noStrike" cap="none" dirty="0">
                <a:solidFill>
                  <a:srgbClr val="000000"/>
                </a:solidFill>
                <a:highlight>
                  <a:srgbClr val="FFFFFF"/>
                </a:highlight>
                <a:latin typeface="Times New Roman"/>
                <a:ea typeface="Times New Roman"/>
                <a:cs typeface="Times New Roman"/>
                <a:sym typeface="Times New Roman"/>
              </a:rPr>
              <a:t> messages</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day minutes</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day calls</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day charge</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eve minutes</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eve calls</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eve charge</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night minutes</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night calls</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night charge</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a:t>
            </a:r>
            <a:r>
              <a:rPr lang="en-US" sz="1600" b="1" i="0" u="none" strike="noStrike" cap="none" dirty="0" err="1">
                <a:solidFill>
                  <a:srgbClr val="000000"/>
                </a:solidFill>
                <a:highlight>
                  <a:srgbClr val="FFFFFF"/>
                </a:highlight>
                <a:latin typeface="Times New Roman"/>
                <a:ea typeface="Times New Roman"/>
                <a:cs typeface="Times New Roman"/>
                <a:sym typeface="Times New Roman"/>
              </a:rPr>
              <a:t>intl</a:t>
            </a:r>
            <a:r>
              <a:rPr lang="en-US" sz="1600" b="1" i="0" u="none" strike="noStrike" cap="none" dirty="0">
                <a:solidFill>
                  <a:srgbClr val="000000"/>
                </a:solidFill>
                <a:highlight>
                  <a:srgbClr val="FFFFFF"/>
                </a:highlight>
                <a:latin typeface="Times New Roman"/>
                <a:ea typeface="Times New Roman"/>
                <a:cs typeface="Times New Roman"/>
                <a:sym typeface="Times New Roman"/>
              </a:rPr>
              <a:t> minutes</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a:t>
            </a:r>
            <a:r>
              <a:rPr lang="en-US" sz="1600" b="1" i="0" u="none" strike="noStrike" cap="none" dirty="0" err="1">
                <a:solidFill>
                  <a:srgbClr val="000000"/>
                </a:solidFill>
                <a:highlight>
                  <a:srgbClr val="FFFFFF"/>
                </a:highlight>
                <a:latin typeface="Times New Roman"/>
                <a:ea typeface="Times New Roman"/>
                <a:cs typeface="Times New Roman"/>
                <a:sym typeface="Times New Roman"/>
              </a:rPr>
              <a:t>intl</a:t>
            </a:r>
            <a:r>
              <a:rPr lang="en-US" sz="1600" b="1" i="0" u="none" strike="noStrike" cap="none" dirty="0">
                <a:solidFill>
                  <a:srgbClr val="000000"/>
                </a:solidFill>
                <a:highlight>
                  <a:srgbClr val="FFFFFF"/>
                </a:highlight>
                <a:latin typeface="Times New Roman"/>
                <a:ea typeface="Times New Roman"/>
                <a:cs typeface="Times New Roman"/>
                <a:sym typeface="Times New Roman"/>
              </a:rPr>
              <a:t> calls</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a:t>
            </a:r>
            <a:r>
              <a:rPr lang="en-US" sz="1600" b="1" i="0" u="none" strike="noStrike" cap="none" dirty="0" err="1">
                <a:solidFill>
                  <a:srgbClr val="000000"/>
                </a:solidFill>
                <a:highlight>
                  <a:srgbClr val="FFFFFF"/>
                </a:highlight>
                <a:latin typeface="Times New Roman"/>
                <a:ea typeface="Times New Roman"/>
                <a:cs typeface="Times New Roman"/>
                <a:sym typeface="Times New Roman"/>
              </a:rPr>
              <a:t>intl</a:t>
            </a:r>
            <a:r>
              <a:rPr lang="en-US" sz="1600" b="1" i="0" u="none" strike="noStrike" cap="none" dirty="0">
                <a:solidFill>
                  <a:srgbClr val="000000"/>
                </a:solidFill>
                <a:highlight>
                  <a:srgbClr val="FFFFFF"/>
                </a:highlight>
                <a:latin typeface="Times New Roman"/>
                <a:ea typeface="Times New Roman"/>
                <a:cs typeface="Times New Roman"/>
                <a:sym typeface="Times New Roman"/>
              </a:rPr>
              <a:t> charge</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Customer service calls</a:t>
            </a:r>
          </a:p>
          <a:p>
            <a:pPr marL="457200" marR="0" lvl="0" indent="-323850" algn="l" rtl="0">
              <a:lnSpc>
                <a:spcPct val="100000"/>
              </a:lnSpc>
              <a:spcBef>
                <a:spcPts val="0"/>
              </a:spcBef>
              <a:spcAft>
                <a:spcPts val="0"/>
              </a:spcAft>
              <a:buClr>
                <a:srgbClr val="000000"/>
              </a:buClr>
              <a:buSzPts val="1500"/>
              <a:buFont typeface="Times New Roman"/>
              <a:buChar char="➔"/>
            </a:pPr>
            <a:r>
              <a:rPr lang="en-US" sz="1600" b="1" i="0" u="none" strike="noStrike" cap="none" dirty="0">
                <a:solidFill>
                  <a:srgbClr val="000000"/>
                </a:solidFill>
                <a:latin typeface="Times New Roman"/>
                <a:ea typeface="Times New Roman"/>
                <a:cs typeface="Times New Roman"/>
                <a:sym typeface="Times New Roman"/>
              </a:rPr>
              <a:t>Account length</a:t>
            </a:r>
          </a:p>
          <a:p>
            <a:pPr marL="457200" marR="0" lvl="0" indent="-323850" algn="l" rtl="0">
              <a:lnSpc>
                <a:spcPct val="100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International plan</a:t>
            </a:r>
          </a:p>
          <a:p>
            <a:pPr marL="457200" marR="0" lvl="0" indent="-323850" algn="l" rtl="0">
              <a:lnSpc>
                <a:spcPct val="100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Voicemail plan</a:t>
            </a:r>
          </a:p>
          <a:p>
            <a:pPr marL="457200" indent="-323850">
              <a:buSzPts val="1500"/>
              <a:buFont typeface="Times New Roman"/>
              <a:buChar char="➔"/>
            </a:pPr>
            <a:r>
              <a:rPr lang="en-US" sz="1600" b="1" i="0" u="none" strike="noStrike" cap="none" dirty="0">
                <a:solidFill>
                  <a:srgbClr val="000000"/>
                </a:solidFill>
                <a:latin typeface="Times New Roman"/>
                <a:ea typeface="Times New Roman"/>
                <a:cs typeface="Times New Roman"/>
                <a:sym typeface="Times New Roman"/>
              </a:rPr>
              <a:t>Churn</a:t>
            </a:r>
          </a:p>
          <a:p>
            <a:pPr marL="457200" marR="0" lvl="0" indent="-323850" algn="l" rtl="0">
              <a:lnSpc>
                <a:spcPct val="100000"/>
              </a:lnSpc>
              <a:spcBef>
                <a:spcPts val="0"/>
              </a:spcBef>
              <a:spcAft>
                <a:spcPts val="0"/>
              </a:spcAft>
              <a:buClr>
                <a:srgbClr val="000000"/>
              </a:buClr>
              <a:buSzPts val="1500"/>
              <a:buFont typeface="Times New Roman"/>
              <a:buChar char="➔"/>
            </a:pPr>
            <a:endParaRPr lang="en-US" sz="1800" b="1" i="0" u="none" strike="noStrike" cap="none" dirty="0">
              <a:solidFill>
                <a:srgbClr val="000000"/>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lang="en-US" sz="1400" b="0" i="0" u="sng" strike="noStrike" cap="none" dirty="0">
              <a:solidFill>
                <a:srgbClr val="C00000"/>
              </a:solidFill>
              <a:latin typeface="Arial"/>
              <a:ea typeface="Arial"/>
              <a:cs typeface="Arial"/>
              <a:sym typeface="Arial"/>
            </a:endParaRPr>
          </a:p>
        </p:txBody>
      </p:sp>
    </p:spTree>
    <p:extLst>
      <p:ext uri="{BB962C8B-B14F-4D97-AF65-F5344CB8AC3E}">
        <p14:creationId xmlns:p14="http://schemas.microsoft.com/office/powerpoint/2010/main" val="199097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15E7-677B-3A1E-63C8-66A90B450315}"/>
              </a:ext>
            </a:extLst>
          </p:cNvPr>
          <p:cNvSpPr>
            <a:spLocks noGrp="1"/>
          </p:cNvSpPr>
          <p:nvPr>
            <p:ph type="title"/>
          </p:nvPr>
        </p:nvSpPr>
        <p:spPr/>
        <p:txBody>
          <a:bodyPr>
            <a:normAutofit fontScale="90000"/>
          </a:bodyPr>
          <a:lstStyle/>
          <a:p>
            <a:pPr marL="0" marR="0" lvl="0" indent="0" rtl="0">
              <a:lnSpc>
                <a:spcPct val="100000"/>
              </a:lnSpc>
              <a:spcBef>
                <a:spcPts val="0"/>
              </a:spcBef>
              <a:spcAft>
                <a:spcPts val="0"/>
              </a:spcAft>
            </a:pPr>
            <a:r>
              <a:rPr lang="en-IN" sz="4400" b="1" i="0" u="none" strike="noStrike" cap="none" dirty="0">
                <a:solidFill>
                  <a:schemeClr val="dk1"/>
                </a:solidFill>
                <a:latin typeface="Arial"/>
                <a:ea typeface="Arial"/>
                <a:cs typeface="Arial"/>
                <a:sym typeface="Arial"/>
              </a:rPr>
              <a:t>DATA SUMMARY</a:t>
            </a:r>
            <a:br>
              <a:rPr lang="en-IN" sz="4400" b="0" i="0" u="none" strike="noStrike" cap="none" dirty="0">
                <a:solidFill>
                  <a:schemeClr val="dk1"/>
                </a:solidFill>
                <a:latin typeface="Arial"/>
                <a:ea typeface="Arial"/>
                <a:cs typeface="Arial"/>
                <a:sym typeface="Arial"/>
              </a:rPr>
            </a:br>
            <a:br>
              <a:rPr lang="en-IN" sz="2400" b="0" i="0" u="none" strike="noStrike" cap="none" dirty="0">
                <a:solidFill>
                  <a:srgbClr val="000000"/>
                </a:solidFill>
                <a:latin typeface="Arial"/>
                <a:ea typeface="Arial"/>
                <a:cs typeface="Arial"/>
                <a:sym typeface="Arial"/>
              </a:rPr>
            </a:br>
            <a:endParaRPr lang="en-IN" dirty="0"/>
          </a:p>
        </p:txBody>
      </p:sp>
      <p:sp>
        <p:nvSpPr>
          <p:cNvPr id="3" name="Content Placeholder 2">
            <a:extLst>
              <a:ext uri="{FF2B5EF4-FFF2-40B4-BE49-F238E27FC236}">
                <a16:creationId xmlns:a16="http://schemas.microsoft.com/office/drawing/2014/main" id="{DC61DBE4-48A0-A619-C75C-A77AA510B16C}"/>
              </a:ext>
            </a:extLst>
          </p:cNvPr>
          <p:cNvSpPr>
            <a:spLocks noGrp="1"/>
          </p:cNvSpPr>
          <p:nvPr>
            <p:ph idx="1"/>
          </p:nvPr>
        </p:nvSpPr>
        <p:spPr/>
        <p:txBody>
          <a:bodyPr/>
          <a:lstStyle/>
          <a:p>
            <a:pPr marL="0" marR="0" lvl="0" indent="0" algn="l" rtl="0">
              <a:lnSpc>
                <a:spcPct val="115000"/>
              </a:lnSpc>
              <a:spcBef>
                <a:spcPts val="900"/>
              </a:spcBef>
              <a:spcAft>
                <a:spcPts val="0"/>
              </a:spcAft>
              <a:buClr>
                <a:srgbClr val="000000"/>
              </a:buClr>
              <a:buSzPts val="1950"/>
              <a:buFont typeface="Arial"/>
              <a:buNone/>
            </a:pPr>
            <a:r>
              <a:rPr lang="en-US" sz="2800" b="1" i="0" u="none" strike="noStrike" cap="none" dirty="0">
                <a:solidFill>
                  <a:srgbClr val="002060"/>
                </a:solidFill>
                <a:highlight>
                  <a:srgbClr val="FFFFFF"/>
                </a:highlight>
                <a:latin typeface="Montserrat"/>
                <a:ea typeface="Montserrat"/>
                <a:cs typeface="Montserrat"/>
                <a:sym typeface="Montserrat"/>
              </a:rPr>
              <a:t>This is The Orange Telecom Churn </a:t>
            </a:r>
            <a:r>
              <a:rPr lang="en-US" sz="2800" b="1" i="0" u="none" strike="noStrike" cap="none" dirty="0" err="1">
                <a:solidFill>
                  <a:srgbClr val="002060"/>
                </a:solidFill>
                <a:highlight>
                  <a:srgbClr val="FFFFFF"/>
                </a:highlight>
                <a:latin typeface="Montserrat"/>
                <a:ea typeface="Montserrat"/>
                <a:cs typeface="Montserrat"/>
                <a:sym typeface="Montserrat"/>
              </a:rPr>
              <a:t>Dataset.In</a:t>
            </a:r>
            <a:r>
              <a:rPr lang="en-US" sz="2800" b="1" i="0" u="none" strike="noStrike" cap="none" dirty="0">
                <a:solidFill>
                  <a:srgbClr val="002060"/>
                </a:solidFill>
                <a:highlight>
                  <a:srgbClr val="FFFFFF"/>
                </a:highlight>
                <a:latin typeface="Montserrat"/>
                <a:ea typeface="Montserrat"/>
                <a:cs typeface="Montserrat"/>
                <a:sym typeface="Montserrat"/>
              </a:rPr>
              <a:t> the below table it’s show the top 5 rows respectively</a:t>
            </a:r>
          </a:p>
          <a:p>
            <a:pPr marL="0" marR="0" lvl="0" indent="0" algn="l" rtl="0">
              <a:lnSpc>
                <a:spcPct val="100000"/>
              </a:lnSpc>
              <a:spcBef>
                <a:spcPts val="900"/>
              </a:spcBef>
              <a:spcAft>
                <a:spcPts val="0"/>
              </a:spcAft>
              <a:buClr>
                <a:srgbClr val="000000"/>
              </a:buClr>
              <a:buSzPts val="1400"/>
              <a:buFont typeface="Arial"/>
              <a:buNone/>
            </a:pPr>
            <a:endParaRPr lang="en-US" sz="1800" b="0" i="0" u="none" strike="noStrike" cap="none" dirty="0">
              <a:solidFill>
                <a:srgbClr val="000000"/>
              </a:solidFill>
              <a:latin typeface="Arial"/>
              <a:ea typeface="Arial"/>
              <a:cs typeface="Arial"/>
              <a:sym typeface="Arial"/>
            </a:endParaRPr>
          </a:p>
          <a:p>
            <a:endParaRPr lang="en-IN" dirty="0"/>
          </a:p>
        </p:txBody>
      </p:sp>
      <p:pic>
        <p:nvPicPr>
          <p:cNvPr id="4" name="Picture 3">
            <a:extLst>
              <a:ext uri="{FF2B5EF4-FFF2-40B4-BE49-F238E27FC236}">
                <a16:creationId xmlns:a16="http://schemas.microsoft.com/office/drawing/2014/main" id="{B44AD6F6-6301-ED72-C3F2-1E479D64DEA4}"/>
              </a:ext>
            </a:extLst>
          </p:cNvPr>
          <p:cNvPicPr>
            <a:picLocks noChangeAspect="1"/>
          </p:cNvPicPr>
          <p:nvPr/>
        </p:nvPicPr>
        <p:blipFill>
          <a:blip r:embed="rId2"/>
          <a:stretch>
            <a:fillRect/>
          </a:stretch>
        </p:blipFill>
        <p:spPr>
          <a:xfrm>
            <a:off x="0" y="3497802"/>
            <a:ext cx="6846335" cy="2008553"/>
          </a:xfrm>
          <a:prstGeom prst="rect">
            <a:avLst/>
          </a:prstGeom>
        </p:spPr>
      </p:pic>
      <p:pic>
        <p:nvPicPr>
          <p:cNvPr id="5" name="Picture 4">
            <a:extLst>
              <a:ext uri="{FF2B5EF4-FFF2-40B4-BE49-F238E27FC236}">
                <a16:creationId xmlns:a16="http://schemas.microsoft.com/office/drawing/2014/main" id="{7DDD26DB-F1F7-D777-D258-863D49B83233}"/>
              </a:ext>
            </a:extLst>
          </p:cNvPr>
          <p:cNvPicPr>
            <a:picLocks noChangeAspect="1"/>
          </p:cNvPicPr>
          <p:nvPr/>
        </p:nvPicPr>
        <p:blipFill>
          <a:blip r:embed="rId3"/>
          <a:stretch>
            <a:fillRect/>
          </a:stretch>
        </p:blipFill>
        <p:spPr>
          <a:xfrm>
            <a:off x="6846335" y="3575114"/>
            <a:ext cx="5345665" cy="1931241"/>
          </a:xfrm>
          <a:prstGeom prst="rect">
            <a:avLst/>
          </a:prstGeom>
        </p:spPr>
      </p:pic>
    </p:spTree>
    <p:extLst>
      <p:ext uri="{BB962C8B-B14F-4D97-AF65-F5344CB8AC3E}">
        <p14:creationId xmlns:p14="http://schemas.microsoft.com/office/powerpoint/2010/main" val="331220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F4F98-237D-EF72-0D3B-DE77865333ED}"/>
              </a:ext>
            </a:extLst>
          </p:cNvPr>
          <p:cNvSpPr>
            <a:spLocks noGrp="1"/>
          </p:cNvSpPr>
          <p:nvPr>
            <p:ph type="title"/>
          </p:nvPr>
        </p:nvSpPr>
        <p:spPr>
          <a:xfrm>
            <a:off x="-472559" y="-9693"/>
            <a:ext cx="8534400" cy="1507067"/>
          </a:xfrm>
        </p:spPr>
        <p:txBody>
          <a:bodyPr/>
          <a:lstStyle/>
          <a:p>
            <a:r>
              <a:rPr lang="en-IN" sz="4400" b="1" dirty="0">
                <a:latin typeface="Montserrat"/>
                <a:ea typeface="Montserrat"/>
                <a:cs typeface="Montserrat"/>
                <a:sym typeface="Montserrat"/>
              </a:rPr>
              <a:t>FEATURES </a:t>
            </a:r>
            <a:r>
              <a:rPr lang="en-IN" sz="4400" b="1" dirty="0">
                <a:solidFill>
                  <a:srgbClr val="C00000"/>
                </a:solidFill>
                <a:latin typeface="Montserrat"/>
                <a:ea typeface="Montserrat"/>
                <a:cs typeface="Montserrat"/>
                <a:sym typeface="Montserrat"/>
              </a:rPr>
              <a:t>DESCRIPTION</a:t>
            </a:r>
            <a:endParaRPr lang="en-IN" dirty="0"/>
          </a:p>
        </p:txBody>
      </p:sp>
      <p:sp>
        <p:nvSpPr>
          <p:cNvPr id="3" name="Content Placeholder 2">
            <a:extLst>
              <a:ext uri="{FF2B5EF4-FFF2-40B4-BE49-F238E27FC236}">
                <a16:creationId xmlns:a16="http://schemas.microsoft.com/office/drawing/2014/main" id="{AB8A0533-75FA-0A1A-D57F-14CE1BB0F420}"/>
              </a:ext>
            </a:extLst>
          </p:cNvPr>
          <p:cNvSpPr>
            <a:spLocks noGrp="1"/>
          </p:cNvSpPr>
          <p:nvPr>
            <p:ph idx="1"/>
          </p:nvPr>
        </p:nvSpPr>
        <p:spPr>
          <a:xfrm>
            <a:off x="261151" y="1657049"/>
            <a:ext cx="4488402" cy="1325564"/>
          </a:xfrm>
        </p:spPr>
        <p:txBody>
          <a:bodyPr>
            <a:normAutofit fontScale="85000" lnSpcReduction="20000"/>
          </a:bodyPr>
          <a:lstStyle/>
          <a:p>
            <a:pPr marL="0" marR="0" lvl="0" indent="0" algn="l" rtl="0">
              <a:lnSpc>
                <a:spcPct val="100000"/>
              </a:lnSpc>
              <a:spcBef>
                <a:spcPts val="0"/>
              </a:spcBef>
              <a:spcAft>
                <a:spcPts val="0"/>
              </a:spcAft>
              <a:buClr>
                <a:srgbClr val="000000"/>
              </a:buClr>
              <a:buSzPts val="1600"/>
              <a:buFont typeface="Arial"/>
              <a:buNone/>
            </a:pPr>
            <a:endParaRPr lang="en-US" sz="2800" b="0" i="0" u="none" strike="noStrike" cap="none" dirty="0">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2800" b="1" i="0" u="none" strike="noStrike" cap="none" dirty="0">
                <a:solidFill>
                  <a:srgbClr val="002060"/>
                </a:solidFill>
                <a:latin typeface="Arial"/>
                <a:ea typeface="Arial"/>
                <a:cs typeface="Arial"/>
                <a:sym typeface="Arial"/>
              </a:rPr>
              <a:t>ACCOUNT </a:t>
            </a:r>
            <a:r>
              <a:rPr lang="en-US" sz="2800" b="1" i="0" u="none" strike="noStrike" cap="none" dirty="0" err="1">
                <a:solidFill>
                  <a:srgbClr val="002060"/>
                </a:solidFill>
                <a:latin typeface="Arial"/>
                <a:ea typeface="Arial"/>
                <a:cs typeface="Arial"/>
                <a:sym typeface="Arial"/>
              </a:rPr>
              <a:t>LENGTH</a:t>
            </a:r>
            <a:r>
              <a:rPr lang="en-US" sz="2800" b="0" i="0" u="none" strike="noStrike" cap="none" dirty="0" err="1">
                <a:solidFill>
                  <a:srgbClr val="002060"/>
                </a:solidFill>
                <a:latin typeface="Arial"/>
                <a:ea typeface="Arial"/>
                <a:cs typeface="Arial"/>
                <a:sym typeface="Arial"/>
              </a:rPr>
              <a:t>:It</a:t>
            </a:r>
            <a:r>
              <a:rPr lang="en-US" sz="2800" b="0" i="0" u="none" strike="noStrike" cap="none" dirty="0">
                <a:solidFill>
                  <a:srgbClr val="002060"/>
                </a:solidFill>
                <a:latin typeface="Arial"/>
                <a:ea typeface="Arial"/>
                <a:cs typeface="Arial"/>
                <a:sym typeface="Arial"/>
              </a:rPr>
              <a:t> is the length that the customer used their </a:t>
            </a:r>
            <a:r>
              <a:rPr lang="en-US" sz="2800" b="0" i="0" u="none" strike="noStrike" cap="none" dirty="0" err="1">
                <a:solidFill>
                  <a:srgbClr val="002060"/>
                </a:solidFill>
                <a:latin typeface="Arial"/>
                <a:ea typeface="Arial"/>
                <a:cs typeface="Arial"/>
                <a:sym typeface="Arial"/>
              </a:rPr>
              <a:t>accoun</a:t>
            </a:r>
            <a:endParaRPr lang="en-US" sz="2800" b="0" i="0" u="none" strike="noStrike" cap="none" dirty="0">
              <a:solidFill>
                <a:srgbClr val="002060"/>
              </a:solidFill>
              <a:latin typeface="Arial"/>
              <a:ea typeface="Arial"/>
              <a:cs typeface="Arial"/>
              <a:sym typeface="Arial"/>
            </a:endParaRPr>
          </a:p>
          <a:p>
            <a:endParaRPr lang="en-IN" dirty="0"/>
          </a:p>
        </p:txBody>
      </p:sp>
      <p:sp>
        <p:nvSpPr>
          <p:cNvPr id="5" name="TextBox 4">
            <a:extLst>
              <a:ext uri="{FF2B5EF4-FFF2-40B4-BE49-F238E27FC236}">
                <a16:creationId xmlns:a16="http://schemas.microsoft.com/office/drawing/2014/main" id="{3FC32A35-8AE5-B610-7F96-BAE1D7C57087}"/>
              </a:ext>
            </a:extLst>
          </p:cNvPr>
          <p:cNvSpPr txBox="1"/>
          <p:nvPr/>
        </p:nvSpPr>
        <p:spPr>
          <a:xfrm>
            <a:off x="-68802" y="3560453"/>
            <a:ext cx="6094520" cy="1477328"/>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500"/>
              <a:buFont typeface="Arial"/>
              <a:buNone/>
            </a:pPr>
            <a:r>
              <a:rPr lang="en-US" sz="1800" b="1" i="0" u="none" strike="noStrike" cap="none" dirty="0">
                <a:solidFill>
                  <a:srgbClr val="002060"/>
                </a:solidFill>
                <a:latin typeface="Montserrat"/>
                <a:ea typeface="Montserrat"/>
                <a:cs typeface="Montserrat"/>
                <a:sym typeface="Montserrat"/>
              </a:rPr>
              <a:t>INTERNATIONAL PLAN &amp; VOICEMAIL PLAN:</a:t>
            </a:r>
            <a:r>
              <a:rPr lang="en-US" sz="1800" b="0" i="0" u="none" strike="noStrike" cap="none" dirty="0">
                <a:solidFill>
                  <a:srgbClr val="002060"/>
                </a:solidFill>
                <a:latin typeface="Montserrat"/>
                <a:ea typeface="Montserrat"/>
                <a:cs typeface="Montserrat"/>
                <a:sym typeface="Montserrat"/>
              </a:rPr>
              <a:t> </a:t>
            </a:r>
          </a:p>
          <a:p>
            <a:pPr marL="0" marR="0" lvl="0" indent="0" algn="l" rtl="0">
              <a:lnSpc>
                <a:spcPct val="100000"/>
              </a:lnSpc>
              <a:spcBef>
                <a:spcPts val="0"/>
              </a:spcBef>
              <a:spcAft>
                <a:spcPts val="0"/>
              </a:spcAft>
              <a:buClr>
                <a:srgbClr val="000000"/>
              </a:buClr>
              <a:buSzPts val="1500"/>
              <a:buFont typeface="Arial"/>
              <a:buNone/>
            </a:pPr>
            <a:r>
              <a:rPr lang="en-US" sz="1800" b="0" i="0" u="none" strike="noStrike" cap="none" dirty="0">
                <a:solidFill>
                  <a:srgbClr val="002060"/>
                </a:solidFill>
                <a:latin typeface="Montserrat"/>
                <a:ea typeface="Montserrat"/>
                <a:cs typeface="Montserrat"/>
                <a:sym typeface="Montserrat"/>
              </a:rPr>
              <a:t>Both column are described as a categorical </a:t>
            </a:r>
            <a:r>
              <a:rPr lang="en-US" sz="1800" b="0" i="0" u="none" strike="noStrike" cap="none" dirty="0" err="1">
                <a:solidFill>
                  <a:srgbClr val="002060"/>
                </a:solidFill>
                <a:latin typeface="Montserrat"/>
                <a:ea typeface="Montserrat"/>
                <a:cs typeface="Montserrat"/>
                <a:sym typeface="Montserrat"/>
              </a:rPr>
              <a:t>feature,yes</a:t>
            </a:r>
            <a:r>
              <a:rPr lang="en-US" sz="1800" b="0" i="0" u="none" strike="noStrike" cap="none" dirty="0">
                <a:solidFill>
                  <a:srgbClr val="002060"/>
                </a:solidFill>
                <a:latin typeface="Montserrat"/>
                <a:ea typeface="Montserrat"/>
                <a:cs typeface="Montserrat"/>
                <a:sym typeface="Montserrat"/>
              </a:rPr>
              <a:t> means </a:t>
            </a:r>
            <a:r>
              <a:rPr lang="en-US" sz="1800" b="0" i="0" u="none" strike="noStrike" cap="none">
                <a:solidFill>
                  <a:srgbClr val="002060"/>
                </a:solidFill>
                <a:latin typeface="Montserrat"/>
                <a:ea typeface="Montserrat"/>
                <a:cs typeface="Montserrat"/>
                <a:sym typeface="Montserrat"/>
              </a:rPr>
              <a:t>plan taken, </a:t>
            </a:r>
            <a:r>
              <a:rPr lang="en-US" sz="1800" b="0" i="0" u="none" strike="noStrike" cap="none" dirty="0">
                <a:solidFill>
                  <a:srgbClr val="002060"/>
                </a:solidFill>
                <a:latin typeface="Montserrat"/>
                <a:ea typeface="Montserrat"/>
                <a:cs typeface="Montserrat"/>
                <a:sym typeface="Montserrat"/>
              </a:rPr>
              <a:t>no means plan  not taken  </a:t>
            </a:r>
            <a:endParaRPr lang="en-US" sz="1800" b="1" i="0" u="none" strike="noStrike" cap="none" dirty="0">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00"/>
              <a:buFont typeface="Arial"/>
              <a:buNone/>
            </a:pPr>
            <a:r>
              <a:rPr lang="en-US" sz="1800" b="1" i="0" u="none" strike="noStrike" cap="none" dirty="0">
                <a:solidFill>
                  <a:srgbClr val="002060"/>
                </a:solidFill>
                <a:latin typeface="Montserrat"/>
                <a:ea typeface="Montserrat"/>
                <a:cs typeface="Montserrat"/>
                <a:sym typeface="Montserrat"/>
              </a:rPr>
              <a:t>NO. OF VOICEMAIL </a:t>
            </a:r>
            <a:r>
              <a:rPr lang="en-US" sz="1800" b="1" i="0" u="none" strike="noStrike" cap="none" dirty="0" err="1">
                <a:solidFill>
                  <a:srgbClr val="002060"/>
                </a:solidFill>
                <a:latin typeface="Montserrat"/>
                <a:ea typeface="Montserrat"/>
                <a:cs typeface="Montserrat"/>
                <a:sym typeface="Montserrat"/>
              </a:rPr>
              <a:t>MESSAGES:</a:t>
            </a:r>
            <a:r>
              <a:rPr lang="en-US" sz="1800" b="0" i="0" u="none" strike="noStrike" cap="none" dirty="0" err="1">
                <a:solidFill>
                  <a:srgbClr val="002060"/>
                </a:solidFill>
                <a:latin typeface="Montserrat"/>
                <a:ea typeface="Montserrat"/>
                <a:cs typeface="Montserrat"/>
                <a:sym typeface="Montserrat"/>
              </a:rPr>
              <a:t>The</a:t>
            </a:r>
            <a:r>
              <a:rPr lang="en-US" sz="1800" b="0" i="0" u="none" strike="noStrike" cap="none" dirty="0">
                <a:solidFill>
                  <a:srgbClr val="002060"/>
                </a:solidFill>
                <a:latin typeface="Montserrat"/>
                <a:ea typeface="Montserrat"/>
                <a:cs typeface="Montserrat"/>
                <a:sym typeface="Montserrat"/>
              </a:rPr>
              <a:t> number of voicemail make by the voicemail plan taken customer</a:t>
            </a:r>
          </a:p>
        </p:txBody>
      </p:sp>
      <p:sp>
        <p:nvSpPr>
          <p:cNvPr id="7" name="TextBox 6">
            <a:extLst>
              <a:ext uri="{FF2B5EF4-FFF2-40B4-BE49-F238E27FC236}">
                <a16:creationId xmlns:a16="http://schemas.microsoft.com/office/drawing/2014/main" id="{EFC23920-846E-B4F2-2BA2-9D2EA570A9A1}"/>
              </a:ext>
            </a:extLst>
          </p:cNvPr>
          <p:cNvSpPr txBox="1"/>
          <p:nvPr/>
        </p:nvSpPr>
        <p:spPr>
          <a:xfrm>
            <a:off x="5445711" y="1674674"/>
            <a:ext cx="6094520" cy="1754326"/>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300"/>
              <a:buFont typeface="Arial"/>
              <a:buNone/>
            </a:pPr>
            <a:r>
              <a:rPr lang="en-US" sz="1800" b="1" i="0" u="none" strike="noStrike" cap="none" dirty="0">
                <a:solidFill>
                  <a:srgbClr val="070652"/>
                </a:solidFill>
                <a:latin typeface="Montserrat"/>
                <a:ea typeface="Montserrat"/>
                <a:cs typeface="Montserrat"/>
                <a:sym typeface="Montserrat"/>
              </a:rPr>
              <a:t>TOTAL (DAY/EVENING/NIGHT/INTERNATIONAL) (MINUTES/CALLS/CHARGES)</a:t>
            </a:r>
            <a:r>
              <a:rPr lang="en-US" sz="1800" b="0" i="0" u="none" strike="noStrike" cap="none" dirty="0">
                <a:solidFill>
                  <a:srgbClr val="070652"/>
                </a:solidFill>
                <a:latin typeface="Montserrat"/>
                <a:ea typeface="Montserrat"/>
                <a:cs typeface="Montserrat"/>
                <a:sym typeface="Montserrat"/>
              </a:rPr>
              <a:t>:</a:t>
            </a:r>
          </a:p>
          <a:p>
            <a:pPr marL="0" marR="0" lvl="0" indent="0" algn="l" rtl="0">
              <a:lnSpc>
                <a:spcPct val="100000"/>
              </a:lnSpc>
              <a:spcBef>
                <a:spcPts val="0"/>
              </a:spcBef>
              <a:spcAft>
                <a:spcPts val="0"/>
              </a:spcAft>
              <a:buClr>
                <a:srgbClr val="000000"/>
              </a:buClr>
              <a:buSzPts val="1400"/>
              <a:buFont typeface="Arial"/>
              <a:buNone/>
            </a:pPr>
            <a:r>
              <a:rPr lang="en-US" sz="1800" b="0" i="0" u="none" strike="noStrike" cap="none" dirty="0">
                <a:solidFill>
                  <a:srgbClr val="070652"/>
                </a:solidFill>
                <a:latin typeface="Montserrat"/>
                <a:ea typeface="Montserrat"/>
                <a:cs typeface="Montserrat"/>
                <a:sym typeface="Montserrat"/>
              </a:rPr>
              <a:t>These are total 12 columns, and all are numerical data </a:t>
            </a:r>
            <a:r>
              <a:rPr lang="en-US" sz="1800" b="0" i="0" u="none" strike="noStrike" cap="none" dirty="0" err="1">
                <a:solidFill>
                  <a:srgbClr val="070652"/>
                </a:solidFill>
                <a:latin typeface="Montserrat"/>
                <a:ea typeface="Montserrat"/>
                <a:cs typeface="Montserrat"/>
                <a:sym typeface="Montserrat"/>
              </a:rPr>
              <a:t>types.These</a:t>
            </a:r>
            <a:r>
              <a:rPr lang="en-US" sz="1800" b="0" i="0" u="none" strike="noStrike" cap="none" dirty="0">
                <a:solidFill>
                  <a:srgbClr val="070652"/>
                </a:solidFill>
                <a:latin typeface="Montserrat"/>
                <a:ea typeface="Montserrat"/>
                <a:cs typeface="Montserrat"/>
                <a:sym typeface="Montserrat"/>
              </a:rPr>
              <a:t> contain the data of calls, minutes, charges of the customer with respective to the various time of the day and plan.</a:t>
            </a:r>
          </a:p>
        </p:txBody>
      </p:sp>
      <p:sp>
        <p:nvSpPr>
          <p:cNvPr id="9" name="TextBox 8">
            <a:extLst>
              <a:ext uri="{FF2B5EF4-FFF2-40B4-BE49-F238E27FC236}">
                <a16:creationId xmlns:a16="http://schemas.microsoft.com/office/drawing/2014/main" id="{E661A682-A42B-0C5D-30A1-1F106FB8E21E}"/>
              </a:ext>
            </a:extLst>
          </p:cNvPr>
          <p:cNvSpPr txBox="1"/>
          <p:nvPr/>
        </p:nvSpPr>
        <p:spPr>
          <a:xfrm>
            <a:off x="5655076" y="3915053"/>
            <a:ext cx="6294268" cy="1200329"/>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600"/>
              <a:buFont typeface="Arial"/>
              <a:buNone/>
            </a:pPr>
            <a:r>
              <a:rPr lang="en-US" sz="1800" b="1" i="0" u="none" strike="noStrike" cap="none" dirty="0">
                <a:solidFill>
                  <a:srgbClr val="070652"/>
                </a:solidFill>
                <a:latin typeface="Montserrat"/>
                <a:ea typeface="Montserrat"/>
                <a:cs typeface="Montserrat"/>
                <a:sym typeface="Montserrat"/>
              </a:rPr>
              <a:t>Customer service </a:t>
            </a:r>
            <a:r>
              <a:rPr lang="en-US" sz="1800" b="1" i="0" u="none" strike="noStrike" cap="none" dirty="0" err="1">
                <a:solidFill>
                  <a:srgbClr val="070652"/>
                </a:solidFill>
                <a:latin typeface="Montserrat"/>
                <a:ea typeface="Montserrat"/>
                <a:cs typeface="Montserrat"/>
                <a:sym typeface="Montserrat"/>
              </a:rPr>
              <a:t>calls:</a:t>
            </a:r>
            <a:r>
              <a:rPr lang="en-US" sz="1800" b="0" i="0" u="none" strike="noStrike" cap="none" dirty="0" err="1">
                <a:solidFill>
                  <a:srgbClr val="070652"/>
                </a:solidFill>
                <a:latin typeface="Montserrat"/>
                <a:ea typeface="Montserrat"/>
                <a:cs typeface="Montserrat"/>
                <a:sym typeface="Montserrat"/>
              </a:rPr>
              <a:t>It</a:t>
            </a:r>
            <a:r>
              <a:rPr lang="en-US" sz="1800" b="0" i="0" u="none" strike="noStrike" cap="none" dirty="0">
                <a:solidFill>
                  <a:srgbClr val="070652"/>
                </a:solidFill>
                <a:latin typeface="Montserrat"/>
                <a:ea typeface="Montserrat"/>
                <a:cs typeface="Montserrat"/>
                <a:sym typeface="Montserrat"/>
              </a:rPr>
              <a:t> is the number of calls made by the customer to operator service </a:t>
            </a:r>
            <a:r>
              <a:rPr lang="en-US" sz="1800" b="0" i="0" u="none" strike="noStrike" cap="none" dirty="0" err="1">
                <a:solidFill>
                  <a:srgbClr val="070652"/>
                </a:solidFill>
                <a:latin typeface="Montserrat"/>
                <a:ea typeface="Montserrat"/>
                <a:cs typeface="Montserrat"/>
                <a:sym typeface="Montserrat"/>
              </a:rPr>
              <a:t>centre</a:t>
            </a:r>
            <a:endParaRPr lang="en-US" sz="1800" b="0" i="0" u="none" strike="noStrike" cap="none" dirty="0">
              <a:solidFill>
                <a:srgbClr val="07065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600"/>
              <a:buFont typeface="Arial"/>
              <a:buNone/>
            </a:pPr>
            <a:r>
              <a:rPr lang="en-US" sz="1800" b="1" i="0" u="none" strike="noStrike" cap="none" dirty="0" err="1">
                <a:solidFill>
                  <a:srgbClr val="070652"/>
                </a:solidFill>
                <a:latin typeface="Montserrat"/>
                <a:ea typeface="Montserrat"/>
                <a:cs typeface="Montserrat"/>
                <a:sym typeface="Montserrat"/>
              </a:rPr>
              <a:t>Churn:</a:t>
            </a:r>
            <a:r>
              <a:rPr lang="en-US" sz="1800" b="0" i="0" u="none" strike="noStrike" cap="none" dirty="0" err="1">
                <a:solidFill>
                  <a:srgbClr val="070652"/>
                </a:solidFill>
                <a:latin typeface="Montserrat"/>
                <a:ea typeface="Montserrat"/>
                <a:cs typeface="Montserrat"/>
                <a:sym typeface="Montserrat"/>
              </a:rPr>
              <a:t>it</a:t>
            </a:r>
            <a:r>
              <a:rPr lang="en-US" sz="1800" b="0" i="0" u="none" strike="noStrike" cap="none" dirty="0">
                <a:solidFill>
                  <a:srgbClr val="070652"/>
                </a:solidFill>
                <a:latin typeface="Montserrat"/>
                <a:ea typeface="Montserrat"/>
                <a:cs typeface="Montserrat"/>
                <a:sym typeface="Montserrat"/>
              </a:rPr>
              <a:t> is our target dependent variable having </a:t>
            </a:r>
            <a:r>
              <a:rPr lang="en-US" sz="1800" b="0" i="0" u="none" strike="noStrike" cap="none" dirty="0" err="1">
                <a:solidFill>
                  <a:srgbClr val="070652"/>
                </a:solidFill>
                <a:latin typeface="Montserrat"/>
                <a:ea typeface="Montserrat"/>
                <a:cs typeface="Montserrat"/>
                <a:sym typeface="Montserrat"/>
              </a:rPr>
              <a:t>boolean</a:t>
            </a:r>
            <a:r>
              <a:rPr lang="en-US" sz="1800" b="0" i="0" u="none" strike="noStrike" cap="none" dirty="0">
                <a:solidFill>
                  <a:srgbClr val="070652"/>
                </a:solidFill>
                <a:latin typeface="Montserrat"/>
                <a:ea typeface="Montserrat"/>
                <a:cs typeface="Montserrat"/>
                <a:sym typeface="Montserrat"/>
              </a:rPr>
              <a:t> data type of true and false</a:t>
            </a:r>
          </a:p>
        </p:txBody>
      </p:sp>
    </p:spTree>
    <p:extLst>
      <p:ext uri="{BB962C8B-B14F-4D97-AF65-F5344CB8AC3E}">
        <p14:creationId xmlns:p14="http://schemas.microsoft.com/office/powerpoint/2010/main" val="2910344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FA46-D177-6C0A-4761-8AC64588AD73}"/>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Checking Missing &amp; Duplicate Values</a:t>
            </a:r>
          </a:p>
        </p:txBody>
      </p:sp>
      <p:pic>
        <p:nvPicPr>
          <p:cNvPr id="5" name="Content Placeholder 4">
            <a:extLst>
              <a:ext uri="{FF2B5EF4-FFF2-40B4-BE49-F238E27FC236}">
                <a16:creationId xmlns:a16="http://schemas.microsoft.com/office/drawing/2014/main" id="{D965E327-DB79-ADEB-FFEB-AB5BE13CF646}"/>
              </a:ext>
            </a:extLst>
          </p:cNvPr>
          <p:cNvPicPr>
            <a:picLocks noGrp="1" noChangeAspect="1"/>
          </p:cNvPicPr>
          <p:nvPr>
            <p:ph idx="1"/>
          </p:nvPr>
        </p:nvPicPr>
        <p:blipFill>
          <a:blip r:embed="rId2"/>
          <a:stretch>
            <a:fillRect/>
          </a:stretch>
        </p:blipFill>
        <p:spPr>
          <a:xfrm>
            <a:off x="1251751" y="1346231"/>
            <a:ext cx="3518705" cy="5258756"/>
          </a:xfrm>
        </p:spPr>
      </p:pic>
      <p:sp>
        <p:nvSpPr>
          <p:cNvPr id="7" name="TextBox 6">
            <a:extLst>
              <a:ext uri="{FF2B5EF4-FFF2-40B4-BE49-F238E27FC236}">
                <a16:creationId xmlns:a16="http://schemas.microsoft.com/office/drawing/2014/main" id="{3278B004-1BAA-AFCC-5FAC-2DE2A5850F6E}"/>
              </a:ext>
            </a:extLst>
          </p:cNvPr>
          <p:cNvSpPr txBox="1"/>
          <p:nvPr/>
        </p:nvSpPr>
        <p:spPr>
          <a:xfrm>
            <a:off x="6096000" y="2738268"/>
            <a:ext cx="6094520" cy="1754326"/>
          </a:xfrm>
          <a:prstGeom prst="rect">
            <a:avLst/>
          </a:prstGeom>
          <a:noFill/>
        </p:spPr>
        <p:txBody>
          <a:bodyPr wrap="square">
            <a:spAutoFit/>
          </a:bodyPr>
          <a:lstStyle/>
          <a:p>
            <a:pPr>
              <a:buFont typeface="Arial" panose="020B0604020202020204" pitchFamily="34" charset="0"/>
              <a:buChar char="•"/>
            </a:pPr>
            <a:r>
              <a:rPr lang="en-US" b="1" dirty="0">
                <a:solidFill>
                  <a:schemeClr val="accent4">
                    <a:lumMod val="75000"/>
                  </a:schemeClr>
                </a:solidFill>
                <a:effectLst/>
                <a:latin typeface="var(--jp-content-font-family)"/>
              </a:rPr>
              <a:t>NO any duplicate value in present data set</a:t>
            </a:r>
          </a:p>
          <a:p>
            <a:pPr>
              <a:buFont typeface="Arial" panose="020B0604020202020204" pitchFamily="34" charset="0"/>
              <a:buChar char="•"/>
            </a:pPr>
            <a:r>
              <a:rPr lang="en-US" b="1" dirty="0">
                <a:solidFill>
                  <a:schemeClr val="accent4">
                    <a:lumMod val="75000"/>
                  </a:schemeClr>
                </a:solidFill>
                <a:effectLst/>
                <a:latin typeface="var(--jp-content-font-family)"/>
              </a:rPr>
              <a:t>there are 3333 rows and 20 columns</a:t>
            </a:r>
          </a:p>
          <a:p>
            <a:pPr>
              <a:buFont typeface="Arial" panose="020B0604020202020204" pitchFamily="34" charset="0"/>
              <a:buChar char="•"/>
            </a:pPr>
            <a:r>
              <a:rPr lang="en-US" b="1" dirty="0">
                <a:solidFill>
                  <a:schemeClr val="accent4">
                    <a:lumMod val="75000"/>
                  </a:schemeClr>
                </a:solidFill>
                <a:effectLst/>
                <a:latin typeface="var(--jp-content-font-family)"/>
              </a:rPr>
              <a:t>&amp; one datatype is </a:t>
            </a:r>
            <a:r>
              <a:rPr lang="en-US" b="1" dirty="0" err="1">
                <a:solidFill>
                  <a:schemeClr val="accent4">
                    <a:lumMod val="75000"/>
                  </a:schemeClr>
                </a:solidFill>
                <a:effectLst/>
                <a:latin typeface="var(--jp-content-font-family)"/>
              </a:rPr>
              <a:t>boolen</a:t>
            </a:r>
            <a:r>
              <a:rPr lang="en-US" b="1" dirty="0">
                <a:solidFill>
                  <a:schemeClr val="accent4">
                    <a:lumMod val="75000"/>
                  </a:schemeClr>
                </a:solidFill>
                <a:effectLst/>
                <a:latin typeface="var(--jp-content-font-family)"/>
              </a:rPr>
              <a:t> = (churn)</a:t>
            </a:r>
          </a:p>
          <a:p>
            <a:pPr>
              <a:buFont typeface="Arial" panose="020B0604020202020204" pitchFamily="34" charset="0"/>
              <a:buChar char="•"/>
            </a:pPr>
            <a:r>
              <a:rPr lang="en-US" b="1" dirty="0">
                <a:solidFill>
                  <a:schemeClr val="accent4">
                    <a:lumMod val="75000"/>
                  </a:schemeClr>
                </a:solidFill>
                <a:effectLst/>
                <a:latin typeface="var(--jp-content-font-family)"/>
              </a:rPr>
              <a:t>8 </a:t>
            </a:r>
            <a:r>
              <a:rPr lang="en-US" b="1" dirty="0" err="1">
                <a:solidFill>
                  <a:schemeClr val="accent4">
                    <a:lumMod val="75000"/>
                  </a:schemeClr>
                </a:solidFill>
                <a:effectLst/>
                <a:latin typeface="var(--jp-content-font-family)"/>
              </a:rPr>
              <a:t>flot</a:t>
            </a:r>
            <a:r>
              <a:rPr lang="en-US" b="1" dirty="0">
                <a:solidFill>
                  <a:schemeClr val="accent4">
                    <a:lumMod val="75000"/>
                  </a:schemeClr>
                </a:solidFill>
                <a:effectLst/>
                <a:latin typeface="var(--jp-content-font-family)"/>
              </a:rPr>
              <a:t> data type &amp; 8 </a:t>
            </a:r>
            <a:r>
              <a:rPr lang="en-US" b="1" dirty="0" err="1">
                <a:solidFill>
                  <a:schemeClr val="accent4">
                    <a:lumMod val="75000"/>
                  </a:schemeClr>
                </a:solidFill>
                <a:effectLst/>
                <a:latin typeface="var(--jp-content-font-family)"/>
              </a:rPr>
              <a:t>interger</a:t>
            </a:r>
            <a:r>
              <a:rPr lang="en-US" b="1" dirty="0">
                <a:solidFill>
                  <a:schemeClr val="accent4">
                    <a:lumMod val="75000"/>
                  </a:schemeClr>
                </a:solidFill>
                <a:effectLst/>
                <a:latin typeface="var(--jp-content-font-family)"/>
              </a:rPr>
              <a:t> data type</a:t>
            </a:r>
          </a:p>
          <a:p>
            <a:br>
              <a:rPr lang="en-US" b="1" i="0" dirty="0">
                <a:solidFill>
                  <a:schemeClr val="accent4">
                    <a:lumMod val="75000"/>
                  </a:schemeClr>
                </a:solidFill>
                <a:effectLst/>
                <a:latin typeface="-apple-system"/>
              </a:rPr>
            </a:br>
            <a:endParaRPr lang="en-IN" b="1" dirty="0">
              <a:solidFill>
                <a:schemeClr val="accent4">
                  <a:lumMod val="75000"/>
                </a:schemeClr>
              </a:solidFill>
            </a:endParaRPr>
          </a:p>
        </p:txBody>
      </p:sp>
    </p:spTree>
    <p:extLst>
      <p:ext uri="{BB962C8B-B14F-4D97-AF65-F5344CB8AC3E}">
        <p14:creationId xmlns:p14="http://schemas.microsoft.com/office/powerpoint/2010/main" val="1375271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D718-077F-473D-178A-6668F414077E}"/>
              </a:ext>
            </a:extLst>
          </p:cNvPr>
          <p:cNvSpPr>
            <a:spLocks noGrp="1"/>
          </p:cNvSpPr>
          <p:nvPr>
            <p:ph type="title"/>
          </p:nvPr>
        </p:nvSpPr>
        <p:spPr>
          <a:xfrm>
            <a:off x="684212" y="-694062"/>
            <a:ext cx="9528424" cy="6688462"/>
          </a:xfrm>
        </p:spPr>
        <p:txBody>
          <a:bodyPr>
            <a:normAutofit/>
          </a:bodyPr>
          <a:lstStyle/>
          <a:p>
            <a:r>
              <a:rPr lang="en-IN" sz="4400" b="1" i="0" u="none" strike="noStrike" cap="none" dirty="0">
                <a:solidFill>
                  <a:schemeClr val="dk1"/>
                </a:solidFill>
                <a:latin typeface="Arial"/>
                <a:ea typeface="Arial"/>
                <a:cs typeface="Arial"/>
                <a:sym typeface="Arial"/>
              </a:rPr>
              <a:t> </a:t>
            </a:r>
            <a:br>
              <a:rPr lang="en-IN" sz="4400" b="1" i="0" u="none" strike="noStrike" cap="none" dirty="0">
                <a:solidFill>
                  <a:schemeClr val="dk1"/>
                </a:solidFill>
                <a:latin typeface="Arial"/>
                <a:ea typeface="Arial"/>
                <a:cs typeface="Arial"/>
                <a:sym typeface="Arial"/>
              </a:rPr>
            </a:br>
            <a:endParaRPr lang="en-IN" dirty="0"/>
          </a:p>
        </p:txBody>
      </p:sp>
      <p:sp>
        <p:nvSpPr>
          <p:cNvPr id="3" name="Content Placeholder 2">
            <a:extLst>
              <a:ext uri="{FF2B5EF4-FFF2-40B4-BE49-F238E27FC236}">
                <a16:creationId xmlns:a16="http://schemas.microsoft.com/office/drawing/2014/main" id="{ED414D95-34B1-523B-2D49-5258D8EA1468}"/>
              </a:ext>
            </a:extLst>
          </p:cNvPr>
          <p:cNvSpPr>
            <a:spLocks noGrp="1"/>
          </p:cNvSpPr>
          <p:nvPr>
            <p:ph idx="1"/>
          </p:nvPr>
        </p:nvSpPr>
        <p:spPr>
          <a:xfrm>
            <a:off x="684212" y="892366"/>
            <a:ext cx="10850448" cy="2838025"/>
          </a:xfrm>
        </p:spPr>
        <p:txBody>
          <a:bodyPr>
            <a:normAutofit fontScale="55000" lnSpcReduction="20000"/>
          </a:bodyPr>
          <a:lstStyle/>
          <a:p>
            <a:pPr marL="457200" marR="0" lvl="0" indent="-342900" algn="l" rtl="0">
              <a:lnSpc>
                <a:spcPct val="100000"/>
              </a:lnSpc>
              <a:spcBef>
                <a:spcPts val="0"/>
              </a:spcBef>
              <a:spcAft>
                <a:spcPts val="0"/>
              </a:spcAft>
              <a:buClr>
                <a:srgbClr val="002060"/>
              </a:buClr>
              <a:buSzPts val="1800"/>
              <a:buFont typeface="Montserrat"/>
              <a:buChar char="➢"/>
            </a:pPr>
            <a:endParaRPr lang="en-US" sz="2800" b="1" i="0" u="none" strike="noStrike" cap="none" dirty="0">
              <a:solidFill>
                <a:schemeClr val="accent2">
                  <a:lumMod val="60000"/>
                  <a:lumOff val="40000"/>
                </a:schemeClr>
              </a:solidFill>
              <a:latin typeface="Arial" panose="020B0604020202020204" pitchFamily="34" charset="0"/>
              <a:ea typeface="Montserrat"/>
              <a:cs typeface="Arial" panose="020B0604020202020204" pitchFamily="34" charset="0"/>
              <a:sym typeface="Montserrat"/>
            </a:endParaRPr>
          </a:p>
          <a:p>
            <a:pPr marL="457200" marR="0" lvl="0" indent="-342900" algn="l" rtl="0">
              <a:lnSpc>
                <a:spcPct val="100000"/>
              </a:lnSpc>
              <a:spcBef>
                <a:spcPts val="0"/>
              </a:spcBef>
              <a:spcAft>
                <a:spcPts val="0"/>
              </a:spcAft>
              <a:buClr>
                <a:srgbClr val="002060"/>
              </a:buClr>
              <a:buSzPts val="1800"/>
              <a:buFont typeface="Montserrat"/>
              <a:buChar char="➢"/>
            </a:pPr>
            <a:endParaRPr lang="en-US" sz="2800" b="1" dirty="0">
              <a:solidFill>
                <a:schemeClr val="accent2">
                  <a:lumMod val="60000"/>
                  <a:lumOff val="40000"/>
                </a:schemeClr>
              </a:solidFill>
              <a:latin typeface="Arial" panose="020B0604020202020204" pitchFamily="34" charset="0"/>
              <a:ea typeface="Montserrat"/>
              <a:cs typeface="Arial" panose="020B0604020202020204" pitchFamily="34" charset="0"/>
              <a:sym typeface="Montserrat"/>
            </a:endParaRPr>
          </a:p>
          <a:p>
            <a:pPr marL="457200" marR="0" lvl="0" indent="-342900" algn="l" rtl="0">
              <a:lnSpc>
                <a:spcPct val="100000"/>
              </a:lnSpc>
              <a:spcBef>
                <a:spcPts val="0"/>
              </a:spcBef>
              <a:spcAft>
                <a:spcPts val="0"/>
              </a:spcAft>
              <a:buClr>
                <a:srgbClr val="002060"/>
              </a:buClr>
              <a:buSzPts val="1800"/>
              <a:buFont typeface="Montserrat"/>
              <a:buChar char="➢"/>
            </a:pPr>
            <a:endParaRPr lang="en-US" sz="2800" b="1" i="0" u="none" strike="noStrike" cap="none" dirty="0">
              <a:solidFill>
                <a:schemeClr val="accent2">
                  <a:lumMod val="60000"/>
                  <a:lumOff val="40000"/>
                </a:schemeClr>
              </a:solidFill>
              <a:latin typeface="Arial" panose="020B0604020202020204" pitchFamily="34" charset="0"/>
              <a:ea typeface="Montserrat"/>
              <a:cs typeface="Arial" panose="020B0604020202020204" pitchFamily="34" charset="0"/>
              <a:sym typeface="Montserrat"/>
            </a:endParaRPr>
          </a:p>
          <a:p>
            <a:pPr marL="457200" marR="0" lvl="0" indent="-342900" algn="l" rtl="0">
              <a:lnSpc>
                <a:spcPct val="100000"/>
              </a:lnSpc>
              <a:spcBef>
                <a:spcPts val="0"/>
              </a:spcBef>
              <a:spcAft>
                <a:spcPts val="0"/>
              </a:spcAft>
              <a:buClr>
                <a:srgbClr val="002060"/>
              </a:buClr>
              <a:buSzPts val="1800"/>
              <a:buFont typeface="Montserrat"/>
              <a:buChar char="➢"/>
            </a:pPr>
            <a:endParaRPr lang="en-US" sz="2800" b="1" dirty="0">
              <a:solidFill>
                <a:schemeClr val="accent2">
                  <a:lumMod val="60000"/>
                  <a:lumOff val="40000"/>
                </a:schemeClr>
              </a:solidFill>
              <a:latin typeface="Arial" panose="020B0604020202020204" pitchFamily="34" charset="0"/>
              <a:ea typeface="Montserrat"/>
              <a:cs typeface="Arial" panose="020B0604020202020204" pitchFamily="34" charset="0"/>
              <a:sym typeface="Montserrat"/>
            </a:endParaRPr>
          </a:p>
          <a:p>
            <a:pPr marL="457200" marR="0" lvl="0" indent="-342900" algn="l" rtl="0">
              <a:lnSpc>
                <a:spcPct val="100000"/>
              </a:lnSpc>
              <a:spcBef>
                <a:spcPts val="0"/>
              </a:spcBef>
              <a:spcAft>
                <a:spcPts val="0"/>
              </a:spcAft>
              <a:buClr>
                <a:srgbClr val="002060"/>
              </a:buClr>
              <a:buSzPts val="1800"/>
              <a:buFont typeface="Montserrat"/>
              <a:buChar char="➢"/>
            </a:pPr>
            <a:r>
              <a:rPr lang="en-US" sz="2800" b="1" i="0" u="none" strike="noStrike" cap="none" dirty="0">
                <a:solidFill>
                  <a:schemeClr val="accent2">
                    <a:lumMod val="60000"/>
                    <a:lumOff val="40000"/>
                  </a:schemeClr>
                </a:solidFill>
                <a:latin typeface="Arial" panose="020B0604020202020204" pitchFamily="34" charset="0"/>
                <a:ea typeface="Montserrat"/>
                <a:cs typeface="Arial" panose="020B0604020202020204" pitchFamily="34" charset="0"/>
                <a:sym typeface="Montserrat"/>
              </a:rPr>
              <a:t>Below plot on the left side is a donut plot shows the percentage of total churned and not churned customer </a:t>
            </a:r>
          </a:p>
          <a:p>
            <a:pPr marL="457200" marR="0" lvl="0" indent="-342900" algn="l" rtl="0">
              <a:lnSpc>
                <a:spcPct val="100000"/>
              </a:lnSpc>
              <a:spcBef>
                <a:spcPts val="0"/>
              </a:spcBef>
              <a:spcAft>
                <a:spcPts val="0"/>
              </a:spcAft>
              <a:buClr>
                <a:srgbClr val="002060"/>
              </a:buClr>
              <a:buSzPts val="1800"/>
              <a:buFont typeface="Montserrat"/>
              <a:buChar char="➢"/>
            </a:pPr>
            <a:r>
              <a:rPr lang="en-US" sz="2800" b="1" i="0" u="none" strike="noStrike" cap="none" dirty="0">
                <a:solidFill>
                  <a:schemeClr val="accent2">
                    <a:lumMod val="60000"/>
                    <a:lumOff val="40000"/>
                  </a:schemeClr>
                </a:solidFill>
                <a:latin typeface="Arial" panose="020B0604020202020204" pitchFamily="34" charset="0"/>
                <a:ea typeface="Montserrat"/>
                <a:cs typeface="Arial" panose="020B0604020202020204" pitchFamily="34" charset="0"/>
                <a:sym typeface="Montserrat"/>
              </a:rPr>
              <a:t>And on the right side count plot shows the number of customer churned and not churned</a:t>
            </a:r>
          </a:p>
          <a:p>
            <a:pPr marL="457200" indent="-342900">
              <a:lnSpc>
                <a:spcPct val="100000"/>
              </a:lnSpc>
              <a:spcBef>
                <a:spcPts val="0"/>
              </a:spcBef>
              <a:buClr>
                <a:srgbClr val="002060"/>
              </a:buClr>
              <a:buSzPts val="1800"/>
              <a:buFont typeface="Montserrat"/>
              <a:buChar char="➢"/>
            </a:pPr>
            <a:r>
              <a:rPr lang="en-US" b="1" i="0" dirty="0">
                <a:solidFill>
                  <a:schemeClr val="accent2">
                    <a:lumMod val="60000"/>
                    <a:lumOff val="40000"/>
                  </a:schemeClr>
                </a:solidFill>
                <a:effectLst/>
                <a:latin typeface="Arial" panose="020B0604020202020204" pitchFamily="34" charset="0"/>
                <a:cs typeface="Arial" panose="020B0604020202020204" pitchFamily="34" charset="0"/>
              </a:rPr>
              <a:t>After analyzing the churn column, we had little to say like almost 15% of customers have churned.</a:t>
            </a:r>
          </a:p>
          <a:p>
            <a:pPr marL="457200" indent="-342900">
              <a:lnSpc>
                <a:spcPct val="100000"/>
              </a:lnSpc>
              <a:spcBef>
                <a:spcPts val="0"/>
              </a:spcBef>
              <a:buClr>
                <a:srgbClr val="002060"/>
              </a:buClr>
              <a:buSzPts val="1800"/>
              <a:buFont typeface="Montserrat"/>
              <a:buChar char="➢"/>
            </a:pPr>
            <a:r>
              <a:rPr lang="en-US" b="1" i="0" dirty="0">
                <a:solidFill>
                  <a:schemeClr val="accent2">
                    <a:lumMod val="60000"/>
                    <a:lumOff val="40000"/>
                  </a:schemeClr>
                </a:solidFill>
                <a:effectLst/>
                <a:latin typeface="Arial" panose="020B0604020202020204" pitchFamily="34" charset="0"/>
                <a:cs typeface="Arial" panose="020B0604020202020204" pitchFamily="34" charset="0"/>
              </a:rPr>
              <a:t>let's see what other features say to us and what relation we get after correlated with churn</a:t>
            </a:r>
          </a:p>
          <a:p>
            <a:pPr marL="457200" indent="-342900">
              <a:lnSpc>
                <a:spcPct val="100000"/>
              </a:lnSpc>
              <a:spcBef>
                <a:spcPts val="0"/>
              </a:spcBef>
              <a:buClr>
                <a:srgbClr val="002060"/>
              </a:buClr>
              <a:buSzPts val="1800"/>
              <a:buFont typeface="Montserrat"/>
              <a:buChar char="➢"/>
            </a:pPr>
            <a:endParaRPr lang="en-US" b="1" i="0" dirty="0">
              <a:solidFill>
                <a:schemeClr val="accent2">
                  <a:lumMod val="60000"/>
                  <a:lumOff val="40000"/>
                </a:schemeClr>
              </a:solidFill>
              <a:effectLst/>
              <a:latin typeface="Arial" panose="020B0604020202020204" pitchFamily="34" charset="0"/>
              <a:cs typeface="Arial" panose="020B0604020202020204" pitchFamily="34" charset="0"/>
            </a:endParaRPr>
          </a:p>
          <a:p>
            <a:pPr marL="457200" marR="0" lvl="0" indent="-342900" algn="l" rtl="0">
              <a:lnSpc>
                <a:spcPct val="100000"/>
              </a:lnSpc>
              <a:spcBef>
                <a:spcPts val="0"/>
              </a:spcBef>
              <a:spcAft>
                <a:spcPts val="0"/>
              </a:spcAft>
              <a:buClr>
                <a:srgbClr val="002060"/>
              </a:buClr>
              <a:buSzPts val="1800"/>
              <a:buFont typeface="Montserrat"/>
              <a:buChar char="➢"/>
            </a:pPr>
            <a:endParaRPr lang="en-US" sz="2800" b="1" i="0" u="none" strike="noStrike" cap="none" dirty="0">
              <a:solidFill>
                <a:schemeClr val="accent2">
                  <a:lumMod val="60000"/>
                  <a:lumOff val="40000"/>
                </a:schemeClr>
              </a:solidFill>
              <a:latin typeface="Arial" panose="020B0604020202020204" pitchFamily="34" charset="0"/>
              <a:ea typeface="Montserrat"/>
              <a:cs typeface="Arial" panose="020B0604020202020204" pitchFamily="34" charset="0"/>
              <a:sym typeface="Montserrat"/>
            </a:endParaRPr>
          </a:p>
          <a:p>
            <a:pPr marL="457200" marR="0" lvl="0" indent="-342900" algn="l" rtl="0">
              <a:lnSpc>
                <a:spcPct val="100000"/>
              </a:lnSpc>
              <a:spcBef>
                <a:spcPts val="0"/>
              </a:spcBef>
              <a:spcAft>
                <a:spcPts val="0"/>
              </a:spcAft>
              <a:buClr>
                <a:srgbClr val="002060"/>
              </a:buClr>
              <a:buSzPts val="1800"/>
              <a:buFont typeface="Montserrat"/>
              <a:buChar char="➢"/>
            </a:pPr>
            <a:endParaRPr lang="en-US" sz="2800" b="1" i="0" u="none" strike="noStrike" cap="none" dirty="0">
              <a:solidFill>
                <a:schemeClr val="accent2">
                  <a:lumMod val="60000"/>
                  <a:lumOff val="40000"/>
                </a:schemeClr>
              </a:solidFill>
              <a:latin typeface="Arial" panose="020B0604020202020204" pitchFamily="34" charset="0"/>
              <a:ea typeface="Montserrat"/>
              <a:cs typeface="Arial" panose="020B0604020202020204" pitchFamily="34" charset="0"/>
              <a:sym typeface="Montserrat"/>
            </a:endParaRPr>
          </a:p>
          <a:p>
            <a:r>
              <a:rPr lang="en-IN" b="1" dirty="0">
                <a:solidFill>
                  <a:schemeClr val="accent2">
                    <a:lumMod val="60000"/>
                    <a:lumOff val="40000"/>
                  </a:schemeClr>
                </a:solidFill>
                <a:latin typeface="Arial" panose="020B0604020202020204" pitchFamily="34" charset="0"/>
                <a:cs typeface="Arial" panose="020B0604020202020204" pitchFamily="34" charset="0"/>
              </a:rPr>
              <a:t>  </a:t>
            </a:r>
          </a:p>
        </p:txBody>
      </p:sp>
      <p:pic>
        <p:nvPicPr>
          <p:cNvPr id="4" name="Google Shape;128;p20">
            <a:extLst>
              <a:ext uri="{FF2B5EF4-FFF2-40B4-BE49-F238E27FC236}">
                <a16:creationId xmlns:a16="http://schemas.microsoft.com/office/drawing/2014/main" id="{63667B73-1AD9-D24E-707A-94DBE23CC5E0}"/>
              </a:ext>
            </a:extLst>
          </p:cNvPr>
          <p:cNvPicPr preferRelativeResize="0"/>
          <p:nvPr/>
        </p:nvPicPr>
        <p:blipFill rotWithShape="1">
          <a:blip r:embed="rId2">
            <a:alphaModFix/>
          </a:blip>
          <a:srcRect/>
          <a:stretch/>
        </p:blipFill>
        <p:spPr>
          <a:xfrm>
            <a:off x="860496" y="3234964"/>
            <a:ext cx="4232475" cy="3071275"/>
          </a:xfrm>
          <a:prstGeom prst="rect">
            <a:avLst/>
          </a:prstGeom>
          <a:noFill/>
          <a:ln>
            <a:noFill/>
          </a:ln>
        </p:spPr>
      </p:pic>
      <p:pic>
        <p:nvPicPr>
          <p:cNvPr id="5" name="Google Shape;129;p20">
            <a:extLst>
              <a:ext uri="{FF2B5EF4-FFF2-40B4-BE49-F238E27FC236}">
                <a16:creationId xmlns:a16="http://schemas.microsoft.com/office/drawing/2014/main" id="{49D868BD-C837-29D6-3FE2-0A3CBE90EBF3}"/>
              </a:ext>
            </a:extLst>
          </p:cNvPr>
          <p:cNvPicPr preferRelativeResize="0"/>
          <p:nvPr/>
        </p:nvPicPr>
        <p:blipFill rotWithShape="1">
          <a:blip r:embed="rId3">
            <a:alphaModFix/>
          </a:blip>
          <a:srcRect/>
          <a:stretch/>
        </p:blipFill>
        <p:spPr>
          <a:xfrm>
            <a:off x="6035345" y="3303339"/>
            <a:ext cx="4353575" cy="2887688"/>
          </a:xfrm>
          <a:prstGeom prst="rect">
            <a:avLst/>
          </a:prstGeom>
          <a:noFill/>
          <a:ln>
            <a:noFill/>
          </a:ln>
        </p:spPr>
      </p:pic>
      <p:sp>
        <p:nvSpPr>
          <p:cNvPr id="6" name="TextBox 5"/>
          <p:cNvSpPr txBox="1"/>
          <p:nvPr/>
        </p:nvSpPr>
        <p:spPr>
          <a:xfrm>
            <a:off x="2655065" y="407624"/>
            <a:ext cx="7368492" cy="1077218"/>
          </a:xfrm>
          <a:prstGeom prst="rect">
            <a:avLst/>
          </a:prstGeom>
          <a:noFill/>
        </p:spPr>
        <p:txBody>
          <a:bodyPr wrap="none" rtlCol="0">
            <a:spAutoFit/>
          </a:bodyPr>
          <a:lstStyle/>
          <a:p>
            <a:r>
              <a:rPr lang="en-IN" sz="3200" b="1" dirty="0">
                <a:solidFill>
                  <a:schemeClr val="dk1"/>
                </a:solidFill>
                <a:latin typeface="Arial"/>
                <a:ea typeface="Arial"/>
                <a:cs typeface="Arial"/>
                <a:sym typeface="Arial"/>
              </a:rPr>
              <a:t>ANALYZING DEPENDENT VARIABLE</a:t>
            </a:r>
          </a:p>
          <a:p>
            <a:r>
              <a:rPr lang="en-IN" sz="3200" b="1" dirty="0">
                <a:solidFill>
                  <a:schemeClr val="dk1"/>
                </a:solidFill>
                <a:latin typeface="Arial"/>
                <a:ea typeface="Arial"/>
                <a:cs typeface="Arial"/>
                <a:sym typeface="Arial"/>
              </a:rPr>
              <a:t>                     “CHURN</a:t>
            </a:r>
            <a:r>
              <a:rPr lang="en-IN" b="1" dirty="0">
                <a:solidFill>
                  <a:schemeClr val="dk1"/>
                </a:solidFill>
                <a:latin typeface="Arial"/>
                <a:ea typeface="Arial"/>
                <a:cs typeface="Arial"/>
                <a:sym typeface="Arial"/>
              </a:rPr>
              <a:t>”</a:t>
            </a:r>
            <a:endParaRPr lang="en-IN" dirty="0"/>
          </a:p>
        </p:txBody>
      </p:sp>
    </p:spTree>
    <p:extLst>
      <p:ext uri="{BB962C8B-B14F-4D97-AF65-F5344CB8AC3E}">
        <p14:creationId xmlns:p14="http://schemas.microsoft.com/office/powerpoint/2010/main" val="2456569579"/>
      </p:ext>
    </p:extLst>
  </p:cSld>
  <p:clrMapOvr>
    <a:masterClrMapping/>
  </p:clrMapOvr>
</p:sld>
</file>

<file path=ppt/theme/theme1.xml><?xml version="1.0" encoding="utf-8"?>
<a:theme xmlns:a="http://schemas.openxmlformats.org/drawingml/2006/main" name="Sl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1087</TotalTime>
  <Words>1596</Words>
  <Application>Microsoft Office PowerPoint</Application>
  <PresentationFormat>Widescreen</PresentationFormat>
  <Paragraphs>180</Paragraphs>
  <Slides>36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36</vt:i4>
      </vt:variant>
    </vt:vector>
  </HeadingPairs>
  <TitlesOfParts>
    <vt:vector size="50" baseType="lpstr">
      <vt:lpstr>Algerian</vt:lpstr>
      <vt:lpstr>-apple-system</vt:lpstr>
      <vt:lpstr>Arial</vt:lpstr>
      <vt:lpstr>Arial Black</vt:lpstr>
      <vt:lpstr>Arial Narrow</vt:lpstr>
      <vt:lpstr>Baskerville Old Face</vt:lpstr>
      <vt:lpstr>Century Gothic</vt:lpstr>
      <vt:lpstr>Montserrat</vt:lpstr>
      <vt:lpstr>Noto Sans Symbols</vt:lpstr>
      <vt:lpstr>Times New Roman</vt:lpstr>
      <vt:lpstr>var(--jp-content-font-family)</vt:lpstr>
      <vt:lpstr>Wingdings</vt:lpstr>
      <vt:lpstr>Wingdings 3</vt:lpstr>
      <vt:lpstr>Slice</vt:lpstr>
      <vt:lpstr>PROJECT  TELECOMMUNICATIONS_CHURN</vt:lpstr>
      <vt:lpstr>PowerPoint Presentation</vt:lpstr>
      <vt:lpstr>BUSINESS PROBLEM UNDERSTANDING  </vt:lpstr>
      <vt:lpstr>BUSINESS OBJECTIVE  </vt:lpstr>
      <vt:lpstr>DATA SUMMARY  </vt:lpstr>
      <vt:lpstr>DATA SUMMARY  </vt:lpstr>
      <vt:lpstr>FEATURES DESCRIPTION</vt:lpstr>
      <vt:lpstr>Checking Missing &amp; Duplicate Values</vt:lpstr>
      <vt:lpstr>  </vt:lpstr>
      <vt:lpstr> ANALYZING DEPENDENT VARIABLE “CHURN” </vt:lpstr>
      <vt:lpstr> ACCOUNT LENGTH vs. CHURN  </vt:lpstr>
      <vt:lpstr>ANALYSIS OF VOICEMAIL PLAN  </vt:lpstr>
      <vt:lpstr>PowerPoint Presentation</vt:lpstr>
      <vt:lpstr>Anal "International Plan" column </vt:lpstr>
      <vt:lpstr>International Plan vs. CHURN</vt:lpstr>
      <vt:lpstr>Analyzing "Customer service calls" column </vt:lpstr>
      <vt:lpstr>Customer service calls Vs CHURN</vt:lpstr>
      <vt:lpstr>ANALYZING ALL CALLS MINUTES,ALL CALLS, ALL CALLS CHARGE </vt:lpstr>
      <vt:lpstr>ANALYZING ALL CALLS MINUTES,ALL CALLS, ALL CALLS CHARGE </vt:lpstr>
      <vt:lpstr>Analyzing all calls minutes,all calls, all calls charge together </vt:lpstr>
      <vt:lpstr> CORRELATION MATRIX </vt:lpstr>
      <vt:lpstr>CORRELATION HEATMAP</vt:lpstr>
      <vt:lpstr>CONCLUSION</vt:lpstr>
      <vt:lpstr>RECOMMENDATIONS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telecommunications_churn</dc:title>
  <dc:creator>tirgulsuraj@outlook.com</dc:creator>
  <cp:lastModifiedBy>dhirajhajare2@gmail.com</cp:lastModifiedBy>
  <cp:revision>42</cp:revision>
  <dcterms:created xsi:type="dcterms:W3CDTF">2022-10-27T03:52:36Z</dcterms:created>
  <dcterms:modified xsi:type="dcterms:W3CDTF">2022-11-10T07:06:33Z</dcterms:modified>
</cp:coreProperties>
</file>