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132" r:id="rId2"/>
    <p:sldId id="2150" r:id="rId3"/>
    <p:sldId id="2139" r:id="rId4"/>
    <p:sldId id="2140" r:id="rId5"/>
    <p:sldId id="2141" r:id="rId6"/>
    <p:sldId id="2144" r:id="rId7"/>
    <p:sldId id="2148" r:id="rId8"/>
    <p:sldId id="2149" r:id="rId9"/>
    <p:sldId id="2145" r:id="rId10"/>
    <p:sldId id="2152" r:id="rId11"/>
    <p:sldId id="2151" r:id="rId12"/>
    <p:sldId id="2146" r:id="rId13"/>
    <p:sldId id="2147" r:id="rId14"/>
    <p:sldId id="2133" r:id="rId15"/>
    <p:sldId id="2137" r:id="rId16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569"/>
    <a:srgbClr val="5E7361"/>
    <a:srgbClr val="002E6D"/>
    <a:srgbClr val="272626"/>
    <a:srgbClr val="AB162B"/>
    <a:srgbClr val="B2B7BB"/>
    <a:srgbClr val="C78A3D"/>
    <a:srgbClr val="C4122F"/>
    <a:srgbClr val="343433"/>
    <a:srgbClr val="00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93874-50B0-0C08-504D-2DEDE3ADEBBD}" v="1" dt="2023-12-11T13:35:47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149"/>
  </p:normalViewPr>
  <p:slideViewPr>
    <p:cSldViewPr snapToGrid="0">
      <p:cViewPr varScale="1">
        <p:scale>
          <a:sx n="70" d="100"/>
          <a:sy n="70" d="100"/>
        </p:scale>
        <p:origin x="570" y="66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4304" y="17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dia, Dhrumil Sandeep" userId="S::dkotadia@wpi.edu::1cf7e46f-72c4-44d7-808e-fe7683edac38" providerId="AD" clId="Web-{40493874-50B0-0C08-504D-2DEDE3ADEBBD}"/>
    <pc:docChg chg="delSld">
      <pc:chgData name="Kotadia, Dhrumil Sandeep" userId="S::dkotadia@wpi.edu::1cf7e46f-72c4-44d7-808e-fe7683edac38" providerId="AD" clId="Web-{40493874-50B0-0C08-504D-2DEDE3ADEBBD}" dt="2023-12-11T13:35:47.079" v="0"/>
      <pc:docMkLst>
        <pc:docMk/>
      </pc:docMkLst>
      <pc:sldChg chg="del">
        <pc:chgData name="Kotadia, Dhrumil Sandeep" userId="S::dkotadia@wpi.edu::1cf7e46f-72c4-44d7-808e-fe7683edac38" providerId="AD" clId="Web-{40493874-50B0-0C08-504D-2DEDE3ADEBBD}" dt="2023-12-11T13:35:47.079" v="0"/>
        <pc:sldMkLst>
          <pc:docMk/>
          <pc:sldMk cId="2456718337" sldId="21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of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of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of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of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of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2D0595-5770-C96B-A9D1-4F753B1818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836309"/>
            <a:ext cx="9144000" cy="1524001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14D3FB-B92A-0140-6727-1A2CFC21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591957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16AFF59A-392A-B90D-90C3-40ADAD4A6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8" y="990600"/>
            <a:ext cx="3393650" cy="1097280"/>
          </a:xfrm>
          <a:prstGeom prst="rect">
            <a:avLst/>
          </a:prstGeom>
        </p:spPr>
      </p:pic>
      <p:pic>
        <p:nvPicPr>
          <p:cNvPr id="12" name="Picture 11" descr="A grey logo with text&#10;&#10;Description automatically generated">
            <a:extLst>
              <a:ext uri="{FF2B5EF4-FFF2-40B4-BE49-F238E27FC236}">
                <a16:creationId xmlns:a16="http://schemas.microsoft.com/office/drawing/2014/main" id="{4C1E441D-3FAC-DA36-0F0B-FE18196D7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9" b="12037"/>
          <a:stretch/>
        </p:blipFill>
        <p:spPr>
          <a:xfrm>
            <a:off x="8112370" y="2836309"/>
            <a:ext cx="4079630" cy="4021691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3800"/>
              </a:lnSpc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 err="1"/>
              <a:t>ghghghg</a:t>
            </a:r>
            <a:endParaRPr lang="en-US" dirty="0"/>
          </a:p>
        </p:txBody>
      </p:sp>
      <p:sp>
        <p:nvSpPr>
          <p:cNvPr id="36" name="Picture Placeholder 29">
            <a:extLst>
              <a:ext uri="{FF2B5EF4-FFF2-40B4-BE49-F238E27FC236}">
                <a16:creationId xmlns:a16="http://schemas.microsoft.com/office/drawing/2014/main" id="{5244BC53-C119-4F58-759C-4315A0FAA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8655"/>
            <a:ext cx="3560461" cy="2009669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9">
            <a:extLst>
              <a:ext uri="{FF2B5EF4-FFF2-40B4-BE49-F238E27FC236}">
                <a16:creationId xmlns:a16="http://schemas.microsoft.com/office/drawing/2014/main" id="{A49D9818-2411-344C-A56B-875F98535D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" y="3971259"/>
            <a:ext cx="3560461" cy="2009669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9">
            <a:extLst>
              <a:ext uri="{FF2B5EF4-FFF2-40B4-BE49-F238E27FC236}">
                <a16:creationId xmlns:a16="http://schemas.microsoft.com/office/drawing/2014/main" id="{29DEAC6C-0B95-082C-AE64-4DB58BBA1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15769" y="1798655"/>
            <a:ext cx="3560461" cy="2009669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9">
            <a:extLst>
              <a:ext uri="{FF2B5EF4-FFF2-40B4-BE49-F238E27FC236}">
                <a16:creationId xmlns:a16="http://schemas.microsoft.com/office/drawing/2014/main" id="{563B06A4-C363-484C-CF9B-67A85842D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768" y="3971259"/>
            <a:ext cx="3560461" cy="2009669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9">
            <a:extLst>
              <a:ext uri="{FF2B5EF4-FFF2-40B4-BE49-F238E27FC236}">
                <a16:creationId xmlns:a16="http://schemas.microsoft.com/office/drawing/2014/main" id="{6A31F244-4234-8398-1A92-815E5A2CE8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1940" y="1798655"/>
            <a:ext cx="3560461" cy="2009669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9">
            <a:extLst>
              <a:ext uri="{FF2B5EF4-FFF2-40B4-BE49-F238E27FC236}">
                <a16:creationId xmlns:a16="http://schemas.microsoft.com/office/drawing/2014/main" id="{A98A7173-01A5-7FE9-3F9D-EB7D34B47B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1939" y="3971259"/>
            <a:ext cx="3560461" cy="20096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3">
            <a:extLst>
              <a:ext uri="{FF2B5EF4-FFF2-40B4-BE49-F238E27FC236}">
                <a16:creationId xmlns:a16="http://schemas.microsoft.com/office/drawing/2014/main" id="{F515B657-5011-7715-8F0C-0D7032BCB69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09599" y="1798638"/>
            <a:ext cx="10972801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29">
            <a:extLst>
              <a:ext uri="{FF2B5EF4-FFF2-40B4-BE49-F238E27FC236}">
                <a16:creationId xmlns:a16="http://schemas.microsoft.com/office/drawing/2014/main" id="{5244BC53-C119-4F58-759C-4315A0FAA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8654"/>
            <a:ext cx="3560461" cy="35585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Picture Placeholder 29">
            <a:extLst>
              <a:ext uri="{FF2B5EF4-FFF2-40B4-BE49-F238E27FC236}">
                <a16:creationId xmlns:a16="http://schemas.microsoft.com/office/drawing/2014/main" id="{29DEAC6C-0B95-082C-AE64-4DB58BBA1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15769" y="1798655"/>
            <a:ext cx="3560461" cy="355853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9">
            <a:extLst>
              <a:ext uri="{FF2B5EF4-FFF2-40B4-BE49-F238E27FC236}">
                <a16:creationId xmlns:a16="http://schemas.microsoft.com/office/drawing/2014/main" id="{6A31F244-4234-8398-1A92-815E5A2CE8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1940" y="1798655"/>
            <a:ext cx="3560461" cy="35585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7F27-E780-1D1A-2235-3359A9AD2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7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3F6AF-61A0-8B1C-2E91-A2C94FBCE73C}"/>
              </a:ext>
            </a:extLst>
          </p:cNvPr>
          <p:cNvSpPr txBox="1"/>
          <p:nvPr userDrawn="1"/>
        </p:nvSpPr>
        <p:spPr>
          <a:xfrm>
            <a:off x="5327374" y="539694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23D2F03-3057-A9E9-4126-7CC220620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576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58090A-63C8-ADC3-23D8-A48EFF69A4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93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3085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7F27-E780-1D1A-2235-3359A9AD2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7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23D2F03-3057-A9E9-4126-7CC220620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576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58090A-63C8-ADC3-23D8-A48EFF69A4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93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Chart Placeholder 4">
            <a:extLst>
              <a:ext uri="{FF2B5EF4-FFF2-40B4-BE49-F238E27FC236}">
                <a16:creationId xmlns:a16="http://schemas.microsoft.com/office/drawing/2014/main" id="{3EF471E3-3169-E47C-1DF5-8E18891BD311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9600" y="1798638"/>
            <a:ext cx="3560763" cy="35591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hart Placeholder 4">
            <a:extLst>
              <a:ext uri="{FF2B5EF4-FFF2-40B4-BE49-F238E27FC236}">
                <a16:creationId xmlns:a16="http://schemas.microsoft.com/office/drawing/2014/main" id="{AFF3D7C2-5A28-5CCC-774B-408975F809D4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4315617" y="1798014"/>
            <a:ext cx="3560763" cy="355917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hart Placeholder 4">
            <a:extLst>
              <a:ext uri="{FF2B5EF4-FFF2-40B4-BE49-F238E27FC236}">
                <a16:creationId xmlns:a16="http://schemas.microsoft.com/office/drawing/2014/main" id="{F4526561-6D13-A8BC-DFED-3E9422B381E9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8021634" y="1798014"/>
            <a:ext cx="3560763" cy="3559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523D3-F72C-A737-D43A-E356A52D838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 descr="A grey logo with text&#10;&#10;Description automatically generated">
            <a:extLst>
              <a:ext uri="{FF2B5EF4-FFF2-40B4-BE49-F238E27FC236}">
                <a16:creationId xmlns:a16="http://schemas.microsoft.com/office/drawing/2014/main" id="{B1D05FE9-9C13-6D48-7303-93DC7F7D7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523D3-F72C-A737-D43A-E356A52D838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74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E98F50-F8E9-DD5D-F0F3-B177E05FE517}"/>
              </a:ext>
            </a:extLst>
          </p:cNvPr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AB162B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B2D455-4055-7480-CBDA-FD85C71EB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24064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1045F49-C082-20D9-8199-F2BED577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68416"/>
            <a:ext cx="9144000" cy="1524001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92277-BE88-7783-1DD4-5085D63F96DC}"/>
              </a:ext>
            </a:extLst>
          </p:cNvPr>
          <p:cNvSpPr txBox="1"/>
          <p:nvPr userDrawn="1"/>
        </p:nvSpPr>
        <p:spPr>
          <a:xfrm>
            <a:off x="-433137" y="436024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8" name="Picture 17" descr="A grey logo with text&#10;&#10;Description automatically generated">
            <a:extLst>
              <a:ext uri="{FF2B5EF4-FFF2-40B4-BE49-F238E27FC236}">
                <a16:creationId xmlns:a16="http://schemas.microsoft.com/office/drawing/2014/main" id="{5376143C-E399-5AFE-BF3E-718BB8840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9" b="12037"/>
          <a:stretch/>
        </p:blipFill>
        <p:spPr>
          <a:xfrm>
            <a:off x="8112370" y="2836309"/>
            <a:ext cx="4079630" cy="40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34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48200"/>
          </a:xfrm>
        </p:spPr>
        <p:txBody>
          <a:bodyPr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3491097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51C2A1F-7537-C4F1-6B37-08D509AD7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3325" y="1799550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92441D67-6FBE-E495-29AB-89B669EEEC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3322" y="3975484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EF4467BA-E9BA-5857-EAD9-76EDE888A9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4175" y="1795464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EEE304F3-E1CB-FB4B-9A38-A4949DB38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4172" y="3971398"/>
            <a:ext cx="3578225" cy="2012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</p:spPr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8091303" y="1795464"/>
            <a:ext cx="3491097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51C2A1F-7537-C4F1-6B37-08D509AD7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3" y="1799550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92441D67-6FBE-E495-29AB-89B669EEEC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975484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EF4467BA-E9BA-5857-EAD9-76EDE888A9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50453" y="1795464"/>
            <a:ext cx="3578225" cy="201295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EEE304F3-E1CB-FB4B-9A38-A4949DB38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450" y="3971398"/>
            <a:ext cx="3578225" cy="2012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7B081FF-3E29-3D08-F3F2-FAADD0528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9688" y="1795463"/>
            <a:ext cx="6462712" cy="4189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4" name="Chart Placeholder 2">
            <a:extLst>
              <a:ext uri="{FF2B5EF4-FFF2-40B4-BE49-F238E27FC236}">
                <a16:creationId xmlns:a16="http://schemas.microsoft.com/office/drawing/2014/main" id="{6A0E3AFB-EF36-B596-ECF7-DB02E81A9E3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119688" y="1795463"/>
            <a:ext cx="6462712" cy="4189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7441096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7B081FF-3E29-3D08-F3F2-FAADD0528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5463"/>
            <a:ext cx="6462712" cy="4189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7048"/>
            <a:ext cx="5283200" cy="4495800"/>
          </a:xfrm>
        </p:spPr>
        <p:txBody>
          <a:bodyPr>
            <a:normAutofit/>
          </a:bodyPr>
          <a:lstStyle>
            <a:lvl1pPr>
              <a:buClr>
                <a:srgbClr val="C4122F"/>
              </a:buClr>
              <a:defRPr sz="2400"/>
            </a:lvl1pPr>
            <a:lvl2pPr>
              <a:buClr>
                <a:srgbClr val="C4122F"/>
              </a:buClr>
              <a:defRPr sz="2000"/>
            </a:lvl2pPr>
            <a:lvl3pPr>
              <a:buClr>
                <a:srgbClr val="C4122F"/>
              </a:buClr>
              <a:defRPr sz="1800"/>
            </a:lvl3pPr>
            <a:lvl4pPr>
              <a:buClr>
                <a:srgbClr val="C4122F"/>
              </a:buClr>
              <a:defRPr sz="1600"/>
            </a:lvl4pPr>
            <a:lvl5pPr>
              <a:buClr>
                <a:srgbClr val="C4122F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2" y="1527048"/>
            <a:ext cx="5283200" cy="4495800"/>
          </a:xfrm>
        </p:spPr>
        <p:txBody>
          <a:bodyPr>
            <a:normAutofit/>
          </a:bodyPr>
          <a:lstStyle>
            <a:lvl1pPr>
              <a:buClr>
                <a:srgbClr val="C4122F"/>
              </a:buClr>
              <a:defRPr sz="2400"/>
            </a:lvl1pPr>
            <a:lvl2pPr>
              <a:buClr>
                <a:srgbClr val="C4122F"/>
              </a:buClr>
              <a:defRPr sz="2000"/>
            </a:lvl2pPr>
            <a:lvl3pPr>
              <a:buClr>
                <a:srgbClr val="C4122F"/>
              </a:buClr>
              <a:defRPr sz="1800"/>
            </a:lvl3pPr>
            <a:lvl4pPr>
              <a:buClr>
                <a:srgbClr val="C4122F"/>
              </a:buClr>
              <a:defRPr sz="1600"/>
            </a:lvl4pPr>
            <a:lvl5pPr>
              <a:buClr>
                <a:srgbClr val="C4122F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3090"/>
            <a:ext cx="10972800" cy="8001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rgbClr val="AB1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628F81A4-8449-2076-D026-43F034BC1E1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628" y="6237513"/>
            <a:ext cx="1131217" cy="365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5" r:id="rId2"/>
    <p:sldLayoutId id="2147483695" r:id="rId3"/>
    <p:sldLayoutId id="2147483697" r:id="rId4"/>
    <p:sldLayoutId id="2147483700" r:id="rId5"/>
    <p:sldLayoutId id="2147483699" r:id="rId6"/>
    <p:sldLayoutId id="2147483703" r:id="rId7"/>
    <p:sldLayoutId id="2147483698" r:id="rId8"/>
    <p:sldLayoutId id="2147483664" r:id="rId9"/>
    <p:sldLayoutId id="2147483666" r:id="rId10"/>
    <p:sldLayoutId id="2147483696" r:id="rId11"/>
    <p:sldLayoutId id="2147483702" r:id="rId12"/>
    <p:sldLayoutId id="2147483701" r:id="rId13"/>
    <p:sldLayoutId id="2147483704" r:id="rId14"/>
    <p:sldLayoutId id="2147483667" r:id="rId15"/>
    <p:sldLayoutId id="2147483706" r:id="rId16"/>
  </p:sldLayoutIdLst>
  <p:hf hd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600" b="1" kern="120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rgbClr val="AB162B"/>
        </a:buClr>
        <a:buFont typeface="Arial" pitchFamily="34" charset="0"/>
        <a:buChar char="•"/>
        <a:defRPr sz="2400" kern="120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rgbClr val="AB162B"/>
        </a:buClr>
        <a:buFont typeface="Verdana" pitchFamily="34" charset="0"/>
        <a:buChar char="─"/>
        <a:defRPr sz="2000" kern="120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AB162B"/>
        </a:buClr>
        <a:buFont typeface="Wingdings" pitchFamily="2" charset="2"/>
        <a:buChar char="§"/>
        <a:defRPr sz="1800" kern="120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AB162B"/>
        </a:buClr>
        <a:buFont typeface="Courier New" pitchFamily="49" charset="0"/>
        <a:buChar char="o"/>
        <a:defRPr sz="1600" kern="120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AB162B"/>
        </a:buClr>
        <a:buFont typeface="Arial" pitchFamily="34" charset="0"/>
        <a:buChar char="•"/>
        <a:defRPr sz="1600" kern="1200" baseline="0">
          <a:solidFill>
            <a:srgbClr val="272626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17E8-3E65-2E43-D2BE-48731D104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Dynamic Sampling for N-Link Chain Using Workspace 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679C-7B81-3C65-E1C1-5FDEFB2EE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2800" dirty="0"/>
              <a:t>Dhiraj Kumar </a:t>
            </a:r>
            <a:r>
              <a:rPr lang="en-IN" sz="2800" dirty="0" err="1"/>
              <a:t>Rouniyar</a:t>
            </a:r>
            <a:endParaRPr lang="en-IN" sz="2800" dirty="0"/>
          </a:p>
          <a:p>
            <a:pPr algn="l"/>
            <a:r>
              <a:rPr lang="en-IN" sz="2800" dirty="0"/>
              <a:t>Dhrumil Kotadia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7616F-2A61-600D-8733-CD9238B895E6}"/>
              </a:ext>
            </a:extLst>
          </p:cNvPr>
          <p:cNvSpPr txBox="1"/>
          <p:nvPr/>
        </p:nvSpPr>
        <p:spPr>
          <a:xfrm>
            <a:off x="4348480" y="606552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19834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0" y="1905192"/>
            <a:ext cx="1739059" cy="1739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/>
          <a:stretch/>
        </p:blipFill>
        <p:spPr>
          <a:xfrm>
            <a:off x="2493313" y="1323094"/>
            <a:ext cx="3804607" cy="2695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0" y="1787316"/>
            <a:ext cx="5683064" cy="19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/>
          <p:nvPr/>
        </p:nvSpPr>
        <p:spPr bwMode="auto">
          <a:xfrm>
            <a:off x="7680960" y="2254390"/>
            <a:ext cx="1969477" cy="4079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736037" y="2985909"/>
            <a:ext cx="1083212" cy="281355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263575" y="3253196"/>
            <a:ext cx="1083212" cy="196947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415997" y="3402153"/>
            <a:ext cx="348176" cy="188667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88053"/>
            <a:ext cx="1813350" cy="1813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"/>
          <a:stretch/>
        </p:blipFill>
        <p:spPr>
          <a:xfrm>
            <a:off x="2493313" y="4030892"/>
            <a:ext cx="3824589" cy="2628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0" y="4128232"/>
            <a:ext cx="5683064" cy="1952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Oval 17"/>
          <p:cNvSpPr/>
          <p:nvPr/>
        </p:nvSpPr>
        <p:spPr bwMode="auto">
          <a:xfrm>
            <a:off x="8122414" y="4282399"/>
            <a:ext cx="1969477" cy="4079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423151" y="5148807"/>
            <a:ext cx="1083212" cy="281355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9805181" y="5421882"/>
            <a:ext cx="1083212" cy="196947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938567" y="5614780"/>
            <a:ext cx="348176" cy="188667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26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30415-6201-B078-494F-ABE7A2D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167D1-74F5-A369-6BC6-876A1D39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09136"/>
            <a:ext cx="4680000" cy="468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DE8CC-CB87-1B3F-853A-41700116B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6" y="1509136"/>
            <a:ext cx="4680000" cy="468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0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30415-6201-B078-494F-ABE7A2D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6750A-B8FF-BC96-7738-89582BAC6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03" y="1487161"/>
            <a:ext cx="4680000" cy="468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2A174-B71D-AA1E-26A8-C978BF020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0" y="1497209"/>
            <a:ext cx="4680000" cy="468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30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57B-5831-2FCE-127E-9D2BDE22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B6D3-9EC2-E36B-BECD-A53684E6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Metric</a:t>
            </a:r>
          </a:p>
          <a:p>
            <a:r>
              <a:rPr lang="en-US" dirty="0"/>
              <a:t>Disjoint Process</a:t>
            </a:r>
          </a:p>
          <a:p>
            <a:r>
              <a:rPr lang="en-US" dirty="0"/>
              <a:t>Sampling Methods</a:t>
            </a:r>
          </a:p>
          <a:p>
            <a:r>
              <a:rPr lang="en-US" dirty="0"/>
              <a:t>Dataset preparation for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17E8-3E65-2E43-D2BE-48731D104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F0FC0-FD01-5567-A204-9C0212A6C9BE}"/>
              </a:ext>
            </a:extLst>
          </p:cNvPr>
          <p:cNvSpPr txBox="1"/>
          <p:nvPr/>
        </p:nvSpPr>
        <p:spPr>
          <a:xfrm>
            <a:off x="3901440" y="59537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27034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5E2CF3AE-F42C-E378-1DDB-60AF0311F82F}"/>
              </a:ext>
            </a:extLst>
          </p:cNvPr>
          <p:cNvSpPr txBox="1"/>
          <p:nvPr/>
        </p:nvSpPr>
        <p:spPr>
          <a:xfrm>
            <a:off x="9175262" y="659618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83677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57B-5831-2FCE-127E-9D2BDE22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B6D3-9EC2-E36B-BECD-A53684E6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Maps, Sampling Methods and Metric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7329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30415-6201-B078-494F-ABE7A2D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1233E-F366-9C20-E751-A17A4C76A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6983" r="15711" b="4616"/>
          <a:stretch/>
        </p:blipFill>
        <p:spPr>
          <a:xfrm>
            <a:off x="679816" y="1468443"/>
            <a:ext cx="5126624" cy="4475909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C81A919-DCC6-3B7F-0281-27C74CB2C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4483" r="24919" b="4906"/>
          <a:stretch/>
        </p:blipFill>
        <p:spPr>
          <a:xfrm>
            <a:off x="6307846" y="1356933"/>
            <a:ext cx="4878314" cy="46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30415-6201-B078-494F-ABE7A2D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62DABFA-89E4-A92B-5A1E-40F2D3EA3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9138" r="9413" b="9895"/>
          <a:stretch/>
        </p:blipFill>
        <p:spPr>
          <a:xfrm>
            <a:off x="896470" y="1659312"/>
            <a:ext cx="4706471" cy="47064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4F8E0-F4D6-9E9C-39C3-7C0C10B2C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9138" r="9413" b="9895"/>
          <a:stretch/>
        </p:blipFill>
        <p:spPr>
          <a:xfrm>
            <a:off x="5737411" y="1627935"/>
            <a:ext cx="4706471" cy="4706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C242FC-22F2-ACF3-1BC4-997A1FAC3561}"/>
              </a:ext>
            </a:extLst>
          </p:cNvPr>
          <p:cNvSpPr/>
          <p:nvPr/>
        </p:nvSpPr>
        <p:spPr>
          <a:xfrm>
            <a:off x="6306671" y="1730188"/>
            <a:ext cx="3801035" cy="190948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5EB3A-E506-D9D9-9CE5-F83EAB7B67D0}"/>
              </a:ext>
            </a:extLst>
          </p:cNvPr>
          <p:cNvSpPr/>
          <p:nvPr/>
        </p:nvSpPr>
        <p:spPr>
          <a:xfrm>
            <a:off x="6306670" y="3741924"/>
            <a:ext cx="3801035" cy="2210641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5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30415-6201-B078-494F-ABE7A2D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6AFCD-6985-4C7D-46BA-5445D5FA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88" y="2179021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B48B9-CEAE-1ECF-850B-6A5651DB4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4" y="4681153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42A78E-38E4-74C7-5B1E-E086E3A0E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4" y="4672161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A9B31-D90C-55CD-0881-AE524F51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4" y="2169000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77CDF-CE93-8C8D-91C4-DF8F4F5EC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78" y="2169000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4FDBCC-DA65-6071-C23C-B014083CA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6" y="2179021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25E742-0480-2CCF-F447-A28011F5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78" y="4681153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EE20D9-2ED4-38AB-E716-2F5A44519F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4" y="2179021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5E7FB9-D9E3-9A00-AFC7-3CE6372AAA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88" y="4681153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7EB583-F827-3559-ECE5-9B535D906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6" y="4681153"/>
            <a:ext cx="1260000" cy="12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15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 and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AB32-BC71-9BC2-F50E-13B334297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Uniform Random Sampling</a:t>
            </a:r>
          </a:p>
          <a:p>
            <a:r>
              <a:rPr lang="en-IN" dirty="0"/>
              <a:t>Gaussian Sampling</a:t>
            </a:r>
          </a:p>
          <a:p>
            <a:r>
              <a:rPr lang="en-IN" dirty="0"/>
              <a:t>Bridge Sampling</a:t>
            </a:r>
          </a:p>
          <a:p>
            <a:r>
              <a:rPr lang="en-IN" dirty="0"/>
              <a:t>Custom Chain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BE0CF-AADA-2D8B-CBEC-E3DF41027A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26703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3FAC095-5258-AA76-656D-B1703951EDF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7" t="12312" r="19955" b="11332"/>
          <a:stretch/>
        </p:blipFill>
        <p:spPr>
          <a:xfrm>
            <a:off x="5941420" y="390691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7A779C-E8AC-65DF-2100-A6252E07B063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5" t="12376" r="31124" b="11570"/>
          <a:stretch/>
        </p:blipFill>
        <p:spPr>
          <a:xfrm>
            <a:off x="8294700" y="390691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E6C6A-5D93-A951-A66B-BB20821124A6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12230" r="19924" b="11217"/>
          <a:stretch/>
        </p:blipFill>
        <p:spPr>
          <a:xfrm>
            <a:off x="3588140" y="1568587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BB664B-1E3C-A6FD-A64C-2F21409B5294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2613" r="20338" b="11187"/>
          <a:stretch/>
        </p:blipFill>
        <p:spPr>
          <a:xfrm>
            <a:off x="5941420" y="156648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4CF852-5706-50AD-E363-D1E572761E7E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4" t="12583" r="20129" b="11688"/>
          <a:stretch/>
        </p:blipFill>
        <p:spPr>
          <a:xfrm>
            <a:off x="8294700" y="156648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C1513E-CA20-258A-A2D3-7C055A1E1358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2" t="13068" r="29977" b="11473"/>
          <a:stretch/>
        </p:blipFill>
        <p:spPr>
          <a:xfrm>
            <a:off x="1234860" y="156648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B2BCAA5-BCBF-F636-1854-3B0E79B98DCC}"/>
              </a:ext>
            </a:extLst>
          </p:cNvPr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1" t="13180" r="29893" b="11820"/>
          <a:stretch/>
        </p:blipFill>
        <p:spPr>
          <a:xfrm>
            <a:off x="1234860" y="390691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53C61C2-D93C-DDF3-02CC-6C6694B310CE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2" t="12472" r="30222" b="11545"/>
          <a:stretch/>
        </p:blipFill>
        <p:spPr>
          <a:xfrm>
            <a:off x="3588140" y="3906915"/>
            <a:ext cx="2160000" cy="21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7" name="Title 5">
            <a:extLst>
              <a:ext uri="{FF2B5EF4-FFF2-40B4-BE49-F238E27FC236}">
                <a16:creationId xmlns:a16="http://schemas.microsoft.com/office/drawing/2014/main" id="{87155316-6593-1206-9C0F-9335B302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090"/>
            <a:ext cx="10972800" cy="800100"/>
          </a:xfrm>
        </p:spPr>
        <p:txBody>
          <a:bodyPr/>
          <a:lstStyle/>
          <a:p>
            <a:r>
              <a:rPr lang="en-IN" dirty="0"/>
              <a:t>Custom Chain Sampling</a:t>
            </a:r>
          </a:p>
        </p:txBody>
      </p:sp>
    </p:spTree>
    <p:extLst>
      <p:ext uri="{BB962C8B-B14F-4D97-AF65-F5344CB8AC3E}">
        <p14:creationId xmlns:p14="http://schemas.microsoft.com/office/powerpoint/2010/main" val="382919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6D39-5DCE-F579-916F-D6D7EAD1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0C337-9C52-99E7-99F8-D16E22FB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16" y="1553277"/>
            <a:ext cx="1800000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6E822-9017-7CE2-99F2-ACFD6C9A0FE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4" t="12816" r="20447" b="11905"/>
          <a:stretch/>
        </p:blipFill>
        <p:spPr>
          <a:xfrm>
            <a:off x="4089418" y="1553277"/>
            <a:ext cx="1800000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BB457-3270-BB8D-69E9-9F3CD005E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126" b="51360"/>
          <a:stretch/>
        </p:blipFill>
        <p:spPr>
          <a:xfrm>
            <a:off x="6463920" y="1553277"/>
            <a:ext cx="4102510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CA44AA-4357-CE9C-6D22-D221E8823FD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20273" y="3853716"/>
            <a:ext cx="1950889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545B2-D35D-441A-356E-EFED4E5F0EA6}"/>
              </a:ext>
            </a:extLst>
          </p:cNvPr>
          <p:cNvCxnSpPr>
            <a:cxnSpLocks/>
          </p:cNvCxnSpPr>
          <p:nvPr/>
        </p:nvCxnSpPr>
        <p:spPr>
          <a:xfrm>
            <a:off x="3514916" y="2453277"/>
            <a:ext cx="5745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1660C-1EC2-3F23-7A31-15E28E9FCC27}"/>
              </a:ext>
            </a:extLst>
          </p:cNvPr>
          <p:cNvCxnSpPr>
            <a:cxnSpLocks/>
          </p:cNvCxnSpPr>
          <p:nvPr/>
        </p:nvCxnSpPr>
        <p:spPr>
          <a:xfrm>
            <a:off x="5889418" y="2453277"/>
            <a:ext cx="5745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D46C8F-5DFA-233A-F668-6B82ABA7BA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95717" y="3353277"/>
            <a:ext cx="1" cy="5004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2AD416-7B88-D81F-5CF7-CC2572DFE05E}"/>
              </a:ext>
            </a:extLst>
          </p:cNvPr>
          <p:cNvCxnSpPr>
            <a:cxnSpLocks/>
          </p:cNvCxnSpPr>
          <p:nvPr/>
        </p:nvCxnSpPr>
        <p:spPr>
          <a:xfrm rot="10800000">
            <a:off x="6927991" y="4759959"/>
            <a:ext cx="5745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747B51-F090-79AB-BBCE-4D4DF6258D5A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" r="534" b="1517"/>
          <a:stretch/>
        </p:blipFill>
        <p:spPr>
          <a:xfrm>
            <a:off x="5112087" y="3853716"/>
            <a:ext cx="1800001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26711E-0B08-42B8-0472-32AC0C4797B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703902" y="3853716"/>
            <a:ext cx="1800000" cy="180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572E5-7360-842D-BB49-A1D6FDD4796C}"/>
              </a:ext>
            </a:extLst>
          </p:cNvPr>
          <p:cNvCxnSpPr>
            <a:cxnSpLocks/>
          </p:cNvCxnSpPr>
          <p:nvPr/>
        </p:nvCxnSpPr>
        <p:spPr>
          <a:xfrm rot="10800000">
            <a:off x="4503902" y="4722286"/>
            <a:ext cx="5745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7BE36-98F4-4167-4F47-AFA3AF6CBD34}"/>
              </a:ext>
            </a:extLst>
          </p:cNvPr>
          <p:cNvSpPr/>
          <p:nvPr/>
        </p:nvSpPr>
        <p:spPr>
          <a:xfrm>
            <a:off x="2728286" y="4612885"/>
            <a:ext cx="1225497" cy="1898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3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0731" y="4284592"/>
            <a:ext cx="3277772" cy="164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600" b="1" u="sng" dirty="0">
                <a:solidFill>
                  <a:srgbClr val="0070C0"/>
                </a:solidFill>
              </a:rPr>
              <a:t>Model parameters </a:t>
            </a:r>
            <a:r>
              <a:rPr lang="en-IN" sz="1600" b="1" u="sng" dirty="0" err="1">
                <a:solidFill>
                  <a:srgbClr val="0070C0"/>
                </a:solidFill>
              </a:rPr>
              <a:t>Tensorflow</a:t>
            </a:r>
            <a:endParaRPr lang="en-IN" sz="1600" b="1" u="sng" dirty="0">
              <a:solidFill>
                <a:srgbClr val="0070C0"/>
              </a:solidFill>
            </a:endParaRPr>
          </a:p>
          <a:p>
            <a:r>
              <a:rPr lang="en-IN" sz="1600" dirty="0" err="1"/>
              <a:t>target_size</a:t>
            </a:r>
            <a:r>
              <a:rPr lang="en-IN" sz="1600" dirty="0"/>
              <a:t>=(300, 300),</a:t>
            </a:r>
          </a:p>
          <a:p>
            <a:r>
              <a:rPr lang="en-IN" sz="1600" dirty="0" err="1"/>
              <a:t>batch_size</a:t>
            </a:r>
            <a:r>
              <a:rPr lang="en-IN" sz="1600" dirty="0"/>
              <a:t>=1,</a:t>
            </a:r>
          </a:p>
          <a:p>
            <a:r>
              <a:rPr lang="en-IN" sz="1600" dirty="0" err="1"/>
              <a:t>class_mode</a:t>
            </a:r>
            <a:r>
              <a:rPr lang="en-IN" sz="1600" dirty="0"/>
              <a:t>='categorical‘</a:t>
            </a:r>
          </a:p>
          <a:p>
            <a:r>
              <a:rPr lang="en-IN" sz="1600" dirty="0"/>
              <a:t>optimizer=‘</a:t>
            </a:r>
            <a:r>
              <a:rPr lang="en-IN" sz="1600" dirty="0" err="1"/>
              <a:t>adam</a:t>
            </a:r>
            <a:r>
              <a:rPr lang="en-IN" sz="1600" dirty="0"/>
              <a:t>’</a:t>
            </a:r>
          </a:p>
          <a:p>
            <a:r>
              <a:rPr lang="en-IN" sz="1600" dirty="0"/>
              <a:t>loss='</a:t>
            </a:r>
            <a:r>
              <a:rPr lang="en-IN" sz="1600" dirty="0" err="1"/>
              <a:t>categorical_crossentropy</a:t>
            </a:r>
            <a:r>
              <a:rPr lang="en-IN" sz="1600" dirty="0"/>
              <a:t>'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6453"/>
          <a:stretch/>
        </p:blipFill>
        <p:spPr>
          <a:xfrm>
            <a:off x="5494479" y="1369409"/>
            <a:ext cx="3155806" cy="19861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2012" y="1410939"/>
            <a:ext cx="3193577" cy="6550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2400" dirty="0" err="1"/>
              <a:t>Softmax</a:t>
            </a:r>
            <a:r>
              <a:rPr lang="en-IN" sz="2400" dirty="0"/>
              <a:t> Regression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29" y="1410939"/>
            <a:ext cx="1703457" cy="12094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11775" y="2528129"/>
            <a:ext cx="2129050" cy="6550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dirty="0"/>
              <a:t>Feature loss_ dataset reshaping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011" y="3564242"/>
            <a:ext cx="5527344" cy="6550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2400" dirty="0"/>
              <a:t>Convolutional Neural Network (CNN)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58" y="4368622"/>
            <a:ext cx="1099711" cy="1295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958" y="4284592"/>
            <a:ext cx="1110018" cy="73188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 bwMode="auto">
          <a:xfrm>
            <a:off x="3971498" y="4415105"/>
            <a:ext cx="245660" cy="183385"/>
          </a:xfrm>
          <a:prstGeom prst="rightArrow">
            <a:avLst/>
          </a:prstGeom>
          <a:solidFill>
            <a:srgbClr val="0070C0"/>
          </a:solidFill>
          <a:ln w="12700" cap="sq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08979" y="3029803"/>
            <a:ext cx="3589361" cy="323368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IN" sz="1600" dirty="0">
                <a:latin typeface="+mn-lt"/>
              </a:rPr>
              <a:t>Low Test Accuracy</a:t>
            </a:r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2011" y="4650532"/>
            <a:ext cx="2522086" cy="106583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</a:rPr>
              <a:t>Dataset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Image size: 300 x 300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Train set: 40 maps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+mn-lt"/>
              </a:rPr>
              <a:t>Test set: 10 maps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381" y="4323827"/>
            <a:ext cx="2183643" cy="36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Major Challenges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8" t="8651" r="39281" b="4966"/>
          <a:stretch/>
        </p:blipFill>
        <p:spPr>
          <a:xfrm>
            <a:off x="9600058" y="1413100"/>
            <a:ext cx="2238233" cy="467306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 bwMode="auto">
          <a:xfrm>
            <a:off x="5303221" y="4415105"/>
            <a:ext cx="245660" cy="183385"/>
          </a:xfrm>
          <a:prstGeom prst="rightArrow">
            <a:avLst/>
          </a:prstGeom>
          <a:solidFill>
            <a:srgbClr val="0070C0"/>
          </a:solidFill>
          <a:ln w="12700" cap="sq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8850353" y="5016471"/>
            <a:ext cx="483588" cy="265213"/>
          </a:xfrm>
          <a:prstGeom prst="rightArrow">
            <a:avLst/>
          </a:prstGeom>
          <a:solidFill>
            <a:srgbClr val="0070C0"/>
          </a:solidFill>
          <a:ln w="12700" cap="sq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9727" y="1314817"/>
            <a:ext cx="8436058" cy="2038354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4351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_University_Powerpointtemplate_wide" id="{9C2DA543-CD7E-4A5E-AD34-4D91D35A4DE4}" vid="{C6AD18C4-18DF-4131-AC4D-F1EFF5ED71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154</Words>
  <Application>Microsoft Office PowerPoint</Application>
  <PresentationFormat>Widescreen</PresentationFormat>
  <Paragraphs>61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WPI-White</vt:lpstr>
      <vt:lpstr>Dynamic Sampling for N-Link Chain Using Workspace Segmentation</vt:lpstr>
      <vt:lpstr>Overview</vt:lpstr>
      <vt:lpstr>Recap</vt:lpstr>
      <vt:lpstr>Recap</vt:lpstr>
      <vt:lpstr>Maps</vt:lpstr>
      <vt:lpstr>Sampling Methods and Metric</vt:lpstr>
      <vt:lpstr>Custom Chain Sampling</vt:lpstr>
      <vt:lpstr>Flow</vt:lpstr>
      <vt:lpstr>Model Learning</vt:lpstr>
      <vt:lpstr>Model Results</vt:lpstr>
      <vt:lpstr>Results</vt:lpstr>
      <vt:lpstr>Results</vt:lpstr>
      <vt:lpstr>Improvements / Future Work</vt:lpstr>
      <vt:lpstr>Thank You</vt:lpstr>
      <vt:lpstr>PowerPoint Presentation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This Will Work</dc:title>
  <dc:creator>Siegel, Kyle</dc:creator>
  <cp:lastModifiedBy>dhiraj rouniyar</cp:lastModifiedBy>
  <cp:revision>41</cp:revision>
  <cp:lastPrinted>2023-02-14T12:46:00Z</cp:lastPrinted>
  <dcterms:created xsi:type="dcterms:W3CDTF">2023-02-08T18:44:35Z</dcterms:created>
  <dcterms:modified xsi:type="dcterms:W3CDTF">2023-12-11T13:35:47Z</dcterms:modified>
</cp:coreProperties>
</file>