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QP6cmB7pYCgFgHBhW7+Lgatc0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cb3cc78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cb3cc7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4fe7fb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64fe7fb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semantic map information to go to a location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cd6d258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cd6d258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semantic map information to go to a location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cd6d258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cd6d258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semantic map information to go to a location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lumn (light)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4fe7fbcd_0_98"/>
          <p:cNvSpPr txBox="1"/>
          <p:nvPr>
            <p:ph idx="1" type="body"/>
          </p:nvPr>
        </p:nvSpPr>
        <p:spPr>
          <a:xfrm>
            <a:off x="1737167" y="2081600"/>
            <a:ext cx="4297200" cy="33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g2d64fe7fbcd_0_98"/>
          <p:cNvSpPr txBox="1"/>
          <p:nvPr>
            <p:ph idx="2" type="subTitle"/>
          </p:nvPr>
        </p:nvSpPr>
        <p:spPr>
          <a:xfrm>
            <a:off x="1737233" y="1219200"/>
            <a:ext cx="7285200" cy="60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3" name="Google Shape;83;g2d64fe7fbcd_0_98"/>
          <p:cNvSpPr txBox="1"/>
          <p:nvPr>
            <p:ph type="title"/>
          </p:nvPr>
        </p:nvSpPr>
        <p:spPr>
          <a:xfrm>
            <a:off x="1737233" y="694400"/>
            <a:ext cx="87783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2F54"/>
              </a:buClr>
              <a:buSzPts val="4000"/>
              <a:buFont typeface="Roboto"/>
              <a:buNone/>
              <a:defRPr b="1" sz="4000">
                <a:solidFill>
                  <a:srgbClr val="032F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g2d64fe7fbcd_0_98"/>
          <p:cNvSpPr txBox="1"/>
          <p:nvPr>
            <p:ph idx="3" type="body"/>
          </p:nvPr>
        </p:nvSpPr>
        <p:spPr>
          <a:xfrm>
            <a:off x="6157467" y="2093200"/>
            <a:ext cx="4358100" cy="33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2d64fe7fbcd_0_98"/>
          <p:cNvSpPr txBox="1"/>
          <p:nvPr>
            <p:ph idx="12" type="sldNum"/>
          </p:nvPr>
        </p:nvSpPr>
        <p:spPr>
          <a:xfrm>
            <a:off x="304800" y="6357266"/>
            <a:ext cx="731700" cy="19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1-fE4_mC9PuBTFTu7i8LJqZol2WgeLtJ/view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47135" cy="65092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1666483" y="1708983"/>
            <a:ext cx="480652" cy="290085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1666483" y="5909967"/>
            <a:ext cx="480652" cy="290085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296500" y="1837975"/>
            <a:ext cx="1117200" cy="6000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7723275" y="5480625"/>
            <a:ext cx="1173000" cy="8613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9198300" y="5480625"/>
            <a:ext cx="1173000" cy="8613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8316475" y="6039625"/>
            <a:ext cx="1173000" cy="3513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00" y="1673150"/>
            <a:ext cx="764825" cy="7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450" y="5672600"/>
            <a:ext cx="764825" cy="7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9475" y="5555569"/>
            <a:ext cx="480650" cy="711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8900025" y="6059601"/>
            <a:ext cx="188875" cy="149772"/>
          </a:xfrm>
          <a:custGeom>
            <a:rect b="b" l="l" r="r" t="t"/>
            <a:pathLst>
              <a:path extrusionOk="0" h="6376" w="6709">
                <a:moveTo>
                  <a:pt x="0" y="6057"/>
                </a:moveTo>
                <a:cubicBezTo>
                  <a:pt x="836" y="6025"/>
                  <a:pt x="3897" y="6872"/>
                  <a:pt x="5015" y="5862"/>
                </a:cubicBezTo>
                <a:cubicBezTo>
                  <a:pt x="6133" y="4853"/>
                  <a:pt x="6427" y="977"/>
                  <a:pt x="67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1" name="Google Shape;101;p1"/>
          <p:cNvCxnSpPr/>
          <p:nvPr/>
        </p:nvCxnSpPr>
        <p:spPr>
          <a:xfrm flipH="1" rot="10800000">
            <a:off x="8902500" y="6222175"/>
            <a:ext cx="5334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"/>
          <p:cNvSpPr/>
          <p:nvPr/>
        </p:nvSpPr>
        <p:spPr>
          <a:xfrm>
            <a:off x="530425" y="448175"/>
            <a:ext cx="9439800" cy="6594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96500" y="395525"/>
            <a:ext cx="9586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Overall Pipeline_Semantic awareness using LLM with VLM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b3cc78c5_0_0"/>
          <p:cNvSpPr txBox="1"/>
          <p:nvPr/>
        </p:nvSpPr>
        <p:spPr>
          <a:xfrm>
            <a:off x="531925" y="916775"/>
            <a:ext cx="10556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</a:t>
            </a:r>
            <a:r>
              <a:rPr b="1" lang="en-US">
                <a:solidFill>
                  <a:schemeClr val="dk1"/>
                </a:solidFill>
              </a:rPr>
              <a:t>pipeline</a:t>
            </a:r>
            <a:r>
              <a:rPr lang="en-US">
                <a:solidFill>
                  <a:schemeClr val="dk1"/>
                </a:solidFill>
              </a:rPr>
              <a:t> integrates a </a:t>
            </a:r>
            <a:r>
              <a:rPr b="1" lang="en-US">
                <a:solidFill>
                  <a:schemeClr val="dk1"/>
                </a:solidFill>
              </a:rPr>
              <a:t>finetuned GPT LLM</a:t>
            </a:r>
            <a:r>
              <a:rPr lang="en-US">
                <a:solidFill>
                  <a:schemeClr val="dk1"/>
                </a:solidFill>
              </a:rPr>
              <a:t> with </a:t>
            </a:r>
            <a:r>
              <a:rPr b="1" lang="en-US">
                <a:solidFill>
                  <a:schemeClr val="dk1"/>
                </a:solidFill>
              </a:rPr>
              <a:t>VLM-based inference</a:t>
            </a:r>
            <a:r>
              <a:rPr lang="en-US">
                <a:solidFill>
                  <a:schemeClr val="dk1"/>
                </a:solidFill>
              </a:rPr>
              <a:t> for </a:t>
            </a:r>
            <a:r>
              <a:rPr b="1" lang="en-US">
                <a:solidFill>
                  <a:schemeClr val="dk1"/>
                </a:solidFill>
              </a:rPr>
              <a:t>semantic awareness</a:t>
            </a:r>
            <a:r>
              <a:rPr lang="en-US">
                <a:solidFill>
                  <a:schemeClr val="dk1"/>
                </a:solidFill>
              </a:rPr>
              <a:t>, processing </a:t>
            </a:r>
            <a:r>
              <a:rPr b="1" lang="en-US">
                <a:solidFill>
                  <a:schemeClr val="dk1"/>
                </a:solidFill>
              </a:rPr>
              <a:t>YOLO-detected indoor &amp; outdoor objects</a:t>
            </a:r>
            <a:r>
              <a:rPr lang="en-US">
                <a:solidFill>
                  <a:schemeClr val="dk1"/>
                </a:solidFill>
              </a:rPr>
              <a:t>. The pipeline is </a:t>
            </a:r>
            <a:r>
              <a:rPr b="1" lang="en-US">
                <a:solidFill>
                  <a:schemeClr val="dk1"/>
                </a:solidFill>
              </a:rPr>
              <a:t>scalable</a:t>
            </a:r>
            <a:r>
              <a:rPr lang="en-US">
                <a:solidFill>
                  <a:schemeClr val="dk1"/>
                </a:solidFill>
              </a:rPr>
              <a:t>, leveraging </a:t>
            </a:r>
            <a:r>
              <a:rPr b="1" lang="en-US">
                <a:solidFill>
                  <a:schemeClr val="dk1"/>
                </a:solidFill>
              </a:rPr>
              <a:t>AWS services, containerization and JSON serialization</a:t>
            </a:r>
            <a:r>
              <a:rPr lang="en-US">
                <a:solidFill>
                  <a:schemeClr val="dk1"/>
                </a:solidFill>
              </a:rPr>
              <a:t> for </a:t>
            </a:r>
            <a:r>
              <a:rPr b="1" lang="en-US">
                <a:solidFill>
                  <a:schemeClr val="dk1"/>
                </a:solidFill>
              </a:rPr>
              <a:t>efficient storage, indexing, and retrieval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33cb3cc78c5_0_0"/>
          <p:cNvSpPr txBox="1"/>
          <p:nvPr/>
        </p:nvSpPr>
        <p:spPr>
          <a:xfrm>
            <a:off x="531925" y="1934950"/>
            <a:ext cx="69804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solidFill>
                  <a:schemeClr val="dk1"/>
                </a:solidFill>
              </a:rPr>
              <a:t>Steps:</a:t>
            </a:r>
            <a:endParaRPr b="1" sz="1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</a:t>
            </a:r>
            <a:r>
              <a:rPr b="1" lang="en-US">
                <a:solidFill>
                  <a:schemeClr val="dk1"/>
                </a:solidFill>
              </a:rPr>
              <a:t>YOLO </a:t>
            </a:r>
            <a:r>
              <a:rPr lang="en-US">
                <a:solidFill>
                  <a:schemeClr val="dk1"/>
                </a:solidFill>
              </a:rPr>
              <a:t>runs on bot for object detection.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-Bot sends image &amp; metadata to </a:t>
            </a:r>
            <a:r>
              <a:rPr b="1" lang="en-US">
                <a:solidFill>
                  <a:schemeClr val="dk1"/>
                </a:solidFill>
              </a:rPr>
              <a:t>AWS S3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</a:t>
            </a:r>
            <a:r>
              <a:rPr b="1" lang="en-US">
                <a:solidFill>
                  <a:schemeClr val="dk1"/>
                </a:solidFill>
              </a:rPr>
              <a:t>AWS Lambda </a:t>
            </a:r>
            <a:r>
              <a:rPr lang="en-US">
                <a:solidFill>
                  <a:schemeClr val="dk1"/>
                </a:solidFill>
              </a:rPr>
              <a:t>processes data using </a:t>
            </a:r>
            <a:r>
              <a:rPr b="1" lang="en-US">
                <a:solidFill>
                  <a:schemeClr val="dk1"/>
                </a:solidFill>
              </a:rPr>
              <a:t>VLM (CLIP/BLIP-2) &amp; LLM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</a:t>
            </a:r>
            <a:r>
              <a:rPr b="1" lang="en-US">
                <a:solidFill>
                  <a:schemeClr val="dk1"/>
                </a:solidFill>
              </a:rPr>
              <a:t>FAISS </a:t>
            </a:r>
            <a:r>
              <a:rPr lang="en-US">
                <a:solidFill>
                  <a:schemeClr val="dk1"/>
                </a:solidFill>
              </a:rPr>
              <a:t>(vector search) handles efficient retrieval (match code </a:t>
            </a:r>
            <a:r>
              <a:rPr b="1" lang="en-US">
                <a:solidFill>
                  <a:schemeClr val="dk1"/>
                </a:solidFill>
              </a:rPr>
              <a:t>METEOR</a:t>
            </a:r>
            <a:r>
              <a:rPr lang="en-US">
                <a:solidFill>
                  <a:schemeClr val="dk1"/>
                </a:solidFill>
              </a:rPr>
              <a:t> here):</a:t>
            </a:r>
            <a:endParaRPr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-either  from </a:t>
            </a:r>
            <a:r>
              <a:rPr b="1" lang="en-US">
                <a:solidFill>
                  <a:schemeClr val="dk1"/>
                </a:solidFill>
              </a:rPr>
              <a:t>Database 1</a:t>
            </a:r>
            <a:r>
              <a:rPr lang="en-US">
                <a:solidFill>
                  <a:schemeClr val="dk1"/>
                </a:solidFill>
              </a:rPr>
              <a:t> (LLM/VLM output) for </a:t>
            </a:r>
            <a:r>
              <a:rPr b="1" lang="en-US">
                <a:solidFill>
                  <a:schemeClr val="dk1"/>
                </a:solidFill>
              </a:rPr>
              <a:t>unknown environments</a:t>
            </a:r>
            <a:endParaRPr b="1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-or from </a:t>
            </a:r>
            <a:r>
              <a:rPr b="1" lang="en-US">
                <a:solidFill>
                  <a:schemeClr val="dk1"/>
                </a:solidFill>
              </a:rPr>
              <a:t>Database 2</a:t>
            </a:r>
            <a:r>
              <a:rPr lang="en-US">
                <a:solidFill>
                  <a:schemeClr val="dk1"/>
                </a:solidFill>
              </a:rPr>
              <a:t> (semantic segmentation output) for </a:t>
            </a:r>
            <a:r>
              <a:rPr b="1" lang="en-US">
                <a:solidFill>
                  <a:schemeClr val="dk1"/>
                </a:solidFill>
              </a:rPr>
              <a:t>known environments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-Goal coordinate (file.txt) sent back to bot via </a:t>
            </a:r>
            <a:r>
              <a:rPr b="1" lang="en-US">
                <a:solidFill>
                  <a:schemeClr val="dk1"/>
                </a:solidFill>
              </a:rPr>
              <a:t>AWS IoT Core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-ROS reads (file.txt) &amp; navigates the bot accordingly.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above can be nicely performed using API like </a:t>
            </a:r>
            <a:r>
              <a:rPr b="1" lang="en-US">
                <a:solidFill>
                  <a:schemeClr val="dk1"/>
                </a:solidFill>
              </a:rPr>
              <a:t>FastAPI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0" name="Google Shape;110;g33cb3cc78c5_0_0"/>
          <p:cNvSpPr txBox="1"/>
          <p:nvPr/>
        </p:nvSpPr>
        <p:spPr>
          <a:xfrm>
            <a:off x="531925" y="4732600"/>
            <a:ext cx="94977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-&gt; API for Human Query → Cloud-Based Retrieval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Tools</a:t>
            </a:r>
            <a:r>
              <a:rPr lang="en-US">
                <a:solidFill>
                  <a:schemeClr val="dk1"/>
                </a:solidFill>
              </a:rPr>
              <a:t>: FastAPI (for API), AWS Lambda (already have a container), FAISS (vector search)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•User types a </a:t>
            </a:r>
            <a:r>
              <a:rPr b="1" lang="en-US">
                <a:solidFill>
                  <a:schemeClr val="dk1"/>
                </a:solidFill>
              </a:rPr>
              <a:t>text query</a:t>
            </a:r>
            <a:r>
              <a:rPr lang="en-US">
                <a:solidFill>
                  <a:schemeClr val="dk1"/>
                </a:solidFill>
              </a:rPr>
              <a:t> (e.g., </a:t>
            </a:r>
            <a:r>
              <a:rPr i="1" lang="en-US">
                <a:solidFill>
                  <a:schemeClr val="dk1"/>
                </a:solidFill>
              </a:rPr>
              <a:t>"Find the red chair"</a:t>
            </a:r>
            <a:r>
              <a:rPr lang="en-U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•API receives the query &amp; cause the start of whole process like embeddings of images, multi-modal LLM/VLM inferencing, saving generated sentences as embeddings FAISS,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•It searches </a:t>
            </a:r>
            <a:r>
              <a:rPr b="1" lang="en-US">
                <a:solidFill>
                  <a:schemeClr val="dk1"/>
                </a:solidFill>
              </a:rPr>
              <a:t>FAISS</a:t>
            </a:r>
            <a:r>
              <a:rPr lang="en-US">
                <a:solidFill>
                  <a:schemeClr val="dk1"/>
                </a:solidFill>
              </a:rPr>
              <a:t> (stored LLM descriptions) for the </a:t>
            </a:r>
            <a:r>
              <a:rPr b="1" lang="en-US">
                <a:solidFill>
                  <a:schemeClr val="dk1"/>
                </a:solidFill>
              </a:rPr>
              <a:t>closest match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•API returns the </a:t>
            </a:r>
            <a:r>
              <a:rPr b="1" lang="en-US">
                <a:solidFill>
                  <a:schemeClr val="dk1"/>
                </a:solidFill>
              </a:rPr>
              <a:t>best-matching object + coordinates</a:t>
            </a:r>
            <a:r>
              <a:rPr lang="en-US">
                <a:solidFill>
                  <a:schemeClr val="dk1"/>
                </a:solidFill>
              </a:rPr>
              <a:t>.</a:t>
            </a:r>
            <a:endParaRPr b="1" sz="1900" u="sng">
              <a:solidFill>
                <a:schemeClr val="dk1"/>
              </a:solidFill>
            </a:endParaRPr>
          </a:p>
        </p:txBody>
      </p:sp>
      <p:sp>
        <p:nvSpPr>
          <p:cNvPr id="111" name="Google Shape;111;g33cb3cc78c5_0_0"/>
          <p:cNvSpPr txBox="1"/>
          <p:nvPr/>
        </p:nvSpPr>
        <p:spPr>
          <a:xfrm>
            <a:off x="531925" y="377900"/>
            <a:ext cx="52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API-Driven Cloud Pipeline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605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4fe7fbcd_0_12"/>
          <p:cNvSpPr txBox="1"/>
          <p:nvPr/>
        </p:nvSpPr>
        <p:spPr>
          <a:xfrm>
            <a:off x="-56800" y="-902533"/>
            <a:ext cx="554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32F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g2d64fe7fbc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50" y="1041092"/>
            <a:ext cx="2243933" cy="2243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g2d64fe7fbcd_0_12"/>
          <p:cNvGrpSpPr/>
          <p:nvPr/>
        </p:nvGrpSpPr>
        <p:grpSpPr>
          <a:xfrm>
            <a:off x="9370800" y="739282"/>
            <a:ext cx="2661366" cy="1450437"/>
            <a:chOff x="7028275" y="554475"/>
            <a:chExt cx="1996075" cy="1087855"/>
          </a:xfrm>
        </p:grpSpPr>
        <p:sp>
          <p:nvSpPr>
            <p:cNvPr id="119" name="Google Shape;119;g2d64fe7fbcd_0_12"/>
            <p:cNvSpPr/>
            <p:nvPr/>
          </p:nvSpPr>
          <p:spPr>
            <a:xfrm>
              <a:off x="7122350" y="1276575"/>
              <a:ext cx="1902000" cy="365700"/>
            </a:xfrm>
            <a:prstGeom prst="flowChartAlternateProcess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I reached to Coordinates: x,y,z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0" name="Google Shape;120;g2d64fe7fbcd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8275" y="1276525"/>
              <a:ext cx="548702" cy="365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g2d64fe7fbcd_0_12"/>
            <p:cNvSpPr/>
            <p:nvPr/>
          </p:nvSpPr>
          <p:spPr>
            <a:xfrm>
              <a:off x="7122350" y="870075"/>
              <a:ext cx="1902000" cy="365700"/>
            </a:xfrm>
            <a:prstGeom prst="flowChartAlternateProcess">
              <a:avLst/>
            </a:prstGeom>
            <a:solidFill>
              <a:srgbClr val="DCDCA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Go to person wearing a 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blue shirt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, 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orange cap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 and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 blue pant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2" name="Google Shape;122;g2d64fe7fbcd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9725" y="874173"/>
              <a:ext cx="365800" cy="3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g2d64fe7fbcd_0_12"/>
            <p:cNvSpPr txBox="1"/>
            <p:nvPr/>
          </p:nvSpPr>
          <p:spPr>
            <a:xfrm>
              <a:off x="7739900" y="554475"/>
              <a:ext cx="666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g2d64fe7fbcd_0_12"/>
          <p:cNvSpPr/>
          <p:nvPr/>
        </p:nvSpPr>
        <p:spPr>
          <a:xfrm>
            <a:off x="7272317" y="2899133"/>
            <a:ext cx="346950" cy="29770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d64fe7fbcd_0_12"/>
          <p:cNvSpPr/>
          <p:nvPr/>
        </p:nvSpPr>
        <p:spPr>
          <a:xfrm>
            <a:off x="7061800" y="3089067"/>
            <a:ext cx="210546" cy="19596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d64fe7fbcd_0_12"/>
          <p:cNvSpPr/>
          <p:nvPr/>
        </p:nvSpPr>
        <p:spPr>
          <a:xfrm>
            <a:off x="7691533" y="2637467"/>
            <a:ext cx="26616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2d64fe7fbcd_0_12"/>
          <p:cNvSpPr txBox="1"/>
          <p:nvPr/>
        </p:nvSpPr>
        <p:spPr>
          <a:xfrm>
            <a:off x="7604800" y="2503475"/>
            <a:ext cx="26613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32F54"/>
                </a:solidFill>
                <a:latin typeface="Roboto"/>
                <a:ea typeface="Roboto"/>
                <a:cs typeface="Roboto"/>
                <a:sym typeface="Roboto"/>
              </a:rPr>
              <a:t>That’s tough one, also I don’t have that object in my map</a:t>
            </a:r>
            <a:endParaRPr sz="1300">
              <a:solidFill>
                <a:srgbClr val="032F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g2d64fe7fbcd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908" y="1487642"/>
            <a:ext cx="2877099" cy="28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d64fe7fbcd_0_12"/>
          <p:cNvSpPr/>
          <p:nvPr/>
        </p:nvSpPr>
        <p:spPr>
          <a:xfrm>
            <a:off x="5948267" y="954467"/>
            <a:ext cx="3215700" cy="1658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No worries, I know where to go, thanks to guided VLM model.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" name="Google Shape;130;g2d64fe7fbcd_0_12"/>
          <p:cNvGrpSpPr/>
          <p:nvPr/>
        </p:nvGrpSpPr>
        <p:grpSpPr>
          <a:xfrm>
            <a:off x="9370800" y="4396882"/>
            <a:ext cx="2661366" cy="1450437"/>
            <a:chOff x="7028275" y="554475"/>
            <a:chExt cx="1996075" cy="1087855"/>
          </a:xfrm>
        </p:grpSpPr>
        <p:sp>
          <p:nvSpPr>
            <p:cNvPr id="131" name="Google Shape;131;g2d64fe7fbcd_0_12"/>
            <p:cNvSpPr/>
            <p:nvPr/>
          </p:nvSpPr>
          <p:spPr>
            <a:xfrm>
              <a:off x="7122350" y="1276575"/>
              <a:ext cx="1902000" cy="365700"/>
            </a:xfrm>
            <a:prstGeom prst="flowChartAlternateProcess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 reached to Coordinates: x,y,z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2" name="Google Shape;132;g2d64fe7fbcd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8275" y="1276525"/>
              <a:ext cx="548702" cy="365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g2d64fe7fbcd_0_12"/>
            <p:cNvSpPr/>
            <p:nvPr/>
          </p:nvSpPr>
          <p:spPr>
            <a:xfrm>
              <a:off x="7122350" y="870075"/>
              <a:ext cx="1902000" cy="365700"/>
            </a:xfrm>
            <a:prstGeom prst="flowChartAlternateProcess">
              <a:avLst/>
            </a:prstGeom>
            <a:solidFill>
              <a:srgbClr val="DCDCA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Go to person wearing a 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red tie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, 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gray pants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 and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 black shoes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4" name="Google Shape;134;g2d64fe7fbcd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9725" y="874173"/>
              <a:ext cx="365800" cy="3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g2d64fe7fbcd_0_12"/>
            <p:cNvSpPr txBox="1"/>
            <p:nvPr/>
          </p:nvSpPr>
          <p:spPr>
            <a:xfrm>
              <a:off x="7739900" y="554475"/>
              <a:ext cx="666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g2d64fe7fbcd_0_12"/>
          <p:cNvSpPr txBox="1"/>
          <p:nvPr>
            <p:ph idx="4294967295" type="title"/>
          </p:nvPr>
        </p:nvSpPr>
        <p:spPr>
          <a:xfrm>
            <a:off x="567200" y="429675"/>
            <a:ext cx="69396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 Use Cases: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2d64fe7fbcd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762600" y="3089075"/>
            <a:ext cx="1744300" cy="17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d64fe7fbcd_0_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75" y="2503476"/>
            <a:ext cx="1597650" cy="26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605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d6d2581a_0_7"/>
          <p:cNvSpPr txBox="1"/>
          <p:nvPr/>
        </p:nvSpPr>
        <p:spPr>
          <a:xfrm>
            <a:off x="-56800" y="-902533"/>
            <a:ext cx="554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32F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31cd6d2581a_0_7"/>
          <p:cNvSpPr txBox="1"/>
          <p:nvPr>
            <p:ph idx="4294967295" type="title"/>
          </p:nvPr>
        </p:nvSpPr>
        <p:spPr>
          <a:xfrm>
            <a:off x="567200" y="429675"/>
            <a:ext cx="69396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 attribute detection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31cd6d2581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5" y="954375"/>
            <a:ext cx="11510176" cy="54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605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d6d2581a_0_35"/>
          <p:cNvSpPr txBox="1"/>
          <p:nvPr/>
        </p:nvSpPr>
        <p:spPr>
          <a:xfrm>
            <a:off x="-56800" y="-902533"/>
            <a:ext cx="554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32F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31cd6d2581a_0_35"/>
          <p:cNvSpPr txBox="1"/>
          <p:nvPr>
            <p:ph idx="4294967295" type="title"/>
          </p:nvPr>
        </p:nvSpPr>
        <p:spPr>
          <a:xfrm>
            <a:off x="567200" y="429675"/>
            <a:ext cx="91446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 attribute detection and Path traverse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1cd6d2581a_0_35" title="Final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263" y="954375"/>
            <a:ext cx="9953467" cy="55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2024-11-12T05:07:56Z</dcterms:created>
  <dc:creator>Dhiraj Kumar Rouniyar</dc:creator>
</cp:coreProperties>
</file>