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64" r:id="rId3"/>
    <p:sldId id="257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7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3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68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2972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1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61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95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39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0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0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1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6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9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1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8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1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58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D341-8719-B936-A70F-5AEDC69E8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Analysis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E1F4C-8325-CC60-7893-305AC0C18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32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76EF-3D9D-7BE0-F890-3B3657B3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B2CDB-1935-BFF6-E5ED-98CB6ECCA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To analyze the competition for the management to provide better results. This data set has information on the market capitalization of the top 500 companies in India</a:t>
            </a:r>
            <a:endParaRPr lang="en-IN" sz="2400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39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9960-675F-6E88-1D2B-C6B44406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59542"/>
          </a:xfrm>
        </p:spPr>
        <p:txBody>
          <a:bodyPr/>
          <a:lstStyle/>
          <a:p>
            <a:r>
              <a:rPr lang="en-US" sz="4000" dirty="0"/>
              <a:t>Data Contents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099EF-B041-752D-CDEB-D73AD8C1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23999"/>
            <a:ext cx="10018713" cy="4542503"/>
          </a:xfrm>
        </p:spPr>
        <p:txBody>
          <a:bodyPr>
            <a:normAutofit/>
          </a:bodyPr>
          <a:lstStyle/>
          <a:p>
            <a:r>
              <a:rPr lang="en-US" b="1" dirty="0" err="1"/>
              <a:t>S.No</a:t>
            </a:r>
            <a:r>
              <a:rPr lang="en-US" b="1" dirty="0"/>
              <a:t>.</a:t>
            </a:r>
            <a:r>
              <a:rPr lang="en-US" dirty="0"/>
              <a:t>: Serial number or ranking of the company based on some criteria.</a:t>
            </a:r>
          </a:p>
          <a:p>
            <a:r>
              <a:rPr lang="en-US" b="1" dirty="0"/>
              <a:t>Name</a:t>
            </a:r>
            <a:r>
              <a:rPr lang="en-US" dirty="0"/>
              <a:t>: Name of the company.</a:t>
            </a:r>
          </a:p>
          <a:p>
            <a:r>
              <a:rPr lang="en-US" b="1" dirty="0"/>
              <a:t>Mar Cap (Crore)</a:t>
            </a:r>
            <a:r>
              <a:rPr lang="en-US" dirty="0"/>
              <a:t>: Market capitalization of the company, measured in crore.</a:t>
            </a:r>
          </a:p>
          <a:p>
            <a:r>
              <a:rPr lang="en-US" b="1" dirty="0"/>
              <a:t>Sales </a:t>
            </a:r>
            <a:r>
              <a:rPr lang="en-US" b="1" dirty="0" err="1"/>
              <a:t>Qtr</a:t>
            </a:r>
            <a:r>
              <a:rPr lang="en-US" b="1" dirty="0"/>
              <a:t> (Crore)</a:t>
            </a:r>
            <a:r>
              <a:rPr lang="en-US" dirty="0"/>
              <a:t>: Quarterly sales of the company, measured in crore.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26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9292-0B0E-58E5-7D6D-0AAB843E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27819"/>
            <a:ext cx="8917140" cy="747251"/>
          </a:xfrm>
        </p:spPr>
        <p:txBody>
          <a:bodyPr/>
          <a:lstStyle/>
          <a:p>
            <a:r>
              <a:rPr lang="en-IN" dirty="0"/>
              <a:t>Top 10 companies by market cap(crores)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78355A-E193-0A23-D9BB-E2FB62FA3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9986" y="1081548"/>
            <a:ext cx="7295535" cy="532908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E47EE3-6B22-EBAF-8C4F-5F44E9F6A42D}"/>
              </a:ext>
            </a:extLst>
          </p:cNvPr>
          <p:cNvSpPr txBox="1"/>
          <p:nvPr/>
        </p:nvSpPr>
        <p:spPr>
          <a:xfrm>
            <a:off x="1484310" y="2068585"/>
            <a:ext cx="2487561" cy="2449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ea typeface="Roboto" panose="02000000000000000000" pitchFamily="2" charset="0"/>
              </a:rPr>
              <a:t>Reliance is the company with highest market cap followed by TCS and HDFC Bank</a:t>
            </a:r>
            <a:endParaRPr lang="en-IN" sz="1400" dirty="0"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57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8FA2E3-D9BF-CFED-2D11-91934AEEEB92}"/>
              </a:ext>
            </a:extLst>
          </p:cNvPr>
          <p:cNvSpPr txBox="1"/>
          <p:nvPr/>
        </p:nvSpPr>
        <p:spPr>
          <a:xfrm>
            <a:off x="1671482" y="179127"/>
            <a:ext cx="99010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Top 10 companies by Quarterly Sales(crores)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E5FEA-D06A-1BED-5AD9-CAFD115B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406" y="1022555"/>
            <a:ext cx="6479459" cy="5407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1DF889-B852-9B02-24B9-9CD5471F9835}"/>
              </a:ext>
            </a:extLst>
          </p:cNvPr>
          <p:cNvSpPr txBox="1"/>
          <p:nvPr/>
        </p:nvSpPr>
        <p:spPr>
          <a:xfrm>
            <a:off x="1396181" y="2548135"/>
            <a:ext cx="2566219" cy="150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ea typeface="Roboto" panose="02000000000000000000" pitchFamily="2" charset="0"/>
              </a:rPr>
              <a:t>IOCL </a:t>
            </a:r>
            <a:r>
              <a:rPr lang="en-US" sz="1800" dirty="0">
                <a:ea typeface="Roboto" panose="02000000000000000000" pitchFamily="2" charset="0"/>
              </a:rPr>
              <a:t>is the company with highest sales followed by </a:t>
            </a:r>
            <a:r>
              <a:rPr lang="en-US" dirty="0">
                <a:ea typeface="Roboto" panose="02000000000000000000" pitchFamily="2" charset="0"/>
              </a:rPr>
              <a:t>Reliance and Tata Motors</a:t>
            </a:r>
            <a:endParaRPr lang="en-IN" sz="1200" dirty="0"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8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AD6A40-2EC9-2BDD-1B80-8C209E5C8F4B}"/>
              </a:ext>
            </a:extLst>
          </p:cNvPr>
          <p:cNvSpPr txBox="1"/>
          <p:nvPr/>
        </p:nvSpPr>
        <p:spPr>
          <a:xfrm>
            <a:off x="1681316" y="218456"/>
            <a:ext cx="85245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Top 10 companies by market share (%)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4FFEEE-CC77-461C-4536-1A9DAA029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295386"/>
              </p:ext>
            </p:extLst>
          </p:nvPr>
        </p:nvGraphicFramePr>
        <p:xfrm>
          <a:off x="1380449" y="1608228"/>
          <a:ext cx="10251438" cy="4030201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601460">
                  <a:extLst>
                    <a:ext uri="{9D8B030D-6E8A-4147-A177-3AD203B41FA5}">
                      <a16:colId xmlns:a16="http://schemas.microsoft.com/office/drawing/2014/main" val="627740857"/>
                    </a:ext>
                  </a:extLst>
                </a:gridCol>
                <a:gridCol w="4324989">
                  <a:extLst>
                    <a:ext uri="{9D8B030D-6E8A-4147-A177-3AD203B41FA5}">
                      <a16:colId xmlns:a16="http://schemas.microsoft.com/office/drawing/2014/main" val="4144647132"/>
                    </a:ext>
                  </a:extLst>
                </a:gridCol>
                <a:gridCol w="4324989">
                  <a:extLst>
                    <a:ext uri="{9D8B030D-6E8A-4147-A177-3AD203B41FA5}">
                      <a16:colId xmlns:a16="http://schemas.microsoft.com/office/drawing/2014/main" val="3205321590"/>
                    </a:ext>
                  </a:extLst>
                </a:gridCol>
              </a:tblGrid>
              <a:tr h="37260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S no.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Name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Market share (%)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5882440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1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Reliance </a:t>
                      </a:r>
                      <a:r>
                        <a:rPr lang="en-US" b="1" dirty="0" err="1">
                          <a:effectLst/>
                        </a:rPr>
                        <a:t>Inds</a:t>
                      </a:r>
                      <a:r>
                        <a:rPr lang="en-US" b="1" dirty="0">
                          <a:effectLst/>
                        </a:rPr>
                        <a:t>.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16.6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584193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2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TCS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16.0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6886988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3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HDFC Bank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13.7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840014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ITC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9.1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362212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5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HDFC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8.2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799976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6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Hind. </a:t>
                      </a:r>
                      <a:r>
                        <a:rPr lang="en-US" b="1" dirty="0" err="1">
                          <a:effectLst/>
                        </a:rPr>
                        <a:t>Uniliver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8.2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175347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7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effectLst/>
                        </a:rPr>
                        <a:t>Maruti</a:t>
                      </a:r>
                      <a:r>
                        <a:rPr lang="en-US" b="1" baseline="0" dirty="0">
                          <a:effectLst/>
                        </a:rPr>
                        <a:t> Suzuki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7.4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2500462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8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Infosys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7.0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173510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9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ONGC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6.8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281748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10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St Bk of</a:t>
                      </a:r>
                      <a:r>
                        <a:rPr lang="en-US" b="1" baseline="0" dirty="0">
                          <a:effectLst/>
                        </a:rPr>
                        <a:t> India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6.6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129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0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5ECBE5-5469-0888-78D5-1B08F944EDD6}"/>
              </a:ext>
            </a:extLst>
          </p:cNvPr>
          <p:cNvSpPr txBox="1"/>
          <p:nvPr/>
        </p:nvSpPr>
        <p:spPr>
          <a:xfrm>
            <a:off x="3805083" y="2096417"/>
            <a:ext cx="609600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500" b="1" dirty="0"/>
              <a:t>Thanks</a:t>
            </a:r>
            <a:endParaRPr lang="en-IN" sz="11500" b="1" dirty="0"/>
          </a:p>
        </p:txBody>
      </p:sp>
    </p:spTree>
    <p:extLst>
      <p:ext uri="{BB962C8B-B14F-4D97-AF65-F5344CB8AC3E}">
        <p14:creationId xmlns:p14="http://schemas.microsoft.com/office/powerpoint/2010/main" val="2063797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186</TotalTime>
  <Words>186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Roboto</vt:lpstr>
      <vt:lpstr>Wingdings 3</vt:lpstr>
      <vt:lpstr>Ion</vt:lpstr>
      <vt:lpstr>Financial Analysis</vt:lpstr>
      <vt:lpstr>Introduction</vt:lpstr>
      <vt:lpstr>Data Contents</vt:lpstr>
      <vt:lpstr>Top 10 companies by market cap(crores)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Attrition Dashboard</dc:title>
  <dc:creator>Dhiraj Chavan</dc:creator>
  <cp:lastModifiedBy>Dhiraj Chavan</cp:lastModifiedBy>
  <cp:revision>2</cp:revision>
  <dcterms:created xsi:type="dcterms:W3CDTF">2024-04-19T06:17:18Z</dcterms:created>
  <dcterms:modified xsi:type="dcterms:W3CDTF">2024-05-11T13:16:22Z</dcterms:modified>
</cp:coreProperties>
</file>