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raj Pawar" userId="c728243dd8344711" providerId="LiveId" clId="{8048002A-DC3B-4DCD-8AD0-C024C67B50A2}"/>
    <pc:docChg chg="undo custSel addSld delSld modSld modMainMaster">
      <pc:chgData name="Dhiraj Pawar" userId="c728243dd8344711" providerId="LiveId" clId="{8048002A-DC3B-4DCD-8AD0-C024C67B50A2}" dt="2024-05-26T11:17:14.901" v="534" actId="207"/>
      <pc:docMkLst>
        <pc:docMk/>
      </pc:docMkLst>
      <pc:sldChg chg="addSp modSp add del setBg">
        <pc:chgData name="Dhiraj Pawar" userId="c728243dd8344711" providerId="LiveId" clId="{8048002A-DC3B-4DCD-8AD0-C024C67B50A2}" dt="2024-05-26T11:16:05.953" v="516" actId="2696"/>
        <pc:sldMkLst>
          <pc:docMk/>
          <pc:sldMk cId="2914282019" sldId="256"/>
        </pc:sldMkLst>
        <pc:spChg chg="mod">
          <ac:chgData name="Dhiraj Pawar" userId="c728243dd8344711" providerId="LiveId" clId="{8048002A-DC3B-4DCD-8AD0-C024C67B50A2}" dt="2024-05-26T11:09:21.819" v="430" actId="14100"/>
          <ac:spMkLst>
            <pc:docMk/>
            <pc:sldMk cId="2914282019" sldId="256"/>
            <ac:spMk id="2" creationId="{99B586D7-62AF-43A7-A729-5DECEBC02D85}"/>
          </ac:spMkLst>
        </pc:spChg>
        <pc:spChg chg="mod">
          <ac:chgData name="Dhiraj Pawar" userId="c728243dd8344711" providerId="LiveId" clId="{8048002A-DC3B-4DCD-8AD0-C024C67B50A2}" dt="2024-05-26T11:09:24.375" v="431" actId="20577"/>
          <ac:spMkLst>
            <pc:docMk/>
            <pc:sldMk cId="2914282019" sldId="256"/>
            <ac:spMk id="3" creationId="{25DBA4B8-4BB3-4EE6-9DCE-1A8923BCA860}"/>
          </ac:spMkLst>
        </pc:spChg>
        <pc:spChg chg="add mod">
          <ac:chgData name="Dhiraj Pawar" userId="c728243dd8344711" providerId="LiveId" clId="{8048002A-DC3B-4DCD-8AD0-C024C67B50A2}" dt="2024-05-26T10:50:30.438" v="86" actId="14100"/>
          <ac:spMkLst>
            <pc:docMk/>
            <pc:sldMk cId="2914282019" sldId="256"/>
            <ac:spMk id="8" creationId="{279D97BF-3814-426B-9E62-87D7CBC5FE68}"/>
          </ac:spMkLst>
        </pc:spChg>
        <pc:picChg chg="add mod">
          <ac:chgData name="Dhiraj Pawar" userId="c728243dd8344711" providerId="LiveId" clId="{8048002A-DC3B-4DCD-8AD0-C024C67B50A2}" dt="2024-05-26T10:50:45.202" v="90" actId="1076"/>
          <ac:picMkLst>
            <pc:docMk/>
            <pc:sldMk cId="2914282019" sldId="256"/>
            <ac:picMk id="7" creationId="{3A9FFF33-94A5-4E77-BF68-095A62DC07FD}"/>
          </ac:picMkLst>
        </pc:picChg>
      </pc:sldChg>
      <pc:sldChg chg="modSp add setBg">
        <pc:chgData name="Dhiraj Pawar" userId="c728243dd8344711" providerId="LiveId" clId="{8048002A-DC3B-4DCD-8AD0-C024C67B50A2}" dt="2024-05-26T11:04:15.587" v="331" actId="403"/>
        <pc:sldMkLst>
          <pc:docMk/>
          <pc:sldMk cId="2769873785" sldId="257"/>
        </pc:sldMkLst>
        <pc:spChg chg="mod">
          <ac:chgData name="Dhiraj Pawar" userId="c728243dd8344711" providerId="LiveId" clId="{8048002A-DC3B-4DCD-8AD0-C024C67B50A2}" dt="2024-05-26T11:04:08.418" v="326" actId="255"/>
          <ac:spMkLst>
            <pc:docMk/>
            <pc:sldMk cId="2769873785" sldId="257"/>
            <ac:spMk id="2" creationId="{1B8A6A6F-06C5-453B-BEC4-63F107171705}"/>
          </ac:spMkLst>
        </pc:spChg>
        <pc:spChg chg="mod">
          <ac:chgData name="Dhiraj Pawar" userId="c728243dd8344711" providerId="LiveId" clId="{8048002A-DC3B-4DCD-8AD0-C024C67B50A2}" dt="2024-05-26T11:04:15.587" v="331" actId="403"/>
          <ac:spMkLst>
            <pc:docMk/>
            <pc:sldMk cId="2769873785" sldId="257"/>
            <ac:spMk id="3" creationId="{BDD1B67B-383D-4EDB-973E-9B358D62CACD}"/>
          </ac:spMkLst>
        </pc:spChg>
      </pc:sldChg>
      <pc:sldChg chg="add del">
        <pc:chgData name="Dhiraj Pawar" userId="c728243dd8344711" providerId="LiveId" clId="{8048002A-DC3B-4DCD-8AD0-C024C67B50A2}" dt="2024-05-26T10:54:01.404" v="204" actId="2696"/>
        <pc:sldMkLst>
          <pc:docMk/>
          <pc:sldMk cId="212925547" sldId="258"/>
        </pc:sldMkLst>
      </pc:sldChg>
      <pc:sldChg chg="modSp add">
        <pc:chgData name="Dhiraj Pawar" userId="c728243dd8344711" providerId="LiveId" clId="{8048002A-DC3B-4DCD-8AD0-C024C67B50A2}" dt="2024-05-26T11:16:51.277" v="524" actId="113"/>
        <pc:sldMkLst>
          <pc:docMk/>
          <pc:sldMk cId="4186327431" sldId="258"/>
        </pc:sldMkLst>
        <pc:spChg chg="mod">
          <ac:chgData name="Dhiraj Pawar" userId="c728243dd8344711" providerId="LiveId" clId="{8048002A-DC3B-4DCD-8AD0-C024C67B50A2}" dt="2024-05-26T11:16:31.978" v="518" actId="207"/>
          <ac:spMkLst>
            <pc:docMk/>
            <pc:sldMk cId="4186327431" sldId="258"/>
            <ac:spMk id="2" creationId="{1B8A6A6F-06C5-453B-BEC4-63F107171705}"/>
          </ac:spMkLst>
        </pc:spChg>
        <pc:spChg chg="mod">
          <ac:chgData name="Dhiraj Pawar" userId="c728243dd8344711" providerId="LiveId" clId="{8048002A-DC3B-4DCD-8AD0-C024C67B50A2}" dt="2024-05-26T11:16:51.277" v="524" actId="113"/>
          <ac:spMkLst>
            <pc:docMk/>
            <pc:sldMk cId="4186327431" sldId="258"/>
            <ac:spMk id="3" creationId="{BDD1B67B-383D-4EDB-973E-9B358D62CACD}"/>
          </ac:spMkLst>
        </pc:spChg>
      </pc:sldChg>
      <pc:sldChg chg="modSp add">
        <pc:chgData name="Dhiraj Pawar" userId="c728243dd8344711" providerId="LiveId" clId="{8048002A-DC3B-4DCD-8AD0-C024C67B50A2}" dt="2024-05-26T11:16:57.516" v="525" actId="207"/>
        <pc:sldMkLst>
          <pc:docMk/>
          <pc:sldMk cId="1217461025" sldId="259"/>
        </pc:sldMkLst>
        <pc:spChg chg="mod">
          <ac:chgData name="Dhiraj Pawar" userId="c728243dd8344711" providerId="LiveId" clId="{8048002A-DC3B-4DCD-8AD0-C024C67B50A2}" dt="2024-05-26T11:16:57.516" v="525" actId="207"/>
          <ac:spMkLst>
            <pc:docMk/>
            <pc:sldMk cId="1217461025" sldId="259"/>
            <ac:spMk id="2" creationId="{1B8A6A6F-06C5-453B-BEC4-63F107171705}"/>
          </ac:spMkLst>
        </pc:spChg>
        <pc:spChg chg="mod">
          <ac:chgData name="Dhiraj Pawar" userId="c728243dd8344711" providerId="LiveId" clId="{8048002A-DC3B-4DCD-8AD0-C024C67B50A2}" dt="2024-05-26T11:08:05.347" v="404" actId="20577"/>
          <ac:spMkLst>
            <pc:docMk/>
            <pc:sldMk cId="1217461025" sldId="259"/>
            <ac:spMk id="3" creationId="{BDD1B67B-383D-4EDB-973E-9B358D62CACD}"/>
          </ac:spMkLst>
        </pc:spChg>
      </pc:sldChg>
      <pc:sldChg chg="modSp add">
        <pc:chgData name="Dhiraj Pawar" userId="c728243dd8344711" providerId="LiveId" clId="{8048002A-DC3B-4DCD-8AD0-C024C67B50A2}" dt="2024-05-26T11:17:05.657" v="529" actId="403"/>
        <pc:sldMkLst>
          <pc:docMk/>
          <pc:sldMk cId="276013860" sldId="260"/>
        </pc:sldMkLst>
        <pc:spChg chg="mod">
          <ac:chgData name="Dhiraj Pawar" userId="c728243dd8344711" providerId="LiveId" clId="{8048002A-DC3B-4DCD-8AD0-C024C67B50A2}" dt="2024-05-26T11:17:05.657" v="529" actId="403"/>
          <ac:spMkLst>
            <pc:docMk/>
            <pc:sldMk cId="276013860" sldId="260"/>
            <ac:spMk id="2" creationId="{1B8A6A6F-06C5-453B-BEC4-63F107171705}"/>
          </ac:spMkLst>
        </pc:spChg>
        <pc:spChg chg="mod">
          <ac:chgData name="Dhiraj Pawar" userId="c728243dd8344711" providerId="LiveId" clId="{8048002A-DC3B-4DCD-8AD0-C024C67B50A2}" dt="2024-05-26T11:08:23.725" v="426" actId="20577"/>
          <ac:spMkLst>
            <pc:docMk/>
            <pc:sldMk cId="276013860" sldId="260"/>
            <ac:spMk id="3" creationId="{BDD1B67B-383D-4EDB-973E-9B358D62CACD}"/>
          </ac:spMkLst>
        </pc:spChg>
      </pc:sldChg>
      <pc:sldChg chg="modSp add">
        <pc:chgData name="Dhiraj Pawar" userId="c728243dd8344711" providerId="LiveId" clId="{8048002A-DC3B-4DCD-8AD0-C024C67B50A2}" dt="2024-05-26T11:17:14.901" v="534" actId="207"/>
        <pc:sldMkLst>
          <pc:docMk/>
          <pc:sldMk cId="3323510475" sldId="261"/>
        </pc:sldMkLst>
        <pc:spChg chg="mod">
          <ac:chgData name="Dhiraj Pawar" userId="c728243dd8344711" providerId="LiveId" clId="{8048002A-DC3B-4DCD-8AD0-C024C67B50A2}" dt="2024-05-26T11:17:14.901" v="534" actId="207"/>
          <ac:spMkLst>
            <pc:docMk/>
            <pc:sldMk cId="3323510475" sldId="261"/>
            <ac:spMk id="2" creationId="{1B8A6A6F-06C5-453B-BEC4-63F107171705}"/>
          </ac:spMkLst>
        </pc:spChg>
        <pc:spChg chg="mod">
          <ac:chgData name="Dhiraj Pawar" userId="c728243dd8344711" providerId="LiveId" clId="{8048002A-DC3B-4DCD-8AD0-C024C67B50A2}" dt="2024-05-26T11:08:29.439" v="427" actId="113"/>
          <ac:spMkLst>
            <pc:docMk/>
            <pc:sldMk cId="3323510475" sldId="261"/>
            <ac:spMk id="3" creationId="{BDD1B67B-383D-4EDB-973E-9B358D62CACD}"/>
          </ac:spMkLst>
        </pc:spChg>
      </pc:sldChg>
      <pc:sldChg chg="addSp delSp modSp add">
        <pc:chgData name="Dhiraj Pawar" userId="c728243dd8344711" providerId="LiveId" clId="{8048002A-DC3B-4DCD-8AD0-C024C67B50A2}" dt="2024-05-26T11:15:57.039" v="515" actId="207"/>
        <pc:sldMkLst>
          <pc:docMk/>
          <pc:sldMk cId="2116176511" sldId="262"/>
        </pc:sldMkLst>
        <pc:spChg chg="mod">
          <ac:chgData name="Dhiraj Pawar" userId="c728243dd8344711" providerId="LiveId" clId="{8048002A-DC3B-4DCD-8AD0-C024C67B50A2}" dt="2024-05-26T11:15:57.039" v="515" actId="207"/>
          <ac:spMkLst>
            <pc:docMk/>
            <pc:sldMk cId="2116176511" sldId="262"/>
            <ac:spMk id="2" creationId="{3ADCB4C4-E46D-47BE-A8B3-F3A7DEFFF634}"/>
          </ac:spMkLst>
        </pc:spChg>
        <pc:spChg chg="del">
          <ac:chgData name="Dhiraj Pawar" userId="c728243dd8344711" providerId="LiveId" clId="{8048002A-DC3B-4DCD-8AD0-C024C67B50A2}" dt="2024-05-26T11:09:38.882" v="433"/>
          <ac:spMkLst>
            <pc:docMk/>
            <pc:sldMk cId="2116176511" sldId="262"/>
            <ac:spMk id="3" creationId="{359A84B2-F99D-449C-B2EF-2FFA9225A7EE}"/>
          </ac:spMkLst>
        </pc:spChg>
        <pc:spChg chg="del">
          <ac:chgData name="Dhiraj Pawar" userId="c728243dd8344711" providerId="LiveId" clId="{8048002A-DC3B-4DCD-8AD0-C024C67B50A2}" dt="2024-05-26T11:10:07.146" v="436"/>
          <ac:spMkLst>
            <pc:docMk/>
            <pc:sldMk cId="2116176511" sldId="262"/>
            <ac:spMk id="4" creationId="{BC0E0360-C958-4EAE-A78F-7F69920967AC}"/>
          </ac:spMkLst>
        </pc:spChg>
        <pc:spChg chg="add del mod">
          <ac:chgData name="Dhiraj Pawar" userId="c728243dd8344711" providerId="LiveId" clId="{8048002A-DC3B-4DCD-8AD0-C024C67B50A2}" dt="2024-05-26T11:13:51.334" v="475" actId="478"/>
          <ac:spMkLst>
            <pc:docMk/>
            <pc:sldMk cId="2116176511" sldId="262"/>
            <ac:spMk id="11" creationId="{9150EEF5-49F2-4848-B693-08B728ADDE08}"/>
          </ac:spMkLst>
        </pc:spChg>
        <pc:picChg chg="add mod">
          <ac:chgData name="Dhiraj Pawar" userId="c728243dd8344711" providerId="LiveId" clId="{8048002A-DC3B-4DCD-8AD0-C024C67B50A2}" dt="2024-05-26T11:10:19.632" v="440" actId="14100"/>
          <ac:picMkLst>
            <pc:docMk/>
            <pc:sldMk cId="2116176511" sldId="262"/>
            <ac:picMk id="5" creationId="{C486BDD5-E5EA-43B2-B7A9-789423D9AB07}"/>
          </ac:picMkLst>
        </pc:picChg>
        <pc:picChg chg="add mod">
          <ac:chgData name="Dhiraj Pawar" userId="c728243dd8344711" providerId="LiveId" clId="{8048002A-DC3B-4DCD-8AD0-C024C67B50A2}" dt="2024-05-26T11:10:22.519" v="441" actId="14100"/>
          <ac:picMkLst>
            <pc:docMk/>
            <pc:sldMk cId="2116176511" sldId="262"/>
            <ac:picMk id="6" creationId="{6592B6D5-369F-4274-B492-ABA0D00B1688}"/>
          </ac:picMkLst>
        </pc:picChg>
        <pc:picChg chg="add del mod">
          <ac:chgData name="Dhiraj Pawar" userId="c728243dd8344711" providerId="LiveId" clId="{8048002A-DC3B-4DCD-8AD0-C024C67B50A2}" dt="2024-05-26T11:12:20.900" v="471" actId="478"/>
          <ac:picMkLst>
            <pc:docMk/>
            <pc:sldMk cId="2116176511" sldId="262"/>
            <ac:picMk id="8" creationId="{22CEC5DC-CDBB-4292-97F1-DDF98696C16A}"/>
          </ac:picMkLst>
        </pc:picChg>
        <pc:picChg chg="add del mod">
          <ac:chgData name="Dhiraj Pawar" userId="c728243dd8344711" providerId="LiveId" clId="{8048002A-DC3B-4DCD-8AD0-C024C67B50A2}" dt="2024-05-26T11:13:51.334" v="475" actId="478"/>
          <ac:picMkLst>
            <pc:docMk/>
            <pc:sldMk cId="2116176511" sldId="262"/>
            <ac:picMk id="10" creationId="{B3F04C80-1063-4098-8788-D3927D5ECEF8}"/>
          </ac:picMkLst>
        </pc:picChg>
      </pc:sldChg>
      <pc:sldMasterChg chg="setBg modSldLayout">
        <pc:chgData name="Dhiraj Pawar" userId="c728243dd8344711" providerId="LiveId" clId="{8048002A-DC3B-4DCD-8AD0-C024C67B50A2}" dt="2024-05-26T10:52:02.484" v="194"/>
        <pc:sldMasterMkLst>
          <pc:docMk/>
          <pc:sldMasterMk cId="1815241603" sldId="2147483760"/>
        </pc:sldMasterMkLst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1207461573" sldId="2147483761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1975323404" sldId="2147483762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986502646" sldId="2147483763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4062749686" sldId="2147483764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234763740" sldId="2147483765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2317144920" sldId="2147483766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4041698376" sldId="2147483767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2253894669" sldId="2147483768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2800515407" sldId="2147483769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1165294181" sldId="2147483770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951456242" sldId="2147483771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2436737303" sldId="2147483772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1358218708" sldId="2147483773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1426629684" sldId="2147483774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3893792117" sldId="2147483775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4027482394" sldId="2147483776"/>
          </pc:sldLayoutMkLst>
        </pc:sldLayoutChg>
        <pc:sldLayoutChg chg="setBg">
          <pc:chgData name="Dhiraj Pawar" userId="c728243dd8344711" providerId="LiveId" clId="{8048002A-DC3B-4DCD-8AD0-C024C67B50A2}" dt="2024-05-26T10:52:02.484" v="194"/>
          <pc:sldLayoutMkLst>
            <pc:docMk/>
            <pc:sldMasterMk cId="1815241603" sldId="2147483760"/>
            <pc:sldLayoutMk cId="2723325119" sldId="21474837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6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9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5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3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18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29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92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82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2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0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74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4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9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9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51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5A85AB-C518-402C-ABCF-848364B84BAD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3EBAF7-5DAB-4FBC-AA4F-E87418CA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4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B4C4-E46D-47BE-A8B3-F3A7DEFF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36" y="165370"/>
            <a:ext cx="10749064" cy="1828800"/>
          </a:xfrm>
        </p:spPr>
        <p:txBody>
          <a:bodyPr/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Coffee Shop Sales Report            </a:t>
            </a:r>
            <a:b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</a:t>
            </a:r>
            <a:r>
              <a:rPr lang="en-US" sz="5400" b="1" dirty="0"/>
              <a:t>POWER BI + MY SQL</a:t>
            </a:r>
            <a:endParaRPr lang="en-IN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6BDD5-E5EA-43B2-B7A9-789423D9AB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3531" y="2349633"/>
            <a:ext cx="5639798" cy="372653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92B6D5-369F-4274-B492-ABA0D00B16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0800" y="2349634"/>
            <a:ext cx="5389123" cy="37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7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6A6F-06C5-453B-BEC4-63F10717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32" y="330740"/>
            <a:ext cx="9342435" cy="1349892"/>
          </a:xfrm>
        </p:spPr>
        <p:txBody>
          <a:bodyPr/>
          <a:lstStyle/>
          <a:p>
            <a:r>
              <a:rPr lang="en-IN" sz="7200" b="1" dirty="0">
                <a:solidFill>
                  <a:schemeClr val="accent4">
                    <a:lumMod val="75000"/>
                  </a:schemeClr>
                </a:solidFill>
              </a:rPr>
              <a:t>STEPS FOR MY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B67B-383D-4EDB-973E-9B358D62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7" y="1838527"/>
            <a:ext cx="10408595" cy="460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</a:t>
            </a:r>
            <a:r>
              <a:rPr lang="en-IN" sz="2800" dirty="0"/>
              <a:t>Data Walkthrough</a:t>
            </a:r>
          </a:p>
          <a:p>
            <a:pPr marL="0" indent="0">
              <a:buNone/>
            </a:pPr>
            <a:r>
              <a:rPr lang="en-IN" sz="2800" dirty="0"/>
              <a:t>• Raw data file preparation</a:t>
            </a:r>
          </a:p>
          <a:p>
            <a:pPr marL="0" indent="0">
              <a:buNone/>
            </a:pPr>
            <a:r>
              <a:rPr lang="en-IN" sz="2800" dirty="0"/>
              <a:t>• Creating Database• Importing File</a:t>
            </a:r>
          </a:p>
          <a:p>
            <a:pPr marL="0" indent="0">
              <a:buNone/>
            </a:pPr>
            <a:r>
              <a:rPr lang="en-IN" sz="2800" dirty="0"/>
              <a:t>• Cleaning Imported File</a:t>
            </a:r>
          </a:p>
          <a:p>
            <a:pPr marL="0" indent="0">
              <a:buNone/>
            </a:pPr>
            <a:r>
              <a:rPr lang="en-IN" sz="2800" dirty="0"/>
              <a:t>• Changing Data Types</a:t>
            </a:r>
          </a:p>
          <a:p>
            <a:pPr marL="0" indent="0">
              <a:buNone/>
            </a:pPr>
            <a:r>
              <a:rPr lang="en-IN" sz="2800" dirty="0"/>
              <a:t>• Firing SQL Queries for Business Requirements</a:t>
            </a:r>
          </a:p>
          <a:p>
            <a:pPr marL="0" indent="0">
              <a:buNone/>
            </a:pPr>
            <a:r>
              <a:rPr lang="en-IN" sz="2800" dirty="0"/>
              <a:t>• Storing Results</a:t>
            </a:r>
          </a:p>
          <a:p>
            <a:pPr marL="0" indent="0">
              <a:buNone/>
            </a:pPr>
            <a:r>
              <a:rPr lang="en-IN" sz="2800" dirty="0"/>
              <a:t>• Preparing SQL Documents</a:t>
            </a:r>
          </a:p>
        </p:txBody>
      </p:sp>
    </p:spTree>
    <p:extLst>
      <p:ext uri="{BB962C8B-B14F-4D97-AF65-F5344CB8AC3E}">
        <p14:creationId xmlns:p14="http://schemas.microsoft.com/office/powerpoint/2010/main" val="276987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6A6F-06C5-453B-BEC4-63F10717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8" y="175098"/>
            <a:ext cx="9361890" cy="1322962"/>
          </a:xfrm>
        </p:spPr>
        <p:txBody>
          <a:bodyPr/>
          <a:lstStyle/>
          <a:p>
            <a:r>
              <a:rPr lang="en-IN" sz="6000" b="1" dirty="0">
                <a:solidFill>
                  <a:schemeClr val="accent4">
                    <a:lumMod val="50000"/>
                  </a:schemeClr>
                </a:solidFill>
              </a:rPr>
              <a:t>KPI'S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B67B-383D-4EDB-973E-9B358D62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5" y="1680632"/>
            <a:ext cx="11945565" cy="5070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 Total Sales Analysis:</a:t>
            </a:r>
          </a:p>
          <a:p>
            <a:pPr marL="0" indent="0">
              <a:buNone/>
            </a:pPr>
            <a:r>
              <a:rPr lang="en-US" dirty="0"/>
              <a:t>• Calculate the total sales for each respective month.</a:t>
            </a:r>
          </a:p>
          <a:p>
            <a:pPr marL="0" indent="0">
              <a:buNone/>
            </a:pPr>
            <a:r>
              <a:rPr lang="en-US" dirty="0"/>
              <a:t>• Determine the month-on-month increase or decrease in sales.</a:t>
            </a:r>
          </a:p>
          <a:p>
            <a:pPr marL="0" indent="0">
              <a:buNone/>
            </a:pPr>
            <a:r>
              <a:rPr lang="en-US" dirty="0"/>
              <a:t>• Calculate the difference in sales between the selected month and the previous month.</a:t>
            </a:r>
          </a:p>
          <a:p>
            <a:pPr marL="0" indent="0">
              <a:buNone/>
            </a:pPr>
            <a:r>
              <a:rPr lang="en-US" b="1" dirty="0"/>
              <a:t>2. Total Orders Analysis:</a:t>
            </a:r>
          </a:p>
          <a:p>
            <a:pPr marL="0" indent="0">
              <a:buNone/>
            </a:pPr>
            <a:r>
              <a:rPr lang="en-US" dirty="0"/>
              <a:t>• Calculate the total number of orders for each respective month.</a:t>
            </a:r>
          </a:p>
          <a:p>
            <a:pPr marL="0" indent="0">
              <a:buNone/>
            </a:pPr>
            <a:r>
              <a:rPr lang="en-US" dirty="0"/>
              <a:t>• Determine the month-on-month increase or decrease in the number of orders.</a:t>
            </a:r>
          </a:p>
          <a:p>
            <a:pPr marL="0" indent="0">
              <a:buNone/>
            </a:pPr>
            <a:r>
              <a:rPr lang="en-US" dirty="0"/>
              <a:t>• Calculate the difference in the number of orders between the selected month and the previous month.</a:t>
            </a:r>
          </a:p>
          <a:p>
            <a:pPr marL="0" indent="0">
              <a:buNone/>
            </a:pPr>
            <a:r>
              <a:rPr lang="en-US" b="1" dirty="0"/>
              <a:t>3. Total Quantity Sold Analysis:</a:t>
            </a:r>
          </a:p>
          <a:p>
            <a:pPr marL="0" indent="0">
              <a:buNone/>
            </a:pPr>
            <a:r>
              <a:rPr lang="en-US" dirty="0"/>
              <a:t>• Calculate the total quantity sold for each respective month.</a:t>
            </a:r>
          </a:p>
          <a:p>
            <a:pPr marL="0" indent="0">
              <a:buNone/>
            </a:pPr>
            <a:r>
              <a:rPr lang="en-US" dirty="0"/>
              <a:t>• Determine the month-on-month increase or decrease in the total quantity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32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6A6F-06C5-453B-BEC4-63F10717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6732"/>
            <a:ext cx="8761413" cy="1147864"/>
          </a:xfrm>
        </p:spPr>
        <p:txBody>
          <a:bodyPr/>
          <a:lstStyle/>
          <a:p>
            <a:r>
              <a:rPr lang="en-IN" sz="6000" b="1" dirty="0">
                <a:solidFill>
                  <a:schemeClr val="accent4">
                    <a:lumMod val="50000"/>
                  </a:schemeClr>
                </a:solidFill>
              </a:rPr>
              <a:t>CHARTS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B67B-383D-4EDB-973E-9B358D62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94" y="1264595"/>
            <a:ext cx="12169303" cy="5330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 1 Calendar Heat Map</a:t>
            </a:r>
          </a:p>
          <a:p>
            <a:pPr marL="0" indent="0" algn="just">
              <a:buNone/>
            </a:pPr>
            <a:r>
              <a:rPr lang="en-US" dirty="0"/>
              <a:t>   • Implement a calendar heat map that dynamically adjusts based on the selected month from a slicer.</a:t>
            </a:r>
          </a:p>
          <a:p>
            <a:pPr marL="0" indent="0" algn="just">
              <a:buNone/>
            </a:pPr>
            <a:r>
              <a:rPr lang="en-US" dirty="0"/>
              <a:t>   •  Each day on the calendar will be color-coded to represent sales volume, with darker shades indicating                               higher sales.</a:t>
            </a:r>
          </a:p>
          <a:p>
            <a:pPr marL="0" indent="0" algn="just">
              <a:buNone/>
            </a:pPr>
            <a:r>
              <a:rPr lang="en-US" dirty="0"/>
              <a:t>   •  Implement tooltips to display detailed metrics (Sales, Orders, Quantity) when hovering over a specific day.</a:t>
            </a:r>
          </a:p>
          <a:p>
            <a:pPr marL="0" indent="0" algn="just">
              <a:buNone/>
            </a:pPr>
            <a:r>
              <a:rPr lang="en-US" b="1" dirty="0"/>
              <a:t>2. Sales Analysis by Weekdays and Weekends</a:t>
            </a:r>
          </a:p>
          <a:p>
            <a:pPr marL="0" indent="0" algn="just">
              <a:buNone/>
            </a:pPr>
            <a:r>
              <a:rPr lang="en-US" dirty="0"/>
              <a:t>: • Segment sales data into weekdays and weekends to analyze performance variations.</a:t>
            </a:r>
          </a:p>
          <a:p>
            <a:pPr marL="0" indent="0" algn="just">
              <a:buNone/>
            </a:pPr>
            <a:r>
              <a:rPr lang="en-US" dirty="0"/>
              <a:t> • Provide insights into whether sales patterns differ significantly between weekdays and weekends.</a:t>
            </a:r>
          </a:p>
          <a:p>
            <a:pPr marL="0" indent="0" algn="just">
              <a:buNone/>
            </a:pPr>
            <a:r>
              <a:rPr lang="en-US" b="1" dirty="0"/>
              <a:t>3. Sales Analysis by Store Location:</a:t>
            </a:r>
          </a:p>
          <a:p>
            <a:pPr marL="0" indent="0" algn="just">
              <a:buNone/>
            </a:pPr>
            <a:r>
              <a:rPr lang="en-US" dirty="0"/>
              <a:t>  • Visualize sales data by different store locations.</a:t>
            </a:r>
          </a:p>
          <a:p>
            <a:pPr marL="0" indent="0" algn="just">
              <a:buNone/>
            </a:pPr>
            <a:r>
              <a:rPr lang="en-US" dirty="0"/>
              <a:t>  • Include month-over-month (MoM) difference metrics based on the selected month in the slicer.</a:t>
            </a:r>
          </a:p>
          <a:p>
            <a:pPr marL="0" indent="0" algn="just">
              <a:buNone/>
            </a:pPr>
            <a:r>
              <a:rPr lang="en-US" dirty="0"/>
              <a:t>  • Highlight MoM sales increase or decrease for each store location to identify 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46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6A6F-06C5-453B-BEC4-63F10717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6732"/>
            <a:ext cx="8761413" cy="1147864"/>
          </a:xfrm>
        </p:spPr>
        <p:txBody>
          <a:bodyPr/>
          <a:lstStyle/>
          <a:p>
            <a:r>
              <a:rPr lang="en-IN" sz="5400" b="1" dirty="0">
                <a:solidFill>
                  <a:schemeClr val="accent4">
                    <a:lumMod val="50000"/>
                  </a:schemeClr>
                </a:solidFill>
              </a:rPr>
              <a:t>CHARTS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B67B-383D-4EDB-973E-9B358D62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94" y="1264595"/>
            <a:ext cx="12169303" cy="5330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 4. Daily Sales Analysis with Average Line:</a:t>
            </a:r>
          </a:p>
          <a:p>
            <a:pPr marL="0" indent="0" algn="just">
              <a:buNone/>
            </a:pPr>
            <a:r>
              <a:rPr lang="en-US" dirty="0"/>
              <a:t>   • Display daily sales for the selected month with a line chart.</a:t>
            </a:r>
          </a:p>
          <a:p>
            <a:pPr marL="0" indent="0" algn="just">
              <a:buNone/>
            </a:pPr>
            <a:r>
              <a:rPr lang="en-US" dirty="0"/>
              <a:t>   • Incorporate an average line on the chart to represent the average daily sales.</a:t>
            </a:r>
          </a:p>
          <a:p>
            <a:pPr marL="0" indent="0" algn="just">
              <a:buNone/>
            </a:pPr>
            <a:r>
              <a:rPr lang="en-US" dirty="0"/>
              <a:t>   • Highlight bars exceeding or falling below the average sales to identify exceptional sales days.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 5. Sales Analysis by Product Category: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• Analyze sales performance across different product categories.</a:t>
            </a:r>
          </a:p>
          <a:p>
            <a:pPr marL="0" indent="0" algn="just">
              <a:buNone/>
            </a:pPr>
            <a:r>
              <a:rPr lang="en-US" dirty="0"/>
              <a:t>   • Provide insights into which product categories contribute the most to overall sales.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 6. Top 10 Products by Sales:</a:t>
            </a:r>
          </a:p>
          <a:p>
            <a:pPr marL="0" indent="0" algn="just">
              <a:buNone/>
            </a:pPr>
            <a:r>
              <a:rPr lang="en-US" dirty="0"/>
              <a:t>  • Identify and display the top 10 products based on sales volume.</a:t>
            </a:r>
          </a:p>
          <a:p>
            <a:pPr marL="0" indent="0" algn="just">
              <a:buNone/>
            </a:pPr>
            <a:r>
              <a:rPr lang="en-US" dirty="0"/>
              <a:t>  • Allow users to quickly visualize the best-performing products in terms of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1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6A6F-06C5-453B-BEC4-63F10717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6732"/>
            <a:ext cx="8761413" cy="1147864"/>
          </a:xfrm>
        </p:spPr>
        <p:txBody>
          <a:bodyPr/>
          <a:lstStyle/>
          <a:p>
            <a:r>
              <a:rPr lang="en-IN" sz="4800" b="1" dirty="0">
                <a:solidFill>
                  <a:schemeClr val="accent4">
                    <a:lumMod val="50000"/>
                  </a:schemeClr>
                </a:solidFill>
              </a:rPr>
              <a:t>CHARTS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B67B-383D-4EDB-973E-9B358D62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94" y="1264595"/>
            <a:ext cx="12169303" cy="5330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7. Sales Analysis by Days and Hours:</a:t>
            </a:r>
          </a:p>
          <a:p>
            <a:pPr marL="0" indent="0" algn="just">
              <a:buNone/>
            </a:pPr>
            <a:r>
              <a:rPr lang="en-US" dirty="0"/>
              <a:t>• Utilize a heat map to visualize sales patterns by days and hours.</a:t>
            </a:r>
          </a:p>
          <a:p>
            <a:pPr marL="0" indent="0" algn="just">
              <a:buNone/>
            </a:pPr>
            <a:r>
              <a:rPr lang="en-US" dirty="0"/>
              <a:t>• Implement tooltips to display detailed metrics (Sales, Orders, Quantity) when hovering over a specific day-hour.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510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497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Century Gothic</vt:lpstr>
      <vt:lpstr>Wingdings 3</vt:lpstr>
      <vt:lpstr>Ion Boardroom</vt:lpstr>
      <vt:lpstr>         Coffee Shop Sales Report                          POWER BI + MY SQL</vt:lpstr>
      <vt:lpstr>STEPS FOR MY SQL</vt:lpstr>
      <vt:lpstr>KPI'S REQUIREMENTS</vt:lpstr>
      <vt:lpstr>CHARTS REQUIREMENTS</vt:lpstr>
      <vt:lpstr>CHARTS REQUIREMENTS</vt:lpstr>
      <vt:lpstr>CHARTS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 Report </dc:title>
  <dc:creator>Dhiraj Pawar</dc:creator>
  <cp:lastModifiedBy>Dhiraj Pawar</cp:lastModifiedBy>
  <cp:revision>3</cp:revision>
  <dcterms:created xsi:type="dcterms:W3CDTF">2024-05-26T10:45:03Z</dcterms:created>
  <dcterms:modified xsi:type="dcterms:W3CDTF">2024-05-26T11:17:21Z</dcterms:modified>
</cp:coreProperties>
</file>