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60" r:id="rId9"/>
    <p:sldId id="27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s\Store%20Sales%20Analysis\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s\Store%20Sales%20Analysis\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s\Store%20Sales%20Analysis\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s\Store%20Sales%20Analysis\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s\Store%20Sales%20Analysis\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Projects\Store%20Sales%20Analysis\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 Data Analysis.xlsx]order vs sales!PivotTable1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 Vs Sales</a:t>
            </a:r>
          </a:p>
        </c:rich>
      </c:tx>
      <c:layout>
        <c:manualLayout>
          <c:xMode val="edge"/>
          <c:yMode val="edge"/>
          <c:x val="0.14509547808871309"/>
          <c:y val="1.79632675705400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991426071741033"/>
          <c:y val="0.17171296296296296"/>
          <c:w val="0.75908727034120727"/>
          <c:h val="0.69729950422863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'order vs sales'!$B$3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'order vs sales'!$A$4:$A$15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'order vs sales'!$B$4:$B$15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9-4D6F-A041-D4E9CC235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44703"/>
        <c:axId val="55958143"/>
      </c:barChart>
      <c:lineChart>
        <c:grouping val="standard"/>
        <c:varyColors val="0"/>
        <c:ser>
          <c:idx val="1"/>
          <c:order val="1"/>
          <c:tx>
            <c:strRef>
              <c:f>'order vs sales'!$C$3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'order vs sales'!$A$4:$A$15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'order vs sales'!$C$4:$C$15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99-4D6F-A041-D4E9CC2354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57183"/>
        <c:axId val="55951903"/>
      </c:lineChart>
      <c:catAx>
        <c:axId val="5594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58143"/>
        <c:crosses val="autoZero"/>
        <c:auto val="1"/>
        <c:lblAlgn val="ctr"/>
        <c:lblOffset val="100"/>
        <c:noMultiLvlLbl val="0"/>
      </c:catAx>
      <c:valAx>
        <c:axId val="55958143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44703"/>
        <c:crosses val="autoZero"/>
        <c:crossBetween val="between"/>
      </c:valAx>
      <c:valAx>
        <c:axId val="559519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57183"/>
        <c:crosses val="max"/>
        <c:crossBetween val="between"/>
      </c:valAx>
      <c:catAx>
        <c:axId val="55957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9519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369356955380577"/>
          <c:y val="2.3934456109652932E-2"/>
          <c:w val="0.43575087489063868"/>
          <c:h val="0.124908104039529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 Data Analysis.xlsx]Men vs Women!PivotTable2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</a:t>
            </a:r>
            <a:r>
              <a:rPr lang="en-US" baseline="0" dirty="0"/>
              <a:t> Men Vs Women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333333333333333"/>
              <c:y val="9.7222222222222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88888888888889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333333333333333"/>
              <c:y val="9.7222222222222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88888888888889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784313725490204"/>
              <c:y val="9.7222153224537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90578751185507"/>
              <c:y val="-0.137793619646124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784313725490204"/>
              <c:y val="9.7222153224537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90578751185507"/>
              <c:y val="-0.137793619646124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784313725490204"/>
              <c:y val="9.72221532245377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90578751185507"/>
              <c:y val="-0.1377936196461246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'Men vs Women'!$B$3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52-4AF7-ABA5-1C3014F0B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52-4AF7-ABA5-1C3014F0B55D}"/>
              </c:ext>
            </c:extLst>
          </c:dPt>
          <c:dLbls>
            <c:dLbl>
              <c:idx val="0"/>
              <c:layout>
                <c:manualLayout>
                  <c:x val="-0.15784313725490204"/>
                  <c:y val="9.722215322453774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F52-4AF7-ABA5-1C3014F0B55D}"/>
                </c:ext>
              </c:extLst>
            </c:dLbl>
            <c:dLbl>
              <c:idx val="1"/>
              <c:layout>
                <c:manualLayout>
                  <c:x val="0.18090578751185507"/>
                  <c:y val="-0.1377936196461246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52-4AF7-ABA5-1C3014F0B5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'Men vs Women'!$A$4:$A$5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'Men vs Women'!$B$4:$B$5</c:f>
              <c:numCache>
                <c:formatCode>General</c:formatCode>
                <c:ptCount val="2"/>
                <c:pt idx="0">
                  <c:v>7613604</c:v>
                </c:pt>
                <c:pt idx="1">
                  <c:v>13562773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52-4AF7-ABA5-1C3014F0B5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 Data Analysis.xlsx]channels!PivotTable6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Orders: Channels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channels!$B$3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AD-4303-86CA-9E43884FFC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AD-4303-86CA-9E43884FFC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AD-4303-86CA-9E43884FFC82}"/>
              </c:ext>
            </c:extLst>
          </c:dPt>
          <c:dPt>
            <c:idx val="3"/>
            <c:bubble3D val="0"/>
            <c:explosion val="6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AD-4303-86CA-9E43884FFC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AD-4303-86CA-9E43884FFC82}"/>
              </c:ext>
            </c:extLst>
          </c:dPt>
          <c:dPt>
            <c:idx val="5"/>
            <c:bubble3D val="0"/>
            <c:explosion val="2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AD-4303-86CA-9E43884FFC82}"/>
              </c:ext>
            </c:extLst>
          </c:dPt>
          <c:dPt>
            <c:idx val="6"/>
            <c:bubble3D val="0"/>
            <c:explosion val="11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FAD-4303-86CA-9E43884FFC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channels!$A$4:$A$10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channels!$B$4:$B$10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FAD-4303-86CA-9E43884FFC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338938415163933"/>
          <c:y val="0.34109547918875843"/>
          <c:w val="0.14184220946212961"/>
          <c:h val="0.371024132581185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 Data Analysis.xlsx]top 5 sales!PivotTable4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Sales:</a:t>
            </a:r>
            <a:r>
              <a:rPr lang="en-US" b="1" baseline="0"/>
              <a:t> Top 5 States</a:t>
            </a:r>
            <a:endParaRPr lang="en-US" b="1"/>
          </a:p>
        </c:rich>
      </c:tx>
      <c:layout>
        <c:manualLayout>
          <c:xMode val="edge"/>
          <c:yMode val="edge"/>
          <c:x val="0.31984716149753067"/>
          <c:y val="4.8239266763145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0.00,,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sales'!$B$3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sales'!$A$4:$A$8</c:f>
              <c:strCache>
                <c:ptCount val="5"/>
                <c:pt idx="0">
                  <c:v>MAHARASHTRA</c:v>
                </c:pt>
                <c:pt idx="1">
                  <c:v>KARNATAKA</c:v>
                </c:pt>
                <c:pt idx="2">
                  <c:v>UTTAR PRADESH</c:v>
                </c:pt>
                <c:pt idx="3">
                  <c:v>TELANGANA</c:v>
                </c:pt>
                <c:pt idx="4">
                  <c:v>TAMIL NADU</c:v>
                </c:pt>
              </c:strCache>
            </c:strRef>
          </c:cat>
          <c:val>
            <c:numRef>
              <c:f>'top 5 sales'!$B$4:$B$8</c:f>
              <c:numCache>
                <c:formatCode>General</c:formatCode>
                <c:ptCount val="5"/>
                <c:pt idx="0">
                  <c:v>2990221</c:v>
                </c:pt>
                <c:pt idx="1">
                  <c:v>2646358</c:v>
                </c:pt>
                <c:pt idx="2">
                  <c:v>2104659</c:v>
                </c:pt>
                <c:pt idx="3">
                  <c:v>1712439</c:v>
                </c:pt>
                <c:pt idx="4">
                  <c:v>1678877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0C-4138-A86D-17D876C0F8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560527"/>
        <c:axId val="57561967"/>
      </c:barChart>
      <c:catAx>
        <c:axId val="575605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61967"/>
        <c:crosses val="autoZero"/>
        <c:auto val="1"/>
        <c:lblAlgn val="ctr"/>
        <c:lblOffset val="100"/>
        <c:noMultiLvlLbl val="0"/>
      </c:catAx>
      <c:valAx>
        <c:axId val="57561967"/>
        <c:scaling>
          <c:orientation val="minMax"/>
        </c:scaling>
        <c:delete val="0"/>
        <c:axPos val="b"/>
        <c:numFmt formatCode="0.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6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 Data Analysis.xlsx]Age 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</a:t>
            </a:r>
            <a:r>
              <a:rPr lang="en-US" baseline="0"/>
              <a:t>: Age vs Genders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'!$B$3:$B$4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'!$B$5:$B$7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9-4445-BF0C-BBD80A94DDBB}"/>
            </c:ext>
          </c:extLst>
        </c:ser>
        <c:ser>
          <c:idx val="1"/>
          <c:order val="1"/>
          <c:tx>
            <c:strRef>
              <c:f>'Age '!$C$3:$C$4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'!$A$5:$A$7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'Age '!$C$5:$C$7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B9-4445-BF0C-BBD80A94DD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1325695"/>
        <c:axId val="111319455"/>
      </c:barChart>
      <c:catAx>
        <c:axId val="11132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19455"/>
        <c:crosses val="autoZero"/>
        <c:auto val="1"/>
        <c:lblAlgn val="ctr"/>
        <c:lblOffset val="100"/>
        <c:noMultiLvlLbl val="0"/>
      </c:catAx>
      <c:valAx>
        <c:axId val="111319455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2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7871828521434"/>
          <c:y val="0.39893445610965289"/>
          <c:w val="0.13621276900135912"/>
          <c:h val="0.179713717893889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[Store Data Analysis.xlsx]Order Status!PivotTable3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</a:t>
            </a:r>
            <a:r>
              <a:rPr lang="en-US" baseline="0"/>
              <a:t> Status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306835363528277"/>
                  <c:h val="0.1271627031469551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37891737891738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941696390515288"/>
                  <c:h val="8.0866406850658809E-2"/>
                </c:manualLayout>
              </c15:layout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561971420239135"/>
                  <c:h val="9.7701423685675637E-2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'Order Status'!$B$3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26-4B71-BDEE-6AADACD4C10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26-4B71-BDEE-6AADACD4C108}"/>
              </c:ext>
            </c:extLst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26-4B71-BDEE-6AADACD4C108}"/>
              </c:ext>
            </c:extLst>
          </c:dPt>
          <c:dPt>
            <c:idx val="3"/>
            <c:bubble3D val="0"/>
            <c:explosion val="14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26-4B71-BDEE-6AADACD4C1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'Order Status'!$A$4:$A$7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'Order Status'!$B$4:$B$7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26-4B71-BDEE-6AADACD4C1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05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BECF-973B-22EE-686E-64654AC1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EF1D-3AA3-FA0B-0591-81C16E676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DD2E-2B5D-50E6-E88B-48E5169C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FDBA-D3DA-1A9A-2BFE-64A6250F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6FCC-D94A-2C3C-DD4A-DB5ED7C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BA62-EF69-5412-71BD-61A2E705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63F1D-B8FC-749E-95D3-D994BDAF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17B2-3169-9350-E5D4-8E4FEA1E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D847-B449-BEF4-B2BA-B83E083D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74584-4BE1-26EB-49C3-B55E2A53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441E5-E0CF-85D7-E20F-75B266507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3B3D7-274B-360A-4B9F-52423A2C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22CA-D37E-997A-8B08-FD1A48EA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71A8-F10A-2907-F9B8-E0676DE4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FE64-2957-D9D4-0EBC-120603D5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ECF8-B191-3DC0-8E7E-FD1F261A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4FD8-B3BE-7650-F4AC-0659C21D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3A13-A782-514B-D2B1-B8D7B46C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C6E0-5B6E-253A-4B92-029BD780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B765-11D0-29C9-E0B5-E7FCFB1C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B618-63FF-9F0F-7BC8-51DB310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F227-49F7-C82D-B7ED-00E66A4D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6A46-EFA2-A874-6128-DD7028B2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8/2/2023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84302-DFAD-BFDC-AC46-F75A8F76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A51E-41CF-A749-7467-66C57C51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5DFF-C839-C44A-A969-8499FBAC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DCAB-72A0-3455-3BB3-D8548DA7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5D8A6-7748-44ED-44B5-062EB486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D2E6-EB4B-F222-0D94-85173CBF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F7E01-4674-3C90-DF0A-0261C11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B563-F964-A7D5-3FB6-A6682385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101D-85D3-DBB2-3692-4B29B9D7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8C36-A44D-CA66-4C33-4EC2ED7B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6631-8055-942D-306F-A5D021A5C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F8BAE-6989-9CB0-8046-EDD20A292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730E7-BC9B-47D8-9C61-81C3C7F9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F0C42-B102-7F5E-CA2F-F6550795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630DA-A552-365A-2B76-27849ECE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DD75E-9382-AC64-8405-9EE001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AE07-3D0F-2932-B7E0-D729EBBC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00926-F7EC-1E86-E05F-B6EA9EE7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5EBE-2A3D-8E74-CC49-2EEFF16A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01C6-87C9-EBF0-7FBC-FF99CCF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82B0D-DC15-7F4E-26F1-482E729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0538E-9BCA-D7AB-9691-061EB696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8D16C-E180-2669-CDE1-5DC1C367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B653-9941-4FEF-529E-F9C8A354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466F-DA45-1332-6191-B4A282A1B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4D4E0-2902-DAB9-0030-1BEFAD6C6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CDE94-4C1B-DD99-58A6-B19DE931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FCE98-9695-3F73-06F4-E27B54A5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31DF-3A6C-FCF7-4D24-6624142C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F69E-4D49-AB1B-792E-B5C9B899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C3604-3027-0505-88C6-52F64C46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9418-A4EE-927A-1660-10438548A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1F552-996A-96C0-E429-1547ADEC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C5290-D74E-1982-1347-BA575E05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20763-4058-1744-E3B0-A85531A7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5CDE1-B554-B1E2-67CC-C581EEF2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275A-2CF1-EE90-634C-E8154555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5534E-9673-26B6-0363-9630DB7B1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F0BA-92D9-DB1A-7F2E-D7D58522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92348-D27A-F145-95A1-15CE7B5EA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87679-7BE1-CB39-83D2-DAE2D9A7E39F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609D4CAB-164E-26E0-B745-D040DFC06D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976" b="137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Online Store Sales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Annual Report 2022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04DA1FE-EBEF-4AF3-A3C6-067C78D4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8B1B3E66-23F5-436C-A0C1-32A666D28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33E0-CA39-7D74-65C9-612C38F0B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t="22135" b="21615"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C230A-A12C-4339-92EE-F850809EC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266DA8-A1F2-4B9F-AD49-F0F4270B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85EAE53-C456-4300-BEA6-3AF8CC0F5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1E0EBD-0F61-4DE9-9397-8E5362071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00BA56C-1B81-460E-96B4-6E0DDE67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84DEAC-B1F0-4AAF-9532-1F93B473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9BF985-74AA-43F0-A812-F4CD33841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31C745-2F56-4B25-8616-92358DAFA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708" y="666352"/>
            <a:ext cx="10558405" cy="3039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50" y="3812005"/>
            <a:ext cx="10536463" cy="2288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Dhiraj Pawar 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White percentage symbol on red background">
            <a:extLst>
              <a:ext uri="{FF2B5EF4-FFF2-40B4-BE49-F238E27FC236}">
                <a16:creationId xmlns:a16="http://schemas.microsoft.com/office/drawing/2014/main" id="{40E4391D-CB00-FF30-3684-E0D0013FF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 online Store wants to create an annual sales report for 2022 so that store can understand their customers and grow more sales in 2023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odes on papers">
            <a:extLst>
              <a:ext uri="{FF2B5EF4-FFF2-40B4-BE49-F238E27FC236}">
                <a16:creationId xmlns:a16="http://schemas.microsoft.com/office/drawing/2014/main" id="{6B394191-ACAA-7D68-85ED-643A0A24F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CEECFB-EA82-DEB7-C0A5-B0B92DCF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2274-EB0D-1EFC-A719-0A3EF539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Compare the sales and order using single chart</a:t>
            </a:r>
          </a:p>
          <a:p>
            <a:r>
              <a:rPr lang="en-US">
                <a:solidFill>
                  <a:srgbClr val="FFFFFF"/>
                </a:solidFill>
              </a:rPr>
              <a:t>Which month got the highest sales in orders </a:t>
            </a:r>
          </a:p>
          <a:p>
            <a:r>
              <a:rPr lang="en-US">
                <a:solidFill>
                  <a:srgbClr val="FFFFFF"/>
                </a:solidFill>
              </a:rPr>
              <a:t>Who purchased more men or women in 2022 </a:t>
            </a:r>
          </a:p>
          <a:p>
            <a:r>
              <a:rPr lang="en-US">
                <a:solidFill>
                  <a:srgbClr val="FFFFFF"/>
                </a:solidFill>
              </a:rPr>
              <a:t>What are different order status in 2022 </a:t>
            </a:r>
          </a:p>
          <a:p>
            <a:r>
              <a:rPr lang="en-US">
                <a:solidFill>
                  <a:srgbClr val="FFFFFF"/>
                </a:solidFill>
              </a:rPr>
              <a:t>List top 10 states contributing to the sales</a:t>
            </a:r>
          </a:p>
          <a:p>
            <a:r>
              <a:rPr lang="en-US">
                <a:solidFill>
                  <a:srgbClr val="FFFFFF"/>
                </a:solidFill>
              </a:rPr>
              <a:t>Relation between age and gender based on number of Orders</a:t>
            </a:r>
          </a:p>
          <a:p>
            <a:r>
              <a:rPr lang="en-US">
                <a:solidFill>
                  <a:srgbClr val="FFFFFF"/>
                </a:solidFill>
              </a:rPr>
              <a:t>Which channel is contributing the maximum sales </a:t>
            </a:r>
          </a:p>
          <a:p>
            <a:r>
              <a:rPr lang="en-US">
                <a:solidFill>
                  <a:srgbClr val="FFFFFF"/>
                </a:solidFill>
              </a:rPr>
              <a:t>Highest selling categories</a:t>
            </a:r>
          </a:p>
        </p:txBody>
      </p:sp>
    </p:spTree>
    <p:extLst>
      <p:ext uri="{BB962C8B-B14F-4D97-AF65-F5344CB8AC3E}">
        <p14:creationId xmlns:p14="http://schemas.microsoft.com/office/powerpoint/2010/main" val="3328471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82168"/>
          </a:xfrm>
        </p:spPr>
        <p:txBody>
          <a:bodyPr anchor="b"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B56567-1702-4588-93AE-E726FE44C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250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997EC0-C227-4043-B7B3-D12F571DB78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0249492"/>
              </p:ext>
            </p:extLst>
          </p:nvPr>
        </p:nvGraphicFramePr>
        <p:xfrm>
          <a:off x="643467" y="1270382"/>
          <a:ext cx="5159664" cy="431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3E9168-1C3E-4372-8F47-FB90D37F460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803958"/>
              </p:ext>
            </p:extLst>
          </p:nvPr>
        </p:nvGraphicFramePr>
        <p:xfrm>
          <a:off x="6388870" y="1270382"/>
          <a:ext cx="5159663" cy="4317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740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9B0513-1E23-F4D3-206F-65776109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0337A3-6322-4455-B69B-1C796C2BF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04092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51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6A315B-96C8-30D9-18A7-B25C4EA1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9930A0-99D6-4EDB-9DA7-C348BF027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221095"/>
              </p:ext>
            </p:extLst>
          </p:nvPr>
        </p:nvGraphicFramePr>
        <p:xfrm>
          <a:off x="643467" y="782126"/>
          <a:ext cx="5014928" cy="417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4E7784-6EA9-4267-8E3C-43BE219F416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96373012"/>
              </p:ext>
            </p:extLst>
          </p:nvPr>
        </p:nvGraphicFramePr>
        <p:xfrm>
          <a:off x="6533606" y="782126"/>
          <a:ext cx="5014927" cy="417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4863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hand holding ball">
            <a:extLst>
              <a:ext uri="{FF2B5EF4-FFF2-40B4-BE49-F238E27FC236}">
                <a16:creationId xmlns:a16="http://schemas.microsoft.com/office/drawing/2014/main" id="{89741477-CBF1-BDA7-F362-527579D7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41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Women are more likely to buy compared to men (~65%)</a:t>
            </a:r>
          </a:p>
          <a:p>
            <a:r>
              <a:rPr lang="en-US" sz="2000">
                <a:solidFill>
                  <a:srgbClr val="FFFFFF"/>
                </a:solidFill>
              </a:rPr>
              <a:t>Maharashtra, Karnataka and Uttar Pradesh are the top 3 states (~35%)</a:t>
            </a:r>
          </a:p>
          <a:p>
            <a:r>
              <a:rPr lang="en-US" sz="2000">
                <a:solidFill>
                  <a:srgbClr val="FFFFFF"/>
                </a:solidFill>
              </a:rPr>
              <a:t>Adult age group (30-49 yrs) is max contributing (~50%)</a:t>
            </a:r>
          </a:p>
          <a:p>
            <a:r>
              <a:rPr lang="en-US" sz="2000">
                <a:solidFill>
                  <a:srgbClr val="FFFFFF"/>
                </a:solidFill>
              </a:rPr>
              <a:t>Amazon, Flipkart and Myntra channels are max contributing (~80%)</a:t>
            </a:r>
          </a:p>
        </p:txBody>
      </p:sp>
    </p:spTree>
    <p:extLst>
      <p:ext uri="{BB962C8B-B14F-4D97-AF65-F5344CB8AC3E}">
        <p14:creationId xmlns:p14="http://schemas.microsoft.com/office/powerpoint/2010/main" val="2426022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5F9807A-E890-C92A-BE5F-D07CB8D2B3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E029D-4F08-82CD-4DBA-9D80BADD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B3FA-B095-472A-A52C-7AEC15429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r>
              <a:rPr lang="en-US" sz="1700" b="0" i="0">
                <a:solidFill>
                  <a:srgbClr val="FFFFFF"/>
                </a:solidFill>
                <a:effectLst/>
                <a:latin typeface="Söhne"/>
              </a:rPr>
              <a:t>It indicates that women are more likely to make purchases compared to men, with approximately 65% of the buyers being female</a:t>
            </a:r>
            <a:r>
              <a:rPr lang="en-US" sz="1700">
                <a:solidFill>
                  <a:srgbClr val="FFFFFF"/>
                </a:solidFill>
                <a:latin typeface="Söhne"/>
              </a:rPr>
              <a:t> So we can Target Womens More.</a:t>
            </a:r>
            <a:r>
              <a:rPr lang="en-US" sz="1700" b="0" i="0">
                <a:solidFill>
                  <a:srgbClr val="FFFFFF"/>
                </a:solidFill>
                <a:effectLst/>
                <a:latin typeface="Söhne"/>
              </a:rPr>
              <a:t> As per the reports Maharashtra, Karnataka, and Uttar Pradesh, contributing around 35% of the total purchases. The adult age group of 30-49 years old is the largest demographic making purchases, accounting for approximately 50% of all buyers. Lastly, the majority of sales are driven through online channels, with Amazon, Flipkart, and Myntra being the most prominent, contributing around 80% of the total sales So we can Give best Offer/coupons on Given platform for more sales.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73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302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Söhne</vt:lpstr>
      <vt:lpstr>Office Theme</vt:lpstr>
      <vt:lpstr>Online Store Sales </vt:lpstr>
      <vt:lpstr>Objective</vt:lpstr>
      <vt:lpstr>Problems To Solve</vt:lpstr>
      <vt:lpstr>PowerPoint Presentation</vt:lpstr>
      <vt:lpstr>PowerPoint Presentation</vt:lpstr>
      <vt:lpstr>PowerPoint Presentation</vt:lpstr>
      <vt:lpstr>PowerPoint Presentation</vt:lpstr>
      <vt:lpstr>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Store Sales </dc:title>
  <dc:creator>DHIRAJ PAWAR</dc:creator>
  <cp:lastModifiedBy>DHIRAJ PAWAR</cp:lastModifiedBy>
  <cp:revision>1</cp:revision>
  <dcterms:created xsi:type="dcterms:W3CDTF">2023-08-02T16:38:07Z</dcterms:created>
  <dcterms:modified xsi:type="dcterms:W3CDTF">2023-08-02T17:37:31Z</dcterms:modified>
</cp:coreProperties>
</file>