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7" r:id="rId2"/>
    <p:sldId id="257" r:id="rId3"/>
    <p:sldId id="301" r:id="rId4"/>
    <p:sldId id="303" r:id="rId5"/>
    <p:sldId id="260" r:id="rId6"/>
    <p:sldId id="304" r:id="rId7"/>
    <p:sldId id="262" r:id="rId8"/>
    <p:sldId id="263" r:id="rId9"/>
    <p:sldId id="295" r:id="rId10"/>
    <p:sldId id="311" r:id="rId11"/>
    <p:sldId id="316" r:id="rId12"/>
    <p:sldId id="313" r:id="rId13"/>
    <p:sldId id="308" r:id="rId14"/>
    <p:sldId id="309" r:id="rId15"/>
    <p:sldId id="310" r:id="rId16"/>
    <p:sldId id="294" r:id="rId17"/>
    <p:sldId id="298" r:id="rId18"/>
    <p:sldId id="305" r:id="rId19"/>
    <p:sldId id="314" r:id="rId20"/>
    <p:sldId id="315" r:id="rId21"/>
    <p:sldId id="267" r:id="rId22"/>
    <p:sldId id="271"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8" autoAdjust="0"/>
    <p:restoredTop sz="94660"/>
  </p:normalViewPr>
  <p:slideViewPr>
    <p:cSldViewPr>
      <p:cViewPr>
        <p:scale>
          <a:sx n="75" d="100"/>
          <a:sy n="75" d="100"/>
        </p:scale>
        <p:origin x="926" y="120"/>
      </p:cViewPr>
      <p:guideLst>
        <p:guide orient="horz" pos="2159"/>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ABDA6-A286-4108-92E6-608673EB5C4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ABDA6-A286-4108-92E6-608673EB5C4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ABDA6-A286-4108-92E6-608673EB5C4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ABDA6-A286-4108-92E6-608673EB5C4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ABDA6-A286-4108-92E6-608673EB5C4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ABDA6-A286-4108-92E6-608673EB5C4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ABDA6-A286-4108-92E6-608673EB5C4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ABDA6-A286-4108-92E6-608673EB5C4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ABDA6-A286-4108-92E6-608673EB5C4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ABDA6-A286-4108-92E6-608673EB5C4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ABDA6-A286-4108-92E6-608673EB5C4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D286-AD38-4CC3-A2BB-3A15BC85BD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ABDA6-A286-4108-92E6-608673EB5C44}"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2D286-AD38-4CC3-A2BB-3A15BC85BD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ABDA6-A286-4108-92E6-608673EB5C44}"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2D286-AD38-4CC3-A2BB-3A15BC85BD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ABDA6-A286-4108-92E6-608673EB5C44}" type="datetimeFigureOut">
              <a:rPr lang="en-US" smtClean="0"/>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2D286-AD38-4CC3-A2BB-3A15BC85BD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ABDA6-A286-4108-92E6-608673EB5C4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D286-AD38-4CC3-A2BB-3A15BC85BD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D286-AD38-4CC3-A2BB-3A15BC85BD73}" type="slidenum">
              <a:rPr lang="en-US" smtClean="0"/>
              <a:t>‹#›</a:t>
            </a:fld>
            <a:endParaRPr lang="en-US"/>
          </a:p>
        </p:txBody>
      </p:sp>
      <p:sp>
        <p:nvSpPr>
          <p:cNvPr id="5" name="Date Placeholder 4"/>
          <p:cNvSpPr>
            <a:spLocks noGrp="1"/>
          </p:cNvSpPr>
          <p:nvPr>
            <p:ph type="dt" sz="half" idx="10"/>
          </p:nvPr>
        </p:nvSpPr>
        <p:spPr/>
        <p:txBody>
          <a:bodyPr/>
          <a:lstStyle/>
          <a:p>
            <a:fld id="{346ABDA6-A286-4108-92E6-608673EB5C44}" type="datetimeFigureOut">
              <a:rPr lang="en-US" smtClean="0"/>
              <a:t>11/10/2022</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6ABDA6-A286-4108-92E6-608673EB5C44}" type="datetimeFigureOut">
              <a:rPr lang="en-US" smtClean="0"/>
              <a:t>11/10/2022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92D286-AD38-4CC3-A2BB-3A15BC85BD7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960" y="230505"/>
            <a:ext cx="7280275" cy="1651000"/>
          </a:xfrm>
        </p:spPr>
        <p:txBody>
          <a:bodyPr>
            <a:noAutofit/>
          </a:bodyPr>
          <a:lstStyle/>
          <a:p>
            <a:pPr algn="ctr">
              <a:lnSpc>
                <a:spcPct val="150000"/>
              </a:lnSpc>
            </a:pPr>
            <a:r>
              <a:rPr lang="en-IN" sz="1400" dirty="0">
                <a:solidFill>
                  <a:schemeClr val="tx1"/>
                </a:solidFill>
                <a:latin typeface="Times New Roman" panose="02020603050405020304" pitchFamily="18" charset="0"/>
                <a:cs typeface="Times New Roman" panose="02020603050405020304" pitchFamily="18" charset="0"/>
              </a:rPr>
              <a:t>A </a:t>
            </a:r>
            <a:br>
              <a:rPr lang="en-IN" sz="1100" dirty="0">
                <a:latin typeface="Calibri" panose="020F0502020204030204" pitchFamily="34" charset="0"/>
                <a:cs typeface="Calibri" panose="020F0502020204030204" pitchFamily="34" charset="0"/>
              </a:rPr>
            </a:br>
            <a:r>
              <a:rPr lang="en-IN" sz="1100" dirty="0">
                <a:latin typeface="Times New Roman" panose="02020603050405020304" pitchFamily="18" charset="0"/>
                <a:cs typeface="Times New Roman" panose="02020603050405020304" pitchFamily="18" charset="0"/>
              </a:rPr>
              <a:t>      </a:t>
            </a:r>
            <a:r>
              <a:rPr lang="en-IN" sz="2400" b="1" dirty="0">
                <a:solidFill>
                  <a:srgbClr val="FF0000"/>
                </a:solidFill>
                <a:latin typeface="Times New Roman" panose="02020603050405020304" pitchFamily="18" charset="0"/>
                <a:cs typeface="Times New Roman" panose="02020603050405020304" pitchFamily="18" charset="0"/>
              </a:rPr>
              <a:t>Presentation on</a:t>
            </a:r>
            <a:br>
              <a:rPr lang="en-IN" sz="2800" b="1" dirty="0">
                <a:solidFill>
                  <a:srgbClr val="FF0000"/>
                </a:solidFill>
                <a:latin typeface="Times New Roman" panose="02020603050405020304" pitchFamily="18" charset="0"/>
                <a:cs typeface="Times New Roman" panose="02020603050405020304" pitchFamily="18" charset="0"/>
              </a:rPr>
            </a:br>
            <a:r>
              <a:rPr lang="en-US" sz="2400" b="1" dirty="0">
                <a:solidFill>
                  <a:srgbClr val="7030A0"/>
                </a:solidFill>
                <a:latin typeface="Times New Roman" panose="02020603050405020304" pitchFamily="18" charset="0"/>
                <a:cs typeface="Times New Roman" panose="02020603050405020304" pitchFamily="18" charset="0"/>
              </a:rPr>
              <a:t>“ Design and Development of Robot based System For Precision Farming”</a:t>
            </a:r>
            <a:br>
              <a:rPr lang="en-US" sz="2400" b="1" dirty="0">
                <a:solidFill>
                  <a:srgbClr val="7030A0"/>
                </a:solidFill>
                <a:latin typeface="Times New Roman" panose="02020603050405020304" pitchFamily="18" charset="0"/>
                <a:cs typeface="Times New Roman" panose="02020603050405020304" pitchFamily="18" charset="0"/>
              </a:rPr>
            </a:br>
            <a:endParaRPr lang="en-IN" sz="2000" b="1" dirty="0"/>
          </a:p>
        </p:txBody>
      </p:sp>
      <p:sp>
        <p:nvSpPr>
          <p:cNvPr id="3" name="Content Placeholder 2"/>
          <p:cNvSpPr>
            <a:spLocks noGrp="1"/>
          </p:cNvSpPr>
          <p:nvPr>
            <p:ph idx="1"/>
          </p:nvPr>
        </p:nvSpPr>
        <p:spPr>
          <a:xfrm>
            <a:off x="69850" y="1844675"/>
            <a:ext cx="9639935" cy="4552950"/>
          </a:xfrm>
        </p:spPr>
        <p:txBody>
          <a:bodyPr>
            <a:normAutofit fontScale="25000" lnSpcReduction="20000"/>
          </a:bodyPr>
          <a:lstStyle/>
          <a:p>
            <a:pPr marL="0" indent="0" algn="ctr">
              <a:lnSpc>
                <a:spcPct val="150000"/>
              </a:lnSpc>
              <a:buNone/>
            </a:pPr>
            <a:endParaRPr lang="en-US" sz="6400" dirty="0">
              <a:latin typeface="Times New Roman" panose="02020603050405020304" pitchFamily="18" charset="0"/>
              <a:cs typeface="Times New Roman" panose="02020603050405020304" pitchFamily="18" charset="0"/>
            </a:endParaRPr>
          </a:p>
          <a:p>
            <a:pPr marL="0" indent="0" algn="ctr">
              <a:lnSpc>
                <a:spcPct val="150000"/>
              </a:lnSpc>
              <a:buNone/>
            </a:pPr>
            <a:r>
              <a:rPr lang="en-US" sz="7200" dirty="0">
                <a:latin typeface="Times New Roman" panose="02020603050405020304" pitchFamily="18" charset="0"/>
                <a:cs typeface="Times New Roman" panose="02020603050405020304" pitchFamily="18" charset="0"/>
              </a:rPr>
              <a:t> Prepared by:</a:t>
            </a:r>
          </a:p>
          <a:p>
            <a:pPr marL="0" indent="0" algn="ctr">
              <a:lnSpc>
                <a:spcPct val="150000"/>
              </a:lnSpc>
              <a:buNone/>
            </a:pPr>
            <a:r>
              <a:rPr lang="en-US" sz="6400" dirty="0">
                <a:solidFill>
                  <a:srgbClr val="FF0000"/>
                </a:solidFill>
                <a:latin typeface="Times New Roman" panose="02020603050405020304" pitchFamily="18" charset="0"/>
                <a:cs typeface="Times New Roman" panose="02020603050405020304" pitchFamily="18" charset="0"/>
              </a:rPr>
              <a:t>                  </a:t>
            </a:r>
            <a:r>
              <a:rPr lang="en-IN" sz="6400" b="1" dirty="0">
                <a:latin typeface="Times New Roman" panose="02020603050405020304" pitchFamily="18" charset="0"/>
                <a:cs typeface="Times New Roman" panose="02020603050405020304" pitchFamily="18" charset="0"/>
              </a:rPr>
              <a:t>Ms. Ghule Sakshi </a:t>
            </a:r>
            <a:r>
              <a:rPr lang="en-IN" sz="6400" b="1" dirty="0" err="1">
                <a:latin typeface="Times New Roman" panose="02020603050405020304" pitchFamily="18" charset="0"/>
                <a:cs typeface="Times New Roman" panose="02020603050405020304" pitchFamily="18" charset="0"/>
              </a:rPr>
              <a:t>Balasaheb</a:t>
            </a:r>
            <a:r>
              <a:rPr lang="en-IN" sz="6400" b="1" dirty="0">
                <a:latin typeface="Times New Roman" panose="02020603050405020304" pitchFamily="18" charset="0"/>
                <a:cs typeface="Times New Roman" panose="02020603050405020304" pitchFamily="18" charset="0"/>
              </a:rPr>
              <a:t> </a:t>
            </a:r>
            <a:r>
              <a:rPr lang="en-IN" sz="6400" dirty="0">
                <a:latin typeface="Times New Roman" panose="02020603050405020304" pitchFamily="18" charset="0"/>
                <a:cs typeface="Times New Roman" panose="02020603050405020304" pitchFamily="18" charset="0"/>
              </a:rPr>
              <a:t>(Roll No. 4119)</a:t>
            </a:r>
          </a:p>
          <a:p>
            <a:pPr marL="0" indent="0" algn="ctr">
              <a:lnSpc>
                <a:spcPct val="150000"/>
              </a:lnSpc>
              <a:buNone/>
            </a:pPr>
            <a:r>
              <a:rPr lang="en-IN" sz="6400" b="1" dirty="0">
                <a:latin typeface="Times New Roman" panose="02020603050405020304" pitchFamily="18" charset="0"/>
                <a:cs typeface="Times New Roman" panose="02020603050405020304" pitchFamily="18" charset="0"/>
              </a:rPr>
              <a:t>                 Mr. </a:t>
            </a:r>
            <a:r>
              <a:rPr lang="en-US" sz="6400" b="1" dirty="0" err="1">
                <a:latin typeface="Times New Roman" panose="02020603050405020304" pitchFamily="18" charset="0"/>
                <a:ea typeface="Times New Roman" panose="02020603050405020304" pitchFamily="18" charset="0"/>
                <a:cs typeface="Times New Roman" panose="02020603050405020304" pitchFamily="18" charset="0"/>
              </a:rPr>
              <a:t>Warke</a:t>
            </a:r>
            <a:r>
              <a:rPr lang="en-US" sz="6400" b="1" dirty="0">
                <a:latin typeface="Times New Roman" panose="02020603050405020304" pitchFamily="18" charset="0"/>
                <a:ea typeface="Times New Roman" panose="02020603050405020304" pitchFamily="18" charset="0"/>
                <a:cs typeface="Times New Roman" panose="02020603050405020304" pitchFamily="18" charset="0"/>
              </a:rPr>
              <a:t> Dhiraj Shailesh </a:t>
            </a:r>
            <a:r>
              <a:rPr lang="en-IN" sz="6400" b="1" dirty="0">
                <a:latin typeface="Times New Roman" panose="02020603050405020304" pitchFamily="18" charset="0"/>
                <a:cs typeface="Times New Roman" panose="02020603050405020304" pitchFamily="18" charset="0"/>
              </a:rPr>
              <a:t> </a:t>
            </a:r>
            <a:r>
              <a:rPr lang="en-IN" sz="6400" dirty="0">
                <a:latin typeface="Times New Roman" panose="02020603050405020304" pitchFamily="18" charset="0"/>
                <a:cs typeface="Times New Roman" panose="02020603050405020304" pitchFamily="18" charset="0"/>
              </a:rPr>
              <a:t>(Roll No. 4184)</a:t>
            </a:r>
          </a:p>
          <a:p>
            <a:pPr marL="0" indent="0" algn="ctr">
              <a:lnSpc>
                <a:spcPct val="150000"/>
              </a:lnSpc>
              <a:buNone/>
            </a:pPr>
            <a:r>
              <a:rPr lang="en-IN" sz="6400" dirty="0">
                <a:latin typeface="Times New Roman" panose="02020603050405020304" pitchFamily="18" charset="0"/>
                <a:cs typeface="Times New Roman" panose="02020603050405020304" pitchFamily="18" charset="0"/>
              </a:rPr>
              <a:t>                          </a:t>
            </a:r>
            <a:r>
              <a:rPr lang="en-IN" sz="6400" b="1" dirty="0">
                <a:latin typeface="Times New Roman" panose="02020603050405020304" pitchFamily="18" charset="0"/>
                <a:cs typeface="Times New Roman" panose="02020603050405020304" pitchFamily="18" charset="0"/>
              </a:rPr>
              <a:t>Ms. </a:t>
            </a:r>
            <a:r>
              <a:rPr lang="en-US" sz="6400" b="1" dirty="0" err="1">
                <a:latin typeface="Times New Roman" panose="02020603050405020304" pitchFamily="18" charset="0"/>
                <a:ea typeface="Times New Roman" panose="02020603050405020304" pitchFamily="18" charset="0"/>
                <a:cs typeface="Times New Roman" panose="02020603050405020304" pitchFamily="18" charset="0"/>
              </a:rPr>
              <a:t>Zanzurne</a:t>
            </a:r>
            <a:r>
              <a:rPr lang="en-US" sz="6400" b="1" dirty="0">
                <a:latin typeface="Times New Roman" panose="02020603050405020304" pitchFamily="18" charset="0"/>
                <a:ea typeface="Times New Roman" panose="02020603050405020304" pitchFamily="18" charset="0"/>
                <a:cs typeface="Times New Roman" panose="02020603050405020304" pitchFamily="18" charset="0"/>
              </a:rPr>
              <a:t> Radhika </a:t>
            </a:r>
            <a:r>
              <a:rPr lang="en-US" sz="6400" b="1" dirty="0" err="1">
                <a:latin typeface="Times New Roman" panose="02020603050405020304" pitchFamily="18" charset="0"/>
                <a:ea typeface="Times New Roman" panose="02020603050405020304" pitchFamily="18" charset="0"/>
                <a:cs typeface="Times New Roman" panose="02020603050405020304" pitchFamily="18" charset="0"/>
              </a:rPr>
              <a:t>Bhaurav</a:t>
            </a:r>
            <a:r>
              <a:rPr lang="en-IN" sz="6400" b="1" dirty="0">
                <a:latin typeface="Times New Roman" panose="02020603050405020304" pitchFamily="18" charset="0"/>
                <a:cs typeface="Times New Roman" panose="02020603050405020304" pitchFamily="18" charset="0"/>
              </a:rPr>
              <a:t> </a:t>
            </a:r>
            <a:r>
              <a:rPr lang="en-IN" sz="6400" dirty="0">
                <a:latin typeface="Times New Roman" panose="02020603050405020304" pitchFamily="18" charset="0"/>
                <a:cs typeface="Times New Roman" panose="02020603050405020304" pitchFamily="18" charset="0"/>
              </a:rPr>
              <a:t>(Roll No. 4185)</a:t>
            </a:r>
          </a:p>
          <a:p>
            <a:pPr marL="0" indent="0" algn="ctr">
              <a:lnSpc>
                <a:spcPct val="150000"/>
              </a:lnSpc>
              <a:buNone/>
            </a:pPr>
            <a:r>
              <a:rPr lang="en-IN" sz="6400" b="1" dirty="0">
                <a:latin typeface="Times New Roman" panose="02020603050405020304" pitchFamily="18" charset="0"/>
                <a:cs typeface="Times New Roman" panose="02020603050405020304" pitchFamily="18" charset="0"/>
              </a:rPr>
              <a:t>             Mr. </a:t>
            </a:r>
            <a:r>
              <a:rPr lang="en-US" sz="6400" b="1" dirty="0" err="1">
                <a:latin typeface="Times New Roman" panose="02020603050405020304" pitchFamily="18" charset="0"/>
                <a:ea typeface="Times New Roman" panose="02020603050405020304" pitchFamily="18" charset="0"/>
                <a:cs typeface="Times New Roman" panose="02020603050405020304" pitchFamily="18" charset="0"/>
              </a:rPr>
              <a:t>Zope</a:t>
            </a:r>
            <a:r>
              <a:rPr lang="en-US" sz="6400" b="1" dirty="0">
                <a:latin typeface="Times New Roman" panose="02020603050405020304" pitchFamily="18" charset="0"/>
                <a:ea typeface="Times New Roman" panose="02020603050405020304" pitchFamily="18" charset="0"/>
                <a:cs typeface="Times New Roman" panose="02020603050405020304" pitchFamily="18" charset="0"/>
              </a:rPr>
              <a:t> Dipesh Sudhir </a:t>
            </a:r>
            <a:r>
              <a:rPr lang="en-IN" sz="6400" dirty="0">
                <a:latin typeface="Times New Roman" panose="02020603050405020304" pitchFamily="18" charset="0"/>
                <a:cs typeface="Times New Roman" panose="02020603050405020304" pitchFamily="18" charset="0"/>
              </a:rPr>
              <a:t>(Roll No. 4186) </a:t>
            </a:r>
          </a:p>
          <a:p>
            <a:pPr marL="0" indent="0" algn="ctr">
              <a:lnSpc>
                <a:spcPct val="150000"/>
              </a:lnSpc>
              <a:buNone/>
            </a:pPr>
            <a:endParaRPr lang="en-IN" sz="6400" dirty="0">
              <a:latin typeface="Times New Roman" panose="02020603050405020304" pitchFamily="18" charset="0"/>
              <a:cs typeface="Times New Roman" panose="02020603050405020304" pitchFamily="18" charset="0"/>
            </a:endParaRPr>
          </a:p>
          <a:p>
            <a:pPr marL="0" indent="0">
              <a:lnSpc>
                <a:spcPct val="150000"/>
              </a:lnSpc>
              <a:buNone/>
            </a:pPr>
            <a:r>
              <a:rPr lang="en-US" sz="64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Under the Guidance of:</a:t>
            </a:r>
          </a:p>
          <a:p>
            <a:pPr marL="0" indent="0">
              <a:lnSpc>
                <a:spcPct val="150000"/>
              </a:lnSpc>
              <a:buNone/>
            </a:pPr>
            <a:r>
              <a:rPr lang="en-US" sz="7200" dirty="0">
                <a:latin typeface="Times New Roman" panose="02020603050405020304" pitchFamily="18" charset="0"/>
                <a:cs typeface="Times New Roman" panose="02020603050405020304" pitchFamily="18" charset="0"/>
              </a:rPr>
              <a:t>                                                                   </a:t>
            </a:r>
            <a:r>
              <a:rPr lang="en-IN" sz="7200" b="1" dirty="0">
                <a:solidFill>
                  <a:srgbClr val="FF0000"/>
                </a:solidFill>
                <a:latin typeface="Times New Roman" panose="02020603050405020304" pitchFamily="18" charset="0"/>
                <a:cs typeface="Times New Roman" panose="02020603050405020304" pitchFamily="18" charset="0"/>
              </a:rPr>
              <a:t>Prof. M . S</a:t>
            </a:r>
            <a:r>
              <a:rPr lang="en-US" sz="7200" b="1" dirty="0">
                <a:solidFill>
                  <a:srgbClr val="FF0000"/>
                </a:solidFill>
                <a:latin typeface="Times New Roman" panose="02020603050405020304" pitchFamily="18" charset="0"/>
                <a:cs typeface="Times New Roman" panose="02020603050405020304" pitchFamily="18" charset="0"/>
              </a:rPr>
              <a:t> .</a:t>
            </a:r>
            <a:r>
              <a:rPr lang="en-US" sz="7200" b="1" dirty="0" err="1">
                <a:solidFill>
                  <a:srgbClr val="FF0000"/>
                </a:solidFill>
                <a:latin typeface="Times New Roman" panose="02020603050405020304" pitchFamily="18" charset="0"/>
                <a:cs typeface="Times New Roman" panose="02020603050405020304" pitchFamily="18" charset="0"/>
              </a:rPr>
              <a:t>Gadakh</a:t>
            </a:r>
            <a:r>
              <a:rPr lang="en-US" sz="7200" b="1" dirty="0">
                <a:solidFill>
                  <a:srgbClr val="FF0000"/>
                </a:solidFill>
                <a:latin typeface="Times New Roman" panose="02020603050405020304" pitchFamily="18" charset="0"/>
                <a:cs typeface="Times New Roman" panose="02020603050405020304" pitchFamily="18" charset="0"/>
              </a:rPr>
              <a:t>                                                                                                                               </a:t>
            </a:r>
          </a:p>
          <a:p>
            <a:pPr marL="0" indent="0" algn="ctr">
              <a:lnSpc>
                <a:spcPct val="150000"/>
              </a:lnSpc>
              <a:buNone/>
            </a:pPr>
            <a:r>
              <a:rPr lang="en-US" sz="7200" b="1" dirty="0">
                <a:solidFill>
                  <a:srgbClr val="FF0000"/>
                </a:solidFill>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Department Of Electrical Engineering</a:t>
            </a:r>
          </a:p>
          <a:p>
            <a:pPr marL="0" indent="0" algn="ctr">
              <a:lnSpc>
                <a:spcPct val="150000"/>
              </a:lnSpc>
              <a:buNone/>
            </a:pP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Amrutvahini</a:t>
            </a:r>
            <a:r>
              <a:rPr lang="en-US" sz="7200" dirty="0">
                <a:latin typeface="Times New Roman" panose="02020603050405020304" pitchFamily="18" charset="0"/>
                <a:cs typeface="Times New Roman" panose="02020603050405020304" pitchFamily="18" charset="0"/>
              </a:rPr>
              <a:t> College of Engineering, </a:t>
            </a:r>
            <a:r>
              <a:rPr lang="en-US" sz="7200" dirty="0" err="1">
                <a:latin typeface="Times New Roman" panose="02020603050405020304" pitchFamily="18" charset="0"/>
                <a:cs typeface="Times New Roman" panose="02020603050405020304" pitchFamily="18" charset="0"/>
              </a:rPr>
              <a:t>Sangamner</a:t>
            </a:r>
            <a:endParaRPr lang="en-US" sz="7200" dirty="0">
              <a:latin typeface="Times New Roman" panose="02020603050405020304" pitchFamily="18" charset="0"/>
              <a:cs typeface="Times New Roman" panose="02020603050405020304" pitchFamily="18" charset="0"/>
            </a:endParaRPr>
          </a:p>
          <a:p>
            <a:pPr marL="0" indent="0">
              <a:buNone/>
            </a:pPr>
            <a:endParaRPr lang="en-IN" sz="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17" y="404664"/>
            <a:ext cx="2439313" cy="2272859"/>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1624-B857-9C80-2EA5-50668771DEB4}"/>
              </a:ext>
            </a:extLst>
          </p:cNvPr>
          <p:cNvSpPr>
            <a:spLocks noGrp="1"/>
          </p:cNvSpPr>
          <p:nvPr>
            <p:ph type="title"/>
          </p:nvPr>
        </p:nvSpPr>
        <p:spPr>
          <a:xfrm>
            <a:off x="1271464" y="6022315"/>
            <a:ext cx="8424937" cy="576064"/>
          </a:xfrm>
        </p:spPr>
        <p:txBody>
          <a:bodyPr>
            <a:normAutofit fontScale="90000"/>
          </a:bodyPr>
          <a:lstStyle/>
          <a:p>
            <a:pPr algn="ctr"/>
            <a:r>
              <a:rPr lang="en-IN" sz="2000" b="1" dirty="0">
                <a:solidFill>
                  <a:srgbClr val="00B050"/>
                </a:solidFill>
                <a:effectLst/>
                <a:latin typeface="Times New Roman" panose="02020603050405020304" pitchFamily="18" charset="0"/>
                <a:ea typeface="Times New Roman" panose="02020603050405020304" pitchFamily="18" charset="0"/>
                <a:cs typeface="Mangal" panose="02040503050203030202" pitchFamily="18" charset="0"/>
              </a:rPr>
              <a:t>Fig: Circuit Diagram </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pic>
        <p:nvPicPr>
          <p:cNvPr id="7" name="Content Placeholder 6">
            <a:extLst>
              <a:ext uri="{FF2B5EF4-FFF2-40B4-BE49-F238E27FC236}">
                <a16:creationId xmlns:a16="http://schemas.microsoft.com/office/drawing/2014/main" id="{25F08E8B-1A0C-91F8-C1FD-929D71E6C5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1464" y="332656"/>
            <a:ext cx="7632848" cy="5544616"/>
          </a:xfrm>
        </p:spPr>
      </p:pic>
    </p:spTree>
    <p:extLst>
      <p:ext uri="{BB962C8B-B14F-4D97-AF65-F5344CB8AC3E}">
        <p14:creationId xmlns:p14="http://schemas.microsoft.com/office/powerpoint/2010/main" val="3535423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41F3-ABA1-D4ED-6B03-86AB514109B5}"/>
              </a:ext>
            </a:extLst>
          </p:cNvPr>
          <p:cNvSpPr>
            <a:spLocks noGrp="1"/>
          </p:cNvSpPr>
          <p:nvPr>
            <p:ph type="title"/>
          </p:nvPr>
        </p:nvSpPr>
        <p:spPr>
          <a:xfrm>
            <a:off x="479376" y="156238"/>
            <a:ext cx="8596668" cy="1320800"/>
          </a:xfrm>
        </p:spPr>
        <p:txBody>
          <a:bodyPr>
            <a:normAutofit/>
          </a:bodyPr>
          <a:lstStyle/>
          <a:p>
            <a:pPr marL="285750" indent="-285750">
              <a:buFont typeface="Wingdings" panose="05000000000000000000" pitchFamily="2" charset="2"/>
              <a:buChar char="Ø"/>
            </a:pPr>
            <a:r>
              <a:rPr lang="en-IN" sz="1800" b="1" dirty="0">
                <a:solidFill>
                  <a:srgbClr val="00B050"/>
                </a:solidFill>
                <a:latin typeface="Times New Roman" panose="02020603050405020304" pitchFamily="18" charset="0"/>
                <a:ea typeface="Times New Roman" panose="02020603050405020304" pitchFamily="18" charset="0"/>
              </a:rPr>
              <a:t>CIRCUIT DIAGRAM OF RELAY</a:t>
            </a:r>
            <a:r>
              <a:rPr lang="en-IN" sz="1800" b="1" dirty="0">
                <a:solidFill>
                  <a:srgbClr val="00B050"/>
                </a:solidFill>
                <a:effectLst/>
                <a:latin typeface="Times New Roman" panose="02020603050405020304" pitchFamily="18" charset="0"/>
                <a:ea typeface="Times New Roman" panose="02020603050405020304" pitchFamily="18" charset="0"/>
              </a:rPr>
              <a:t>:</a:t>
            </a:r>
            <a:br>
              <a:rPr lang="en-US" sz="1800" dirty="0">
                <a:solidFill>
                  <a:srgbClr val="00B050"/>
                </a:solidFill>
              </a:rPr>
            </a:br>
            <a:endParaRPr lang="en-IN" sz="1800" dirty="0"/>
          </a:p>
        </p:txBody>
      </p:sp>
      <p:pic>
        <p:nvPicPr>
          <p:cNvPr id="5" name="Content Placeholder 4">
            <a:extLst>
              <a:ext uri="{FF2B5EF4-FFF2-40B4-BE49-F238E27FC236}">
                <a16:creationId xmlns:a16="http://schemas.microsoft.com/office/drawing/2014/main" id="{04C005EA-8663-2A32-B4E5-4905FAA6FF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448" y="836712"/>
            <a:ext cx="7948596" cy="5040560"/>
          </a:xfrm>
        </p:spPr>
      </p:pic>
    </p:spTree>
    <p:extLst>
      <p:ext uri="{BB962C8B-B14F-4D97-AF65-F5344CB8AC3E}">
        <p14:creationId xmlns:p14="http://schemas.microsoft.com/office/powerpoint/2010/main" val="2891713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414" y="188640"/>
            <a:ext cx="4618856" cy="796908"/>
          </a:xfrm>
        </p:spPr>
        <p:txBody>
          <a:bodyPr/>
          <a:lstStyle/>
          <a:p>
            <a:r>
              <a:rPr lang="en-IN" b="1" dirty="0">
                <a:solidFill>
                  <a:srgbClr val="00B050"/>
                </a:solidFill>
                <a:latin typeface="Times New Roman" pitchFamily="18" charset="0"/>
                <a:cs typeface="Times New Roman" pitchFamily="18" charset="0"/>
              </a:rPr>
              <a:t>Continued…</a:t>
            </a:r>
            <a:endParaRPr lang="en-US"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a:xfrm>
            <a:off x="2855640" y="1196752"/>
            <a:ext cx="8229600" cy="5184576"/>
          </a:xfrm>
        </p:spPr>
        <p:txBody>
          <a:bodyPr>
            <a:normAutofit/>
          </a:bodyPr>
          <a:lstStyle/>
          <a:p>
            <a:r>
              <a:rPr lang="en-IN" dirty="0">
                <a:latin typeface="Times New Roman" pitchFamily="18" charset="0"/>
                <a:cs typeface="Times New Roman" pitchFamily="18" charset="0"/>
              </a:rPr>
              <a:t>Survey of Major Components of Project</a:t>
            </a:r>
          </a:p>
          <a:p>
            <a:r>
              <a:rPr lang="en-IN" b="1" dirty="0">
                <a:latin typeface="Arial Unicode MS" pitchFamily="34" charset="-128"/>
                <a:ea typeface="Arial Unicode MS" pitchFamily="34" charset="-128"/>
                <a:cs typeface="Arial Unicode MS" pitchFamily="34" charset="-128"/>
              </a:rPr>
              <a:t>Hardware components:</a:t>
            </a:r>
          </a:p>
          <a:p>
            <a:pPr>
              <a:buAutoNum type="arabicParenR"/>
            </a:pPr>
            <a:r>
              <a:rPr lang="en-IN" sz="2000" dirty="0">
                <a:latin typeface="Arial Unicode MS" pitchFamily="34" charset="-128"/>
                <a:ea typeface="Arial Unicode MS" pitchFamily="34" charset="-128"/>
                <a:cs typeface="Arial Unicode MS" pitchFamily="34" charset="-128"/>
              </a:rPr>
              <a:t>Microcontroller PIC 18F4520</a:t>
            </a:r>
          </a:p>
          <a:p>
            <a:pPr>
              <a:buAutoNum type="arabicParenR"/>
            </a:pPr>
            <a:r>
              <a:rPr lang="en-IN" sz="2000" dirty="0">
                <a:latin typeface="Arial Unicode MS" pitchFamily="34" charset="-128"/>
                <a:ea typeface="Arial Unicode MS" pitchFamily="34" charset="-128"/>
                <a:cs typeface="Arial Unicode MS" pitchFamily="34" charset="-128"/>
              </a:rPr>
              <a:t>Ultrasonic Sensor</a:t>
            </a:r>
          </a:p>
          <a:p>
            <a:pPr>
              <a:buAutoNum type="arabicParenR"/>
            </a:pPr>
            <a:r>
              <a:rPr lang="en-IN" sz="2000" dirty="0">
                <a:latin typeface="Arial Unicode MS" pitchFamily="34" charset="-128"/>
                <a:ea typeface="Arial Unicode MS" pitchFamily="34" charset="-128"/>
                <a:cs typeface="Arial Unicode MS" pitchFamily="34" charset="-128"/>
              </a:rPr>
              <a:t>Bluetooth  Module (HC -05) </a:t>
            </a:r>
          </a:p>
          <a:p>
            <a:pPr>
              <a:buAutoNum type="arabicParenR"/>
            </a:pPr>
            <a:r>
              <a:rPr lang="en-IN" sz="2000" dirty="0">
                <a:latin typeface="Arial Unicode MS" pitchFamily="34" charset="-128"/>
                <a:ea typeface="Arial Unicode MS" pitchFamily="34" charset="-128"/>
                <a:cs typeface="Arial Unicode MS" pitchFamily="34" charset="-128"/>
              </a:rPr>
              <a:t>LED</a:t>
            </a:r>
          </a:p>
          <a:p>
            <a:pPr>
              <a:buAutoNum type="arabicParenR"/>
            </a:pPr>
            <a:r>
              <a:rPr lang="en-IN" sz="2000" dirty="0">
                <a:latin typeface="Arial Unicode MS" pitchFamily="34" charset="-128"/>
                <a:ea typeface="Arial Unicode MS" pitchFamily="34" charset="-128"/>
                <a:cs typeface="Arial Unicode MS" pitchFamily="34" charset="-128"/>
              </a:rPr>
              <a:t>Relay Module</a:t>
            </a:r>
          </a:p>
          <a:p>
            <a:pPr>
              <a:buAutoNum type="arabicParenR"/>
            </a:pPr>
            <a:r>
              <a:rPr lang="en-IN" sz="2000" dirty="0">
                <a:latin typeface="Arial Unicode MS" pitchFamily="34" charset="-128"/>
                <a:ea typeface="Arial Unicode MS" pitchFamily="34" charset="-128"/>
                <a:cs typeface="Arial Unicode MS" pitchFamily="34" charset="-128"/>
              </a:rPr>
              <a:t>L293 D Motor Driver</a:t>
            </a:r>
          </a:p>
          <a:p>
            <a:pPr>
              <a:buAutoNum type="arabicParenR"/>
            </a:pPr>
            <a:r>
              <a:rPr lang="en-IN" sz="2000" dirty="0">
                <a:latin typeface="Arial Unicode MS" pitchFamily="34" charset="-128"/>
                <a:ea typeface="Arial Unicode MS" pitchFamily="34" charset="-128"/>
                <a:cs typeface="Arial Unicode MS" pitchFamily="34" charset="-128"/>
              </a:rPr>
              <a:t>Alarm</a:t>
            </a:r>
          </a:p>
          <a:p>
            <a:pPr>
              <a:buAutoNum type="arabicParenR"/>
            </a:pPr>
            <a:r>
              <a:rPr lang="en-IN" sz="2000" dirty="0">
                <a:latin typeface="Arial Unicode MS" pitchFamily="34" charset="-128"/>
                <a:ea typeface="Arial Unicode MS" pitchFamily="34" charset="-128"/>
                <a:cs typeface="Arial Unicode MS" pitchFamily="34" charset="-128"/>
              </a:rPr>
              <a:t>Resistor </a:t>
            </a:r>
          </a:p>
          <a:p>
            <a:pPr>
              <a:buAutoNum type="arabicParenR"/>
            </a:pPr>
            <a:r>
              <a:rPr lang="en-IN" sz="2000" dirty="0">
                <a:latin typeface="Arial Unicode MS" pitchFamily="34" charset="-128"/>
                <a:ea typeface="Arial Unicode MS" pitchFamily="34" charset="-128"/>
                <a:cs typeface="Arial Unicode MS" pitchFamily="34" charset="-128"/>
              </a:rPr>
              <a:t>Capacitor</a:t>
            </a:r>
          </a:p>
          <a:p>
            <a:pPr>
              <a:buFontTx/>
              <a:buAutoNum type="arabicParenR"/>
            </a:pPr>
            <a:r>
              <a:rPr lang="en-IN" sz="2000" dirty="0">
                <a:latin typeface="Arial Unicode MS" pitchFamily="34" charset="-128"/>
                <a:ea typeface="Arial Unicode MS" pitchFamily="34" charset="-128"/>
                <a:cs typeface="Arial Unicode MS" pitchFamily="34" charset="-128"/>
              </a:rPr>
              <a:t>Sprayer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2A55-1BAA-0816-9506-74CE66C46638}"/>
              </a:ext>
            </a:extLst>
          </p:cNvPr>
          <p:cNvSpPr>
            <a:spLocks noGrp="1"/>
          </p:cNvSpPr>
          <p:nvPr>
            <p:ph type="title"/>
          </p:nvPr>
        </p:nvSpPr>
        <p:spPr>
          <a:xfrm>
            <a:off x="0" y="0"/>
            <a:ext cx="8596668" cy="502370"/>
          </a:xfrm>
        </p:spPr>
        <p:txBody>
          <a:bodyPr>
            <a:normAutofit/>
          </a:bodyPr>
          <a:lstStyle/>
          <a:p>
            <a:pPr marL="342900" indent="-342900">
              <a:buFont typeface="Wingdings" panose="05000000000000000000" pitchFamily="2" charset="2"/>
              <a:buChar char="Ø"/>
            </a:pPr>
            <a:r>
              <a:rPr lang="en-US" sz="2200" dirty="0">
                <a:latin typeface="Times New Roman" pitchFamily="18" charset="0"/>
                <a:cs typeface="Times New Roman" pitchFamily="18" charset="0"/>
              </a:rPr>
              <a:t>Explanation of Each Block / Hardware Element used in project </a:t>
            </a:r>
            <a:endParaRPr lang="en-IN" dirty="0"/>
          </a:p>
        </p:txBody>
      </p:sp>
      <p:sp>
        <p:nvSpPr>
          <p:cNvPr id="3" name="Content Placeholder 2">
            <a:extLst>
              <a:ext uri="{FF2B5EF4-FFF2-40B4-BE49-F238E27FC236}">
                <a16:creationId xmlns:a16="http://schemas.microsoft.com/office/drawing/2014/main" id="{BA590D21-99D1-FEA2-EDB8-278B1A407544}"/>
              </a:ext>
            </a:extLst>
          </p:cNvPr>
          <p:cNvSpPr>
            <a:spLocks noGrp="1"/>
          </p:cNvSpPr>
          <p:nvPr>
            <p:ph idx="1"/>
          </p:nvPr>
        </p:nvSpPr>
        <p:spPr>
          <a:xfrm>
            <a:off x="263352" y="627448"/>
            <a:ext cx="8867656" cy="4327806"/>
          </a:xfrm>
        </p:spPr>
        <p:txBody>
          <a:bodyPr/>
          <a:lstStyle/>
          <a:p>
            <a:pPr>
              <a:buFont typeface="Wingdings" panose="05000000000000000000" pitchFamily="2" charset="2"/>
              <a:buChar char="§"/>
            </a:pPr>
            <a:r>
              <a:rPr lang="en-US" sz="2400" b="1" dirty="0">
                <a:solidFill>
                  <a:schemeClr val="tx1"/>
                </a:solidFill>
                <a:latin typeface="Times New Roman" pitchFamily="18" charset="0"/>
                <a:cs typeface="Times New Roman" pitchFamily="18" charset="0"/>
              </a:rPr>
              <a:t>Microcontroller( PIC18f4520):</a:t>
            </a:r>
          </a:p>
          <a:p>
            <a:pPr marL="0" indent="0">
              <a:buNone/>
            </a:pPr>
            <a:endParaRPr lang="en-IN" dirty="0"/>
          </a:p>
        </p:txBody>
      </p:sp>
      <p:pic>
        <p:nvPicPr>
          <p:cNvPr id="5" name="Picture 4" descr="C:\Users\HP\Desktop\medium-PIC18F4520-PDIP-40.png">
            <a:extLst>
              <a:ext uri="{FF2B5EF4-FFF2-40B4-BE49-F238E27FC236}">
                <a16:creationId xmlns:a16="http://schemas.microsoft.com/office/drawing/2014/main" id="{48DCF5A1-6B45-B639-8996-DA807EC052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12224" y="4962929"/>
            <a:ext cx="3494206" cy="1800200"/>
          </a:xfrm>
          <a:prstGeom prst="rect">
            <a:avLst/>
          </a:prstGeom>
          <a:noFill/>
          <a:ln>
            <a:noFill/>
          </a:ln>
        </p:spPr>
      </p:pic>
      <p:sp>
        <p:nvSpPr>
          <p:cNvPr id="7" name="TextBox 6">
            <a:extLst>
              <a:ext uri="{FF2B5EF4-FFF2-40B4-BE49-F238E27FC236}">
                <a16:creationId xmlns:a16="http://schemas.microsoft.com/office/drawing/2014/main" id="{D292A497-017E-E556-88BB-50CFEC0177FC}"/>
              </a:ext>
            </a:extLst>
          </p:cNvPr>
          <p:cNvSpPr txBox="1"/>
          <p:nvPr/>
        </p:nvSpPr>
        <p:spPr>
          <a:xfrm>
            <a:off x="0" y="1340768"/>
            <a:ext cx="7032104" cy="5305363"/>
          </a:xfrm>
          <a:prstGeom prst="rect">
            <a:avLst/>
          </a:prstGeom>
          <a:noFill/>
        </p:spPr>
        <p:txBody>
          <a:bodyPr wrap="square">
            <a:spAutoFit/>
          </a:bodyPr>
          <a:lstStyle/>
          <a:p>
            <a:pPr algn="just">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Features: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Operating Frequency: DC – 40 MHZ</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Program Memory (Bytes): 32768</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Program Memory (Instructions): 16384</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Data Memory (Bytes): 1536</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Data EEPROM Memory (Bytes): 256</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Interrupt Sources: 20</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I/O Ports: Ports A, B, C, D, 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Timers: 4</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Capture/Compare/PWM Modules: 1</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Enhanced Capture/Compare/PWM Modules: 1</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Serial Communications: MSSP, Enhanced USART</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4" name="TextBox 3">
            <a:extLst>
              <a:ext uri="{FF2B5EF4-FFF2-40B4-BE49-F238E27FC236}">
                <a16:creationId xmlns:a16="http://schemas.microsoft.com/office/drawing/2014/main" id="{A6AE50D5-E2DC-F355-1B1B-F8D3EC087EE2}"/>
              </a:ext>
            </a:extLst>
          </p:cNvPr>
          <p:cNvSpPr txBox="1"/>
          <p:nvPr/>
        </p:nvSpPr>
        <p:spPr>
          <a:xfrm>
            <a:off x="5879976" y="1607056"/>
            <a:ext cx="3816424" cy="4176464"/>
          </a:xfrm>
          <a:prstGeom prst="rect">
            <a:avLst/>
          </a:prstGeom>
          <a:noFill/>
        </p:spPr>
        <p:txBody>
          <a:bodyPr wrap="square" rtlCol="0">
            <a:spAutoFit/>
          </a:bodyPr>
          <a:lstStyle/>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10-Bit Analog-to-Digital Module: 13 Input Channels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Resets (and Delays): POR, BOR, RESET Instruction, Stack Full, Stack Underflow (PWRT, OST), MCLR (optional), WDT</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Instruction Set: 75 Instructions, 83 with Extended Instruction Set Enabled</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Packages: 40-Pin PDIP 44-Pin QFN 44-Pin TQF </a:t>
            </a:r>
            <a:endParaRPr lang="en-IN" dirty="0"/>
          </a:p>
          <a:p>
            <a:endParaRPr lang="en-IN" dirty="0"/>
          </a:p>
        </p:txBody>
      </p:sp>
    </p:spTree>
    <p:extLst>
      <p:ext uri="{BB962C8B-B14F-4D97-AF65-F5344CB8AC3E}">
        <p14:creationId xmlns:p14="http://schemas.microsoft.com/office/powerpoint/2010/main" val="82073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32BD-ED16-947E-0057-BB977C76EF27}"/>
              </a:ext>
            </a:extLst>
          </p:cNvPr>
          <p:cNvSpPr>
            <a:spLocks noGrp="1"/>
          </p:cNvSpPr>
          <p:nvPr>
            <p:ph type="title"/>
          </p:nvPr>
        </p:nvSpPr>
        <p:spPr>
          <a:xfrm>
            <a:off x="677334" y="609600"/>
            <a:ext cx="8596668" cy="1303606"/>
          </a:xfrm>
        </p:spPr>
        <p:txBody>
          <a:bodyPr>
            <a:normAutofit/>
          </a:bodyPr>
          <a:lstStyle/>
          <a:p>
            <a:pPr marL="571500" indent="-571500">
              <a:buFont typeface="Wingdings" panose="05000000000000000000" pitchFamily="2" charset="2"/>
              <a:buChar char="Ø"/>
            </a:pPr>
            <a:r>
              <a:rPr lang="en-US" sz="3200" b="1" dirty="0">
                <a:solidFill>
                  <a:schemeClr val="tx1"/>
                </a:solidFill>
                <a:latin typeface="Times New Roman" pitchFamily="18" charset="0"/>
                <a:cs typeface="Times New Roman" pitchFamily="18" charset="0"/>
              </a:rPr>
              <a:t>Ultrasonic sensor</a:t>
            </a:r>
            <a:endParaRPr lang="en-IN" sz="3200" dirty="0">
              <a:solidFill>
                <a:schemeClr val="tx1"/>
              </a:solidFill>
            </a:endParaRPr>
          </a:p>
        </p:txBody>
      </p:sp>
      <p:pic>
        <p:nvPicPr>
          <p:cNvPr id="7" name="Content Placeholder 3" descr="Ultrasonic Distance Sensor - HC-SR04 - SEN-15569 - SparkFun Electronics">
            <a:extLst>
              <a:ext uri="{FF2B5EF4-FFF2-40B4-BE49-F238E27FC236}">
                <a16:creationId xmlns:a16="http://schemas.microsoft.com/office/drawing/2014/main" id="{4803E329-C1B6-C56B-5FB5-70A6A77E400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932204" y="2866577"/>
            <a:ext cx="3924436" cy="2515127"/>
          </a:xfrm>
          <a:prstGeom prst="rect">
            <a:avLst/>
          </a:prstGeom>
          <a:noFill/>
          <a:ln>
            <a:noFill/>
          </a:ln>
        </p:spPr>
      </p:pic>
      <p:graphicFrame>
        <p:nvGraphicFramePr>
          <p:cNvPr id="16" name="Content Placeholder 15">
            <a:extLst>
              <a:ext uri="{FF2B5EF4-FFF2-40B4-BE49-F238E27FC236}">
                <a16:creationId xmlns:a16="http://schemas.microsoft.com/office/drawing/2014/main" id="{94C0DA51-40FB-DEDA-8B7D-957D6B468DD5}"/>
              </a:ext>
            </a:extLst>
          </p:cNvPr>
          <p:cNvGraphicFramePr>
            <a:graphicFrameLocks noGrp="1"/>
          </p:cNvGraphicFramePr>
          <p:nvPr>
            <p:ph idx="1"/>
            <p:extLst>
              <p:ext uri="{D42A27DB-BD31-4B8C-83A1-F6EECF244321}">
                <p14:modId xmlns:p14="http://schemas.microsoft.com/office/powerpoint/2010/main" val="4068746718"/>
              </p:ext>
            </p:extLst>
          </p:nvPr>
        </p:nvGraphicFramePr>
        <p:xfrm>
          <a:off x="335360" y="1668754"/>
          <a:ext cx="6882075" cy="4208516"/>
        </p:xfrm>
        <a:graphic>
          <a:graphicData uri="http://schemas.openxmlformats.org/drawingml/2006/table">
            <a:tbl>
              <a:tblPr firstRow="1" firstCol="1" bandRow="1">
                <a:tableStyleId>{5C22544A-7EE6-4342-B048-85BDC9FD1C3A}</a:tableStyleId>
              </a:tblPr>
              <a:tblGrid>
                <a:gridCol w="3287054">
                  <a:extLst>
                    <a:ext uri="{9D8B030D-6E8A-4147-A177-3AD203B41FA5}">
                      <a16:colId xmlns:a16="http://schemas.microsoft.com/office/drawing/2014/main" val="4256268660"/>
                    </a:ext>
                  </a:extLst>
                </a:gridCol>
                <a:gridCol w="3595021">
                  <a:extLst>
                    <a:ext uri="{9D8B030D-6E8A-4147-A177-3AD203B41FA5}">
                      <a16:colId xmlns:a16="http://schemas.microsoft.com/office/drawing/2014/main" val="1104840934"/>
                    </a:ext>
                  </a:extLst>
                </a:gridCol>
              </a:tblGrid>
              <a:tr h="417993">
                <a:tc>
                  <a:txBody>
                    <a:bodyPr/>
                    <a:lstStyle/>
                    <a:p>
                      <a:pPr marL="76200" algn="just">
                        <a:lnSpc>
                          <a:spcPct val="115000"/>
                        </a:lnSpc>
                        <a:spcAft>
                          <a:spcPts val="1000"/>
                        </a:spcAft>
                      </a:pPr>
                      <a:r>
                        <a:rPr lang="en-IN" sz="1200" dirty="0">
                          <a:effectLst/>
                        </a:rPr>
                        <a:t>Working Voltage</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63500" algn="just">
                        <a:lnSpc>
                          <a:spcPct val="115000"/>
                        </a:lnSpc>
                        <a:spcAft>
                          <a:spcPts val="1000"/>
                        </a:spcAft>
                      </a:pPr>
                      <a:r>
                        <a:rPr lang="en-IN" sz="1200">
                          <a:effectLst/>
                        </a:rPr>
                        <a:t>DC 5 V</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54810503"/>
                  </a:ext>
                </a:extLst>
              </a:tr>
              <a:tr h="417993">
                <a:tc>
                  <a:txBody>
                    <a:bodyPr/>
                    <a:lstStyle/>
                    <a:p>
                      <a:pPr marL="76200" algn="just">
                        <a:lnSpc>
                          <a:spcPct val="115000"/>
                        </a:lnSpc>
                        <a:spcAft>
                          <a:spcPts val="1000"/>
                        </a:spcAft>
                      </a:pPr>
                      <a:r>
                        <a:rPr lang="en-IN" sz="1200">
                          <a:effectLst/>
                        </a:rPr>
                        <a:t>Working Current</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63500" algn="just">
                        <a:lnSpc>
                          <a:spcPct val="115000"/>
                        </a:lnSpc>
                        <a:spcAft>
                          <a:spcPts val="1000"/>
                        </a:spcAft>
                      </a:pPr>
                      <a:r>
                        <a:rPr lang="en-IN" sz="1200">
                          <a:effectLst/>
                        </a:rPr>
                        <a:t>15mA</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826600035"/>
                  </a:ext>
                </a:extLst>
              </a:tr>
              <a:tr h="417993">
                <a:tc>
                  <a:txBody>
                    <a:bodyPr/>
                    <a:lstStyle/>
                    <a:p>
                      <a:pPr marL="76200" algn="just">
                        <a:lnSpc>
                          <a:spcPct val="115000"/>
                        </a:lnSpc>
                        <a:spcAft>
                          <a:spcPts val="1000"/>
                        </a:spcAft>
                      </a:pPr>
                      <a:r>
                        <a:rPr lang="en-IN" sz="1200">
                          <a:effectLst/>
                        </a:rPr>
                        <a:t>Working Frequency</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63500" algn="just">
                        <a:lnSpc>
                          <a:spcPct val="115000"/>
                        </a:lnSpc>
                        <a:spcAft>
                          <a:spcPts val="1000"/>
                        </a:spcAft>
                      </a:pPr>
                      <a:r>
                        <a:rPr lang="en-IN" sz="1200">
                          <a:effectLst/>
                        </a:rPr>
                        <a:t>40Hz</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45833446"/>
                  </a:ext>
                </a:extLst>
              </a:tr>
              <a:tr h="417993">
                <a:tc>
                  <a:txBody>
                    <a:bodyPr/>
                    <a:lstStyle/>
                    <a:p>
                      <a:pPr marL="76200" algn="just">
                        <a:lnSpc>
                          <a:spcPct val="115000"/>
                        </a:lnSpc>
                        <a:spcAft>
                          <a:spcPts val="1000"/>
                        </a:spcAft>
                      </a:pPr>
                      <a:r>
                        <a:rPr lang="en-IN" sz="1200">
                          <a:effectLst/>
                        </a:rPr>
                        <a:t>Max Range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63500" algn="just">
                        <a:lnSpc>
                          <a:spcPct val="115000"/>
                        </a:lnSpc>
                        <a:spcAft>
                          <a:spcPts val="1000"/>
                        </a:spcAft>
                      </a:pPr>
                      <a:r>
                        <a:rPr lang="en-IN" sz="1200" dirty="0">
                          <a:effectLst/>
                        </a:rPr>
                        <a:t>4m</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842510411"/>
                  </a:ext>
                </a:extLst>
              </a:tr>
              <a:tr h="417993">
                <a:tc>
                  <a:txBody>
                    <a:bodyPr/>
                    <a:lstStyle/>
                    <a:p>
                      <a:pPr marL="76200" algn="just">
                        <a:lnSpc>
                          <a:spcPct val="115000"/>
                        </a:lnSpc>
                        <a:spcAft>
                          <a:spcPts val="1000"/>
                        </a:spcAft>
                      </a:pPr>
                      <a:r>
                        <a:rPr lang="en-IN" sz="1200">
                          <a:effectLst/>
                        </a:rPr>
                        <a:t>Min Range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63500" algn="just">
                        <a:lnSpc>
                          <a:spcPct val="115000"/>
                        </a:lnSpc>
                        <a:spcAft>
                          <a:spcPts val="1000"/>
                        </a:spcAft>
                      </a:pPr>
                      <a:r>
                        <a:rPr lang="en-IN" sz="1200">
                          <a:effectLst/>
                        </a:rPr>
                        <a:t>2cm</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693240726"/>
                  </a:ext>
                </a:extLst>
              </a:tr>
              <a:tr h="417993">
                <a:tc>
                  <a:txBody>
                    <a:bodyPr/>
                    <a:lstStyle/>
                    <a:p>
                      <a:pPr marL="76200" algn="just">
                        <a:lnSpc>
                          <a:spcPct val="115000"/>
                        </a:lnSpc>
                        <a:spcAft>
                          <a:spcPts val="1000"/>
                        </a:spcAft>
                      </a:pPr>
                      <a:r>
                        <a:rPr lang="en-IN" sz="1200">
                          <a:effectLst/>
                        </a:rPr>
                        <a:t>Measuring Angle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63500" algn="just">
                        <a:lnSpc>
                          <a:spcPct val="115000"/>
                        </a:lnSpc>
                        <a:spcAft>
                          <a:spcPts val="1000"/>
                        </a:spcAft>
                      </a:pPr>
                      <a:r>
                        <a:rPr lang="en-IN" sz="1200">
                          <a:effectLst/>
                        </a:rPr>
                        <a:t>15 degree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344281364"/>
                  </a:ext>
                </a:extLst>
              </a:tr>
              <a:tr h="417993">
                <a:tc>
                  <a:txBody>
                    <a:bodyPr/>
                    <a:lstStyle/>
                    <a:p>
                      <a:pPr marL="76200" algn="just">
                        <a:lnSpc>
                          <a:spcPct val="115000"/>
                        </a:lnSpc>
                        <a:spcAft>
                          <a:spcPts val="1000"/>
                        </a:spcAft>
                      </a:pPr>
                      <a:r>
                        <a:rPr lang="en-IN" sz="1200">
                          <a:effectLst/>
                        </a:rPr>
                        <a:t>Trigger Input Signal</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63500" algn="just">
                        <a:lnSpc>
                          <a:spcPct val="115000"/>
                        </a:lnSpc>
                        <a:spcAft>
                          <a:spcPts val="1000"/>
                        </a:spcAft>
                      </a:pPr>
                      <a:r>
                        <a:rPr lang="en-IN" sz="1200">
                          <a:effectLst/>
                        </a:rPr>
                        <a:t>10uS TTL pulse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405498588"/>
                  </a:ext>
                </a:extLst>
              </a:tr>
              <a:tr h="864572">
                <a:tc>
                  <a:txBody>
                    <a:bodyPr/>
                    <a:lstStyle/>
                    <a:p>
                      <a:pPr marL="76200" algn="just">
                        <a:lnSpc>
                          <a:spcPct val="115000"/>
                        </a:lnSpc>
                        <a:spcAft>
                          <a:spcPts val="1000"/>
                        </a:spcAft>
                      </a:pPr>
                      <a:r>
                        <a:rPr lang="en-IN" sz="1200">
                          <a:effectLst/>
                        </a:rPr>
                        <a:t>Echo Output Signal</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63500" algn="just">
                        <a:lnSpc>
                          <a:spcPct val="115000"/>
                        </a:lnSpc>
                        <a:spcAft>
                          <a:spcPts val="1000"/>
                        </a:spcAft>
                      </a:pPr>
                      <a:r>
                        <a:rPr lang="en-IN" sz="1200">
                          <a:effectLst/>
                        </a:rPr>
                        <a:t>Input TTL lever signal and the range in proportion</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957042461"/>
                  </a:ext>
                </a:extLst>
              </a:tr>
              <a:tr h="417993">
                <a:tc>
                  <a:txBody>
                    <a:bodyPr/>
                    <a:lstStyle/>
                    <a:p>
                      <a:pPr marL="76200" algn="just">
                        <a:lnSpc>
                          <a:spcPct val="115000"/>
                        </a:lnSpc>
                        <a:spcAft>
                          <a:spcPts val="1000"/>
                        </a:spcAft>
                      </a:pPr>
                      <a:r>
                        <a:rPr lang="en-IN" sz="1200">
                          <a:effectLst/>
                        </a:rPr>
                        <a:t>Dimension</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63500" algn="just">
                        <a:lnSpc>
                          <a:spcPct val="115000"/>
                        </a:lnSpc>
                        <a:spcAft>
                          <a:spcPts val="1000"/>
                        </a:spcAft>
                      </a:pPr>
                      <a:r>
                        <a:rPr lang="en-IN" sz="1200" dirty="0">
                          <a:effectLst/>
                        </a:rPr>
                        <a:t>45*20*15mm</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044472951"/>
                  </a:ext>
                </a:extLst>
              </a:tr>
            </a:tbl>
          </a:graphicData>
        </a:graphic>
      </p:graphicFrame>
    </p:spTree>
    <p:extLst>
      <p:ext uri="{BB962C8B-B14F-4D97-AF65-F5344CB8AC3E}">
        <p14:creationId xmlns:p14="http://schemas.microsoft.com/office/powerpoint/2010/main" val="3378929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288E-C471-7352-8033-61E327B7148A}"/>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US" sz="3200" b="1" dirty="0">
                <a:solidFill>
                  <a:schemeClr val="tx1"/>
                </a:solidFill>
                <a:latin typeface="Times New Roman" pitchFamily="18" charset="0"/>
                <a:cs typeface="Times New Roman" pitchFamily="18" charset="0"/>
              </a:rPr>
              <a:t>Bluetooth Module(HC05):</a:t>
            </a:r>
            <a:endParaRPr lang="en-IN" sz="3200" dirty="0">
              <a:solidFill>
                <a:schemeClr val="tx1"/>
              </a:solidFill>
            </a:endParaRPr>
          </a:p>
        </p:txBody>
      </p:sp>
      <p:sp>
        <p:nvSpPr>
          <p:cNvPr id="3" name="Content Placeholder 2">
            <a:extLst>
              <a:ext uri="{FF2B5EF4-FFF2-40B4-BE49-F238E27FC236}">
                <a16:creationId xmlns:a16="http://schemas.microsoft.com/office/drawing/2014/main" id="{68163722-C687-EF7B-ECA2-86825FD29250}"/>
              </a:ext>
            </a:extLst>
          </p:cNvPr>
          <p:cNvSpPr>
            <a:spLocks noGrp="1"/>
          </p:cNvSpPr>
          <p:nvPr>
            <p:ph idx="1"/>
          </p:nvPr>
        </p:nvSpPr>
        <p:spPr/>
        <p:txBody>
          <a:bodyPr/>
          <a:lstStyle/>
          <a:p>
            <a:pPr lvl="0" algn="just"/>
            <a:r>
              <a:rPr lang="en-US" dirty="0">
                <a:latin typeface="Times New Roman" pitchFamily="18" charset="0"/>
                <a:cs typeface="Times New Roman" pitchFamily="18" charset="0"/>
              </a:rPr>
              <a:t>It is used for many applications like wireless headset, game controllers, wireless mouse, wireless keyboard and many more consumer applications.</a:t>
            </a:r>
          </a:p>
          <a:p>
            <a:pPr lvl="0" algn="just"/>
            <a:r>
              <a:rPr lang="en-US" dirty="0">
                <a:latin typeface="Times New Roman" pitchFamily="18" charset="0"/>
                <a:cs typeface="Times New Roman" pitchFamily="18" charset="0"/>
              </a:rPr>
              <a:t>It has range up to &lt;100m which depends upon transmitter and receiver, atmosphere, geographic &amp; urban conditions. </a:t>
            </a:r>
          </a:p>
          <a:p>
            <a:pPr marL="0" indent="0">
              <a:buNone/>
            </a:pPr>
            <a:endParaRPr lang="en-IN" dirty="0"/>
          </a:p>
        </p:txBody>
      </p:sp>
      <p:pic>
        <p:nvPicPr>
          <p:cNvPr id="4" name="Picture 3" descr="HC-05 Bluetooth Module">
            <a:extLst>
              <a:ext uri="{FF2B5EF4-FFF2-40B4-BE49-F238E27FC236}">
                <a16:creationId xmlns:a16="http://schemas.microsoft.com/office/drawing/2014/main" id="{A7A37141-9665-0284-FAE9-D579FA5D794F}"/>
              </a:ext>
            </a:extLst>
          </p:cNvPr>
          <p:cNvPicPr/>
          <p:nvPr/>
        </p:nvPicPr>
        <p:blipFill>
          <a:blip r:embed="rId2"/>
          <a:srcRect/>
          <a:stretch>
            <a:fillRect/>
          </a:stretch>
        </p:blipFill>
        <p:spPr bwMode="auto">
          <a:xfrm>
            <a:off x="2063552" y="4100975"/>
            <a:ext cx="4320480" cy="2363485"/>
          </a:xfrm>
          <a:prstGeom prst="rect">
            <a:avLst/>
          </a:prstGeom>
          <a:noFill/>
          <a:ln w="9525">
            <a:noFill/>
            <a:miter lim="800000"/>
            <a:headEnd/>
            <a:tailEnd/>
          </a:ln>
        </p:spPr>
      </p:pic>
    </p:spTree>
    <p:extLst>
      <p:ext uri="{BB962C8B-B14F-4D97-AF65-F5344CB8AC3E}">
        <p14:creationId xmlns:p14="http://schemas.microsoft.com/office/powerpoint/2010/main" val="2071697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5440" y="332657"/>
            <a:ext cx="9418240" cy="5793510"/>
          </a:xfrm>
        </p:spPr>
        <p:txBody>
          <a:bodyPr>
            <a:normAutofit/>
          </a:bodyPr>
          <a:lstStyle/>
          <a:p>
            <a:pPr>
              <a:buFont typeface="Wingdings" panose="05000000000000000000" pitchFamily="2" charset="2"/>
              <a:buChar char="Ø"/>
            </a:pPr>
            <a:r>
              <a:rPr lang="en-US" sz="3400" b="1" dirty="0">
                <a:solidFill>
                  <a:schemeClr val="tx2">
                    <a:lumMod val="75000"/>
                  </a:schemeClr>
                </a:solidFill>
                <a:latin typeface="Times New Roman" pitchFamily="18" charset="0"/>
                <a:cs typeface="Times New Roman" pitchFamily="18" charset="0"/>
              </a:rPr>
              <a:t>LCD Display:</a:t>
            </a:r>
          </a:p>
          <a:p>
            <a:pPr marL="0" indent="0">
              <a:buNone/>
            </a:pPr>
            <a:endParaRPr lang="en-US" sz="3400" b="1" dirty="0">
              <a:solidFill>
                <a:schemeClr val="tx2">
                  <a:lumMod val="75000"/>
                </a:schemeClr>
              </a:solidFill>
              <a:latin typeface="Times New Roman" pitchFamily="18" charset="0"/>
              <a:cs typeface="Times New Roman" pitchFamily="18" charset="0"/>
            </a:endParaRPr>
          </a:p>
          <a:p>
            <a:r>
              <a:rPr lang="en-US" dirty="0">
                <a:latin typeface="Times New Roman" pitchFamily="18" charset="0"/>
                <a:cs typeface="Times New Roman" pitchFamily="18" charset="0"/>
              </a:rPr>
              <a:t>LCD (Liquid Crystal Display) screen is an electronic display module and find a wide range of applications. A 16x2 LCD display is very basic module and is very commonly used in various devices and circuits. A </a:t>
            </a:r>
            <a:r>
              <a:rPr lang="en-US" b="1" dirty="0">
                <a:latin typeface="Times New Roman" pitchFamily="18" charset="0"/>
                <a:cs typeface="Times New Roman" pitchFamily="18" charset="0"/>
              </a:rPr>
              <a:t>16x2 LCD</a:t>
            </a:r>
            <a:r>
              <a:rPr lang="en-US" dirty="0">
                <a:latin typeface="Times New Roman" pitchFamily="18" charset="0"/>
                <a:cs typeface="Times New Roman" pitchFamily="18" charset="0"/>
              </a:rPr>
              <a:t> means it can display 16 characters per line and there are 2 such lines. In this LCD each character is displayed in 5x7 pixel matrix. This LCD has two registers, namely, Command and Data.</a:t>
            </a:r>
          </a:p>
          <a:p>
            <a:pPr marL="0" indent="0">
              <a:buNone/>
            </a:pPr>
            <a:endParaRPr lang="en-US" sz="2000" dirty="0">
              <a:latin typeface="Times New Roman" pitchFamily="18" charset="0"/>
              <a:cs typeface="Times New Roman" pitchFamily="18" charset="0"/>
            </a:endParaRPr>
          </a:p>
          <a:p>
            <a:pPr marL="0" indent="0">
              <a:buNone/>
            </a:pPr>
            <a:endParaRPr lang="en-US" sz="3400" b="1" dirty="0">
              <a:latin typeface="Times New Roman" pitchFamily="18" charset="0"/>
              <a:cs typeface="Times New Roman" pitchFamily="18" charset="0"/>
            </a:endParaRPr>
          </a:p>
          <a:p>
            <a:pPr marL="0" indent="0" algn="just">
              <a:buNone/>
            </a:pPr>
            <a:endParaRPr lang="en-US" sz="3400" dirty="0">
              <a:latin typeface="Times New Roman" pitchFamily="18" charset="0"/>
              <a:cs typeface="Times New Roman" pitchFamily="18" charset="0"/>
            </a:endParaRPr>
          </a:p>
          <a:p>
            <a:endParaRPr lang="en-US" dirty="0"/>
          </a:p>
        </p:txBody>
      </p:sp>
      <p:pic>
        <p:nvPicPr>
          <p:cNvPr id="4" name="Picture 3" descr="Image result for 16*2 lcd pinout"/>
          <p:cNvPicPr/>
          <p:nvPr/>
        </p:nvPicPr>
        <p:blipFill>
          <a:blip r:embed="rId2"/>
          <a:srcRect/>
          <a:stretch>
            <a:fillRect/>
          </a:stretch>
        </p:blipFill>
        <p:spPr bwMode="auto">
          <a:xfrm>
            <a:off x="3460304" y="3686124"/>
            <a:ext cx="4608512" cy="2406257"/>
          </a:xfrm>
          <a:prstGeom prst="rect">
            <a:avLst/>
          </a:prstGeom>
          <a:noFill/>
          <a:ln w="9525">
            <a:noFill/>
            <a:miter lim="800000"/>
            <a:headEnd/>
            <a:tailEnd/>
          </a:ln>
        </p:spPr>
      </p:pic>
    </p:spTree>
    <p:extLst>
      <p:ext uri="{BB962C8B-B14F-4D97-AF65-F5344CB8AC3E}">
        <p14:creationId xmlns:p14="http://schemas.microsoft.com/office/powerpoint/2010/main" val="2435077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07930"/>
            <a:ext cx="8596668" cy="845621"/>
          </a:xfrm>
        </p:spPr>
        <p:txBody>
          <a:bodyPr>
            <a:normAutofit fontScale="90000"/>
          </a:bodyPr>
          <a:lstStyle/>
          <a:p>
            <a:pPr marL="571500" indent="-571500">
              <a:buFont typeface="Wingdings" panose="05000000000000000000" pitchFamily="2" charset="2"/>
              <a:buChar char="Ø"/>
            </a:pPr>
            <a:r>
              <a:rPr lang="en-US" sz="3200" b="1" dirty="0">
                <a:solidFill>
                  <a:schemeClr val="tx1"/>
                </a:solidFill>
                <a:latin typeface="Times New Roman" pitchFamily="18" charset="0"/>
                <a:cs typeface="Times New Roman" pitchFamily="18" charset="0"/>
              </a:rPr>
              <a:t>Dc Motor</a:t>
            </a:r>
            <a:br>
              <a:rPr lang="en-US" b="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263352" y="1442079"/>
            <a:ext cx="8219256" cy="5421216"/>
          </a:xfrm>
        </p:spPr>
        <p:txBody>
          <a:bodyPr/>
          <a:lstStyle/>
          <a:p>
            <a:pPr marL="0" indent="0">
              <a:buNone/>
            </a:pPr>
            <a:r>
              <a:rPr lang="en-US" sz="2000" b="1" dirty="0">
                <a:latin typeface="Times New Roman" pitchFamily="18" charset="0"/>
                <a:cs typeface="Times New Roman" pitchFamily="18" charset="0"/>
              </a:rPr>
              <a:t>Specification:</a:t>
            </a:r>
            <a:r>
              <a:rPr lang="en-IN"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Nominal Voltage	         6V.</a:t>
            </a:r>
            <a:endParaRPr lang="en-IN" sz="20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Maximum Current        115mA.</a:t>
            </a:r>
            <a:endParaRPr lang="en-IN" sz="20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Stall Torque            	36 g.cm</a:t>
            </a:r>
            <a:endParaRPr lang="en-IN" sz="20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Size	                            25*15*20</a:t>
            </a:r>
            <a:endParaRPr lang="en-IN" sz="20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Weight	                  	18g</a:t>
            </a:r>
            <a:endParaRPr lang="en-IN" sz="20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Shaft Diameter       	2mm</a:t>
            </a:r>
            <a:endParaRPr lang="en-IN" sz="20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Torque                         4kg.cm</a:t>
            </a:r>
            <a:endParaRPr lang="en-IN" sz="2000" dirty="0">
              <a:effectLst/>
              <a:latin typeface="Times New Roman" panose="02020603050405020304" pitchFamily="18" charset="0"/>
              <a:ea typeface="Noto Sans Symbols"/>
              <a:cs typeface="Times New Roman" panose="02020603050405020304" pitchFamily="18" charset="0"/>
            </a:endParaRPr>
          </a:p>
          <a:p>
            <a:endParaRPr lang="en-US" dirty="0"/>
          </a:p>
        </p:txBody>
      </p:sp>
      <p:pic>
        <p:nvPicPr>
          <p:cNvPr id="6" name="Picture 5" descr="419viMKXWyL"/>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1984" y="2276872"/>
            <a:ext cx="3816424" cy="2016224"/>
          </a:xfrm>
          <a:prstGeom prst="rect">
            <a:avLst/>
          </a:prstGeom>
          <a:noFill/>
          <a:ln>
            <a:noFill/>
          </a:ln>
        </p:spPr>
      </p:pic>
    </p:spTree>
    <p:extLst>
      <p:ext uri="{BB962C8B-B14F-4D97-AF65-F5344CB8AC3E}">
        <p14:creationId xmlns:p14="http://schemas.microsoft.com/office/powerpoint/2010/main" val="69940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a:solidFill>
                  <a:schemeClr val="tx1"/>
                </a:solidFill>
              </a:rPr>
              <a:t>Solar panel</a:t>
            </a:r>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7933679" y="4105095"/>
            <a:ext cx="3672408" cy="275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51384" y="1484784"/>
            <a:ext cx="4464496" cy="4406463"/>
          </a:xfrm>
          <a:prstGeom prst="rect">
            <a:avLst/>
          </a:prstGeom>
        </p:spPr>
        <p:txBody>
          <a:bodyPr wrap="square">
            <a:spAutoFit/>
          </a:bodyPr>
          <a:lstStyle/>
          <a:p>
            <a:pPr algn="just">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Features: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 Parameters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Nominal Peak Power                           5W</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Maximum Power Voltage (</a:t>
            </a:r>
            <a:r>
              <a:rPr lang="en-IN" sz="18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Vmp</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18.0V</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Maximum Power Current (Imp)       0.28A</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Short – Circuit Current(</a:t>
            </a:r>
            <a:r>
              <a:rPr lang="en-IN" sz="18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Isc</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0.32A</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Open – Circuit Voltage(</a:t>
            </a:r>
            <a:r>
              <a:rPr lang="en-IN" sz="18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Voc</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21.5V</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Optimized Cell Efficiency (%)         17.2%</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endParaRPr lang="en-US" sz="20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1600E304-875D-C8DD-EF77-9C8B15FD0E11}"/>
              </a:ext>
            </a:extLst>
          </p:cNvPr>
          <p:cNvSpPr txBox="1"/>
          <p:nvPr/>
        </p:nvSpPr>
        <p:spPr>
          <a:xfrm>
            <a:off x="5735960" y="332656"/>
            <a:ext cx="3922962" cy="3836756"/>
          </a:xfrm>
          <a:prstGeom prst="rect">
            <a:avLst/>
          </a:prstGeom>
          <a:noFill/>
        </p:spPr>
        <p:txBody>
          <a:bodyPr wrap="square" rtlCol="0">
            <a:spAutoFit/>
          </a:bodyPr>
          <a:lstStyle/>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2. Additional Data</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Number of cells	36 series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Dimensions 		291*160*25mm</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Net Weight 		0.74Kgs/pc</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Module Name             LL-5w-12v</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3. Cell Type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Polycrystalline silicon photovoltaic cells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743886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A082-8DFC-9E0D-83FD-2861A0E8F858}"/>
              </a:ext>
            </a:extLst>
          </p:cNvPr>
          <p:cNvSpPr>
            <a:spLocks noGrp="1"/>
          </p:cNvSpPr>
          <p:nvPr>
            <p:ph type="title"/>
          </p:nvPr>
        </p:nvSpPr>
        <p:spPr>
          <a:xfrm>
            <a:off x="677334" y="609600"/>
            <a:ext cx="8596668" cy="731168"/>
          </a:xfrm>
        </p:spPr>
        <p:txBody>
          <a:bodyPr/>
          <a:lstStyle/>
          <a:p>
            <a:r>
              <a:rPr lang="en-US" dirty="0"/>
              <a:t>Buzzer</a:t>
            </a:r>
            <a:endParaRPr lang="en-IN" dirty="0"/>
          </a:p>
        </p:txBody>
      </p:sp>
      <p:pic>
        <p:nvPicPr>
          <p:cNvPr id="6" name="Content Placeholder 5">
            <a:extLst>
              <a:ext uri="{FF2B5EF4-FFF2-40B4-BE49-F238E27FC236}">
                <a16:creationId xmlns:a16="http://schemas.microsoft.com/office/drawing/2014/main" id="{AAC6B87E-538B-AEBE-2BD0-630B597CDCDD}"/>
              </a:ext>
            </a:extLst>
          </p:cNvPr>
          <p:cNvPicPr>
            <a:picLocks noGrp="1" noChangeAspect="1"/>
          </p:cNvPicPr>
          <p:nvPr>
            <p:ph idx="1"/>
          </p:nvPr>
        </p:nvPicPr>
        <p:blipFill>
          <a:blip r:embed="rId2"/>
          <a:srcRect/>
          <a:stretch>
            <a:fillRect/>
          </a:stretch>
        </p:blipFill>
        <p:spPr bwMode="auto">
          <a:xfrm>
            <a:off x="5951984" y="3729511"/>
            <a:ext cx="3983533" cy="2987650"/>
          </a:xfrm>
          <a:prstGeom prst="rect">
            <a:avLst/>
          </a:prstGeom>
          <a:noFill/>
          <a:ln w="9525">
            <a:noFill/>
            <a:miter lim="800000"/>
            <a:headEnd/>
            <a:tailEnd/>
          </a:ln>
        </p:spPr>
      </p:pic>
      <p:sp>
        <p:nvSpPr>
          <p:cNvPr id="7" name="TextBox 6">
            <a:extLst>
              <a:ext uri="{FF2B5EF4-FFF2-40B4-BE49-F238E27FC236}">
                <a16:creationId xmlns:a16="http://schemas.microsoft.com/office/drawing/2014/main" id="{4400079D-AB01-A395-6A96-100C5B614DF6}"/>
              </a:ext>
            </a:extLst>
          </p:cNvPr>
          <p:cNvSpPr txBox="1"/>
          <p:nvPr/>
        </p:nvSpPr>
        <p:spPr>
          <a:xfrm>
            <a:off x="335360" y="1373241"/>
            <a:ext cx="7272808" cy="2113399"/>
          </a:xfrm>
          <a:prstGeom prst="rect">
            <a:avLst/>
          </a:prstGeom>
          <a:noFill/>
        </p:spPr>
        <p:txBody>
          <a:bodyPr wrap="square" rtlCol="0">
            <a:spAutoFit/>
          </a:bodyPr>
          <a:lstStyle/>
          <a:p>
            <a:pPr algn="just">
              <a:lnSpc>
                <a:spcPct val="115000"/>
              </a:lnSpc>
              <a:spcAft>
                <a:spcPts val="1000"/>
              </a:spcAft>
            </a:pPr>
            <a:r>
              <a:rPr lang="en-IN" sz="20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Features</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742950" lvl="1" indent="-285750" algn="just">
              <a:buFont typeface="Courier New" panose="02070309020205020404" pitchFamily="49" charset="0"/>
              <a:buChar char="o"/>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sealed: yes</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p>
            <a:pPr marL="742950" lvl="1" indent="-285750" algn="just">
              <a:buFont typeface="Courier New" panose="02070309020205020404" pitchFamily="49" charset="0"/>
              <a:buChar char="o"/>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operating power: 3-6V DC / 25mA</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p>
            <a:pPr marL="742950" lvl="1" indent="-285750" algn="just">
              <a:buFont typeface="Courier New" panose="02070309020205020404" pitchFamily="49" charset="0"/>
              <a:buChar char="o"/>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extremely compact, ultrathin construction</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p>
            <a:pPr marL="742950" lvl="1" indent="-285750" algn="just">
              <a:buFont typeface="Courier New" panose="02070309020205020404" pitchFamily="49" charset="0"/>
              <a:buChar char="o"/>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 electrical noise</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p>
            <a:pPr marL="742950" lvl="1" indent="-285750" algn="just">
              <a:buFont typeface="Courier New" panose="02070309020205020404" pitchFamily="49" charset="0"/>
              <a:buChar char="o"/>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 current consumption yet high sound pressure level</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p:txBody>
      </p:sp>
      <p:sp>
        <p:nvSpPr>
          <p:cNvPr id="8" name="TextBox 7">
            <a:extLst>
              <a:ext uri="{FF2B5EF4-FFF2-40B4-BE49-F238E27FC236}">
                <a16:creationId xmlns:a16="http://schemas.microsoft.com/office/drawing/2014/main" id="{71CE46BE-D7FA-EAB7-E8BF-2AE7AF2D8219}"/>
              </a:ext>
            </a:extLst>
          </p:cNvPr>
          <p:cNvSpPr txBox="1"/>
          <p:nvPr/>
        </p:nvSpPr>
        <p:spPr>
          <a:xfrm>
            <a:off x="655528" y="3879974"/>
            <a:ext cx="5832648" cy="2837187"/>
          </a:xfrm>
          <a:prstGeom prst="rect">
            <a:avLst/>
          </a:prstGeom>
          <a:noFill/>
        </p:spPr>
        <p:txBody>
          <a:bodyPr wrap="square" rtlCol="0">
            <a:spAutoFit/>
          </a:bodyPr>
          <a:lstStyle/>
          <a:p>
            <a:pPr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Specifications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tone type:                     single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operating voltage:        3-6V DC</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rated voltage:               5V DC</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current consumption:   25mA</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osc</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frequency:            3.2kHz</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685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218445"/>
            <a:ext cx="10050320" cy="1187152"/>
          </a:xfrm>
        </p:spPr>
        <p:txBody>
          <a:bodyPr/>
          <a:lstStyle/>
          <a:p>
            <a:r>
              <a:rPr lang="en-IN" b="1" dirty="0">
                <a:solidFill>
                  <a:srgbClr val="00B050"/>
                </a:solidFill>
                <a:latin typeface="Times New Roman" panose="02020603050405020304" pitchFamily="18" charset="0"/>
                <a:cs typeface="Times New Roman" panose="02020603050405020304" pitchFamily="18" charset="0"/>
              </a:rPr>
              <a:t>Content - </a:t>
            </a:r>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7368" y="1556793"/>
            <a:ext cx="8866634" cy="4484570"/>
          </a:xfrm>
        </p:spPr>
        <p:txBody>
          <a:bodyPr>
            <a:normAutofit/>
          </a:bodyPr>
          <a:lstStyle/>
          <a:p>
            <a:r>
              <a:rPr lang="en-IN" altLang="en-US" dirty="0"/>
              <a:t>Problem statement</a:t>
            </a:r>
            <a:endParaRPr lang="en-US" dirty="0"/>
          </a:p>
          <a:p>
            <a:r>
              <a:rPr lang="en-US" dirty="0"/>
              <a:t>Motivation Of project</a:t>
            </a:r>
          </a:p>
          <a:p>
            <a:r>
              <a:rPr lang="en-US" dirty="0"/>
              <a:t>Problem Statement</a:t>
            </a:r>
          </a:p>
          <a:p>
            <a:r>
              <a:rPr lang="en-IN" altLang="en-US" dirty="0"/>
              <a:t>O</a:t>
            </a:r>
            <a:r>
              <a:rPr lang="en-US" dirty="0"/>
              <a:t>bjective</a:t>
            </a:r>
            <a:r>
              <a:rPr lang="en-IN" altLang="en-US" dirty="0"/>
              <a:t> </a:t>
            </a:r>
          </a:p>
          <a:p>
            <a:r>
              <a:rPr lang="en-IN" altLang="en-US" dirty="0"/>
              <a:t>scope</a:t>
            </a:r>
          </a:p>
          <a:p>
            <a:r>
              <a:rPr lang="en-US" dirty="0">
                <a:sym typeface="+mn-ea"/>
              </a:rPr>
              <a:t>Literature Survey</a:t>
            </a:r>
            <a:endParaRPr lang="en-US" dirty="0"/>
          </a:p>
          <a:p>
            <a:r>
              <a:rPr lang="en-US" dirty="0"/>
              <a:t>System Development</a:t>
            </a:r>
          </a:p>
          <a:p>
            <a:r>
              <a:rPr lang="en-US" dirty="0"/>
              <a:t>Advantages</a:t>
            </a:r>
          </a:p>
          <a:p>
            <a:r>
              <a:rPr lang="en-US" dirty="0"/>
              <a:t>Application</a:t>
            </a:r>
          </a:p>
          <a:p>
            <a:r>
              <a:rPr lang="en-US" dirty="0"/>
              <a:t>Project Plane</a:t>
            </a:r>
          </a:p>
          <a:p>
            <a:r>
              <a:rPr lang="en-US" dirty="0"/>
              <a:t>References</a:t>
            </a:r>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0A8F-72A1-7053-2D06-E8E8579E0A9E}"/>
              </a:ext>
            </a:extLst>
          </p:cNvPr>
          <p:cNvSpPr>
            <a:spLocks noGrp="1"/>
          </p:cNvSpPr>
          <p:nvPr>
            <p:ph type="title"/>
          </p:nvPr>
        </p:nvSpPr>
        <p:spPr>
          <a:xfrm>
            <a:off x="407368" y="249228"/>
            <a:ext cx="8596668" cy="1091208"/>
          </a:xfrm>
        </p:spPr>
        <p:txBody>
          <a:bodyPr/>
          <a:lstStyle/>
          <a:p>
            <a:r>
              <a:rPr lang="en-US">
                <a:solidFill>
                  <a:schemeClr val="accent2"/>
                </a:solidFill>
                <a:latin typeface="Times New Roman" panose="02020603050405020304" pitchFamily="18" charset="0"/>
                <a:cs typeface="Times New Roman" panose="02020603050405020304" pitchFamily="18" charset="0"/>
              </a:rPr>
              <a:t>Battery :</a:t>
            </a:r>
            <a:endParaRPr lang="en-IN" dirty="0">
              <a:solidFill>
                <a:schemeClr val="accent2"/>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EC70E81-D9B7-5353-301F-0E7D9D8D695C}"/>
              </a:ext>
            </a:extLst>
          </p:cNvPr>
          <p:cNvPicPr>
            <a:picLocks noGrp="1" noChangeAspect="1"/>
          </p:cNvPicPr>
          <p:nvPr>
            <p:ph idx="1"/>
          </p:nvPr>
        </p:nvPicPr>
        <p:blipFill>
          <a:blip r:embed="rId2"/>
          <a:stretch>
            <a:fillRect/>
          </a:stretch>
        </p:blipFill>
        <p:spPr>
          <a:xfrm>
            <a:off x="6331537" y="2127126"/>
            <a:ext cx="4636499" cy="2603748"/>
          </a:xfrm>
          <a:prstGeom prst="rect">
            <a:avLst/>
          </a:prstGeom>
        </p:spPr>
      </p:pic>
      <p:sp>
        <p:nvSpPr>
          <p:cNvPr id="5" name="TextBox 4">
            <a:extLst>
              <a:ext uri="{FF2B5EF4-FFF2-40B4-BE49-F238E27FC236}">
                <a16:creationId xmlns:a16="http://schemas.microsoft.com/office/drawing/2014/main" id="{49AAC925-1214-9E7C-EE75-A6B87E39CF81}"/>
              </a:ext>
            </a:extLst>
          </p:cNvPr>
          <p:cNvSpPr txBox="1"/>
          <p:nvPr/>
        </p:nvSpPr>
        <p:spPr>
          <a:xfrm>
            <a:off x="407368" y="1484783"/>
            <a:ext cx="5453097" cy="6134243"/>
          </a:xfrm>
          <a:prstGeom prst="rect">
            <a:avLst/>
          </a:prstGeom>
          <a:noFill/>
        </p:spPr>
        <p:txBody>
          <a:bodyPr wrap="square" rtlCol="0">
            <a:spAutoFit/>
          </a:bodyPr>
          <a:lstStyle/>
          <a:p>
            <a:pPr algn="just">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General Features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Absorbent Glass Mat (AGM) technology for efficient gas recombination of up to 99% and freedom from electrolyte maintenance or water adding.</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Not restricted for air transport-complies with IATA/ICAO Special Provision A67.</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UL-recognized component.</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Can be mounted in any orientation.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Computer designed lead, calcium tin alloy grid for high power density.</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Long service life, float or cyclic applications.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Maintenance-free operation.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Low self-discharge.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457200"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 name="TextBox 5">
            <a:extLst>
              <a:ext uri="{FF2B5EF4-FFF2-40B4-BE49-F238E27FC236}">
                <a16:creationId xmlns:a16="http://schemas.microsoft.com/office/drawing/2014/main" id="{8E3EEDEF-081C-7A1E-E646-AE14152A53E0}"/>
              </a:ext>
            </a:extLst>
          </p:cNvPr>
          <p:cNvSpPr txBox="1"/>
          <p:nvPr/>
        </p:nvSpPr>
        <p:spPr>
          <a:xfrm>
            <a:off x="7347852" y="4941168"/>
            <a:ext cx="3312368" cy="646331"/>
          </a:xfrm>
          <a:prstGeom prst="rect">
            <a:avLst/>
          </a:prstGeom>
          <a:noFill/>
        </p:spPr>
        <p:txBody>
          <a:bodyPr wrap="square" rtlCol="0">
            <a:spAutoFit/>
          </a:bodyPr>
          <a:lstStyle/>
          <a:p>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Fig: 12V 7Ah Battery</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232753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631825" y="1481455"/>
            <a:ext cx="8642350" cy="2424430"/>
          </a:xfrm>
        </p:spPr>
        <p:txBody>
          <a:bodyPr>
            <a:normAutofit/>
          </a:bodyPr>
          <a:lstStyle/>
          <a:p>
            <a:pPr algn="just"/>
            <a:r>
              <a:rPr lang="en-US" sz="2000" dirty="0"/>
              <a:t>With the help of innovative seed sowing equipment the seed can feed into the soil continuously without any restriction while in flowing of seed. </a:t>
            </a:r>
          </a:p>
          <a:p>
            <a:pPr algn="just"/>
            <a:r>
              <a:rPr lang="en-US" sz="2000" dirty="0"/>
              <a:t> reduces </a:t>
            </a:r>
            <a:r>
              <a:rPr lang="en-US" sz="2000" dirty="0" err="1"/>
              <a:t>labour</a:t>
            </a:r>
            <a:r>
              <a:rPr lang="en-US" sz="2000" dirty="0"/>
              <a:t> cost</a:t>
            </a:r>
          </a:p>
          <a:p>
            <a:pPr algn="just"/>
            <a:r>
              <a:rPr lang="en-US" sz="2000" dirty="0"/>
              <a:t>Overall Cost for seed sowing process will be reduced</a:t>
            </a:r>
          </a:p>
          <a:p>
            <a:pPr algn="just"/>
            <a:r>
              <a:rPr lang="en-US" sz="2000" dirty="0"/>
              <a:t> used for sowing different types of seeds. </a:t>
            </a:r>
            <a:endParaRPr lang="en-US" dirty="0"/>
          </a:p>
        </p:txBody>
      </p:sp>
      <p:sp>
        <p:nvSpPr>
          <p:cNvPr id="4" name="Text Box 3"/>
          <p:cNvSpPr txBox="1"/>
          <p:nvPr/>
        </p:nvSpPr>
        <p:spPr>
          <a:xfrm>
            <a:off x="631825" y="4004945"/>
            <a:ext cx="3554095" cy="645160"/>
          </a:xfrm>
          <a:prstGeom prst="rect">
            <a:avLst/>
          </a:prstGeom>
          <a:noFill/>
        </p:spPr>
        <p:txBody>
          <a:bodyPr wrap="square" rtlCol="0">
            <a:spAutoFit/>
          </a:bodyPr>
          <a:lstStyle/>
          <a:p>
            <a:r>
              <a:rPr lang="en-IN" altLang="en-US" sz="3600" b="1">
                <a:solidFill>
                  <a:schemeClr val="accent1"/>
                </a:solidFill>
                <a:latin typeface="Times New Roman" panose="02020603050405020304" pitchFamily="18" charset="0"/>
                <a:cs typeface="Times New Roman" panose="02020603050405020304" pitchFamily="18" charset="0"/>
              </a:rPr>
              <a:t>Application</a:t>
            </a:r>
          </a:p>
        </p:txBody>
      </p:sp>
      <p:sp>
        <p:nvSpPr>
          <p:cNvPr id="6" name="Text Box 5"/>
          <p:cNvSpPr txBox="1"/>
          <p:nvPr/>
        </p:nvSpPr>
        <p:spPr>
          <a:xfrm>
            <a:off x="566420" y="4862830"/>
            <a:ext cx="9458325" cy="645160"/>
          </a:xfrm>
          <a:prstGeom prst="rect">
            <a:avLst/>
          </a:prstGeom>
          <a:noFill/>
        </p:spPr>
        <p:txBody>
          <a:bodyPr wrap="square" rtlCol="0">
            <a:spAutoFit/>
          </a:bodyPr>
          <a:lstStyle/>
          <a:p>
            <a:r>
              <a:rPr lang="en-US" dirty="0">
                <a:sym typeface="+mn-ea"/>
              </a:rPr>
              <a:t>Seed sowing devices plays a wide role in Agriculture field</a:t>
            </a:r>
            <a:r>
              <a:rPr lang="en-IN" altLang="en-US" dirty="0">
                <a:sym typeface="+mn-ea"/>
              </a:rPr>
              <a:t>.</a:t>
            </a:r>
            <a:endParaRPr lang="en-US" dirty="0"/>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9656" y="14988"/>
            <a:ext cx="7498080" cy="1143000"/>
          </a:xfrm>
        </p:spPr>
        <p:txBody>
          <a:bodyPr/>
          <a:lstStyle/>
          <a:p>
            <a:r>
              <a:rPr lang="en-IN" b="1" dirty="0">
                <a:solidFill>
                  <a:srgbClr val="00B050"/>
                </a:solidFill>
                <a:latin typeface="Times New Roman" panose="02020603050405020304" pitchFamily="18" charset="0"/>
                <a:cs typeface="Times New Roman" panose="02020603050405020304" pitchFamily="18" charset="0"/>
              </a:rPr>
              <a:t>References</a:t>
            </a:r>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1825" y="1296670"/>
            <a:ext cx="8642350" cy="4744720"/>
          </a:xfrm>
        </p:spPr>
        <p:txBody>
          <a:bodyPr>
            <a:normAutofit fontScale="92500" lnSpcReduction="20000"/>
          </a:bodyPr>
          <a:lstStyle/>
          <a:p>
            <a:pPr marL="457200" indent="-457200" algn="just">
              <a:buAutoNum type="arabicParenR"/>
            </a:pPr>
            <a:r>
              <a:rPr lang="en-US" dirty="0"/>
              <a:t>Vishnu </a:t>
            </a:r>
            <a:r>
              <a:rPr lang="en-US" dirty="0" err="1"/>
              <a:t>Prakash</a:t>
            </a:r>
            <a:r>
              <a:rPr lang="en-US" dirty="0"/>
              <a:t> K, </a:t>
            </a:r>
            <a:r>
              <a:rPr lang="en-US" dirty="0" err="1"/>
              <a:t>Sathish</a:t>
            </a:r>
            <a:r>
              <a:rPr lang="en-US" dirty="0"/>
              <a:t> Kumar V, </a:t>
            </a:r>
            <a:r>
              <a:rPr lang="en-US" dirty="0" err="1"/>
              <a:t>Venkatesh</a:t>
            </a:r>
            <a:r>
              <a:rPr lang="en-US" dirty="0"/>
              <a:t> P, </a:t>
            </a:r>
            <a:r>
              <a:rPr lang="en-US" dirty="0" err="1"/>
              <a:t>Chandran</a:t>
            </a:r>
            <a:r>
              <a:rPr lang="en-US" dirty="0"/>
              <a:t> A, “Design and fabrication of multipurpose agricultural robot”, International Journal of Advanced Science and Engineering Research, Volume: 1, Issue: 1, June 2016, ISSN: 2455 9288</a:t>
            </a:r>
          </a:p>
          <a:p>
            <a:pPr marL="457200" indent="-457200" algn="just">
              <a:buAutoNum type="arabicParenR"/>
            </a:pPr>
            <a:r>
              <a:rPr lang="en-US" dirty="0"/>
              <a:t> </a:t>
            </a:r>
            <a:r>
              <a:rPr lang="en-US" dirty="0" err="1"/>
              <a:t>Ankit</a:t>
            </a:r>
            <a:r>
              <a:rPr lang="en-US" dirty="0"/>
              <a:t> Singh, </a:t>
            </a:r>
            <a:r>
              <a:rPr lang="en-US" dirty="0" err="1"/>
              <a:t>Abhishek</a:t>
            </a:r>
            <a:r>
              <a:rPr lang="en-US" dirty="0"/>
              <a:t> Gupta, </a:t>
            </a:r>
            <a:r>
              <a:rPr lang="en-US" dirty="0" err="1"/>
              <a:t>Akash</a:t>
            </a:r>
            <a:r>
              <a:rPr lang="en-US" dirty="0"/>
              <a:t> </a:t>
            </a:r>
            <a:r>
              <a:rPr lang="en-US" dirty="0" err="1"/>
              <a:t>Bhosale</a:t>
            </a:r>
            <a:r>
              <a:rPr lang="en-US" dirty="0"/>
              <a:t>, </a:t>
            </a:r>
            <a:r>
              <a:rPr lang="en-US" dirty="0" err="1"/>
              <a:t>Sumeet</a:t>
            </a:r>
            <a:r>
              <a:rPr lang="en-US" dirty="0"/>
              <a:t> </a:t>
            </a:r>
            <a:r>
              <a:rPr lang="en-US" dirty="0" err="1"/>
              <a:t>Poddar</a:t>
            </a:r>
            <a:r>
              <a:rPr lang="en-US" dirty="0"/>
              <a:t>, “</a:t>
            </a:r>
            <a:r>
              <a:rPr lang="en-US" dirty="0" err="1"/>
              <a:t>Agribot</a:t>
            </a:r>
            <a:r>
              <a:rPr lang="en-US" dirty="0"/>
              <a:t>: An Agriculture Robot”, International Journal of Advanced Research in Computer and Communication Engineering Vol. 4, Issue 1, January 2015 ISSN (Online): 22781021 ISSN (Print): 2319-5940. </a:t>
            </a:r>
          </a:p>
          <a:p>
            <a:pPr marL="457200" indent="-457200" algn="just">
              <a:buAutoNum type="arabicParenR"/>
            </a:pPr>
            <a:r>
              <a:rPr lang="en-US" dirty="0"/>
              <a:t> </a:t>
            </a:r>
            <a:r>
              <a:rPr lang="en-US" dirty="0" err="1"/>
              <a:t>Mr.Sagar</a:t>
            </a:r>
            <a:r>
              <a:rPr lang="en-US" dirty="0"/>
              <a:t> R. </a:t>
            </a:r>
            <a:r>
              <a:rPr lang="en-US" dirty="0" err="1"/>
              <a:t>Chavan</a:t>
            </a:r>
            <a:r>
              <a:rPr lang="en-US" dirty="0"/>
              <a:t>, Prof. Rahul D. </a:t>
            </a:r>
            <a:r>
              <a:rPr lang="en-US" dirty="0" err="1"/>
              <a:t>Shelke</a:t>
            </a:r>
            <a:r>
              <a:rPr lang="en-US" dirty="0"/>
              <a:t>, Prof. </a:t>
            </a:r>
            <a:r>
              <a:rPr lang="en-US" dirty="0" err="1"/>
              <a:t>Shrinivas</a:t>
            </a:r>
            <a:r>
              <a:rPr lang="en-US" dirty="0"/>
              <a:t> R. </a:t>
            </a:r>
            <a:r>
              <a:rPr lang="en-US" dirty="0" err="1"/>
              <a:t>Zanwar</a:t>
            </a:r>
            <a:r>
              <a:rPr lang="en-US" dirty="0"/>
              <a:t>, “Enhanced agriculture robotic system”, International journal of engineering sciences &amp; research technology, ISSN: 2277-9655. </a:t>
            </a:r>
          </a:p>
          <a:p>
            <a:pPr marL="457200" indent="-457200" algn="just">
              <a:buAutoNum type="arabicParenR"/>
            </a:pPr>
            <a:r>
              <a:rPr lang="en-US" dirty="0"/>
              <a:t>  </a:t>
            </a:r>
            <a:r>
              <a:rPr lang="en-US" dirty="0" err="1"/>
              <a:t>Nithin</a:t>
            </a:r>
            <a:r>
              <a:rPr lang="en-US" dirty="0"/>
              <a:t> P V, </a:t>
            </a:r>
            <a:r>
              <a:rPr lang="en-US" dirty="0" err="1"/>
              <a:t>Shivaprakash</a:t>
            </a:r>
            <a:r>
              <a:rPr lang="en-US" dirty="0"/>
              <a:t> S, “Multipurpose agricultural robot”, International Journal of Engineering Research, ISSN: 2319- 6890)(online),2347-5013(print) Volume No.5 Issue: Special 6, </a:t>
            </a:r>
            <a:r>
              <a:rPr lang="en-US" dirty="0" err="1"/>
              <a:t>pp</a:t>
            </a:r>
            <a:r>
              <a:rPr lang="en-US" dirty="0"/>
              <a:t>: 1129 - 1254. </a:t>
            </a:r>
          </a:p>
          <a:p>
            <a:pPr marL="457200" indent="-457200" algn="just">
              <a:buAutoNum type="arabicParenR"/>
            </a:pPr>
            <a:r>
              <a:rPr lang="en-US" dirty="0"/>
              <a:t>Ms. </a:t>
            </a:r>
            <a:r>
              <a:rPr lang="en-US" dirty="0" err="1"/>
              <a:t>Aditi</a:t>
            </a:r>
            <a:r>
              <a:rPr lang="en-US" dirty="0"/>
              <a:t> D. </a:t>
            </a:r>
            <a:r>
              <a:rPr lang="en-US" dirty="0" err="1"/>
              <a:t>Kokate</a:t>
            </a:r>
            <a:r>
              <a:rPr lang="en-US" dirty="0"/>
              <a:t>, Prof. </a:t>
            </a:r>
            <a:r>
              <a:rPr lang="en-US" dirty="0" err="1"/>
              <a:t>Priyanka</a:t>
            </a:r>
            <a:r>
              <a:rPr lang="en-US" dirty="0"/>
              <a:t> </a:t>
            </a:r>
            <a:r>
              <a:rPr lang="en-US" dirty="0" err="1"/>
              <a:t>D.Yadav</a:t>
            </a:r>
            <a:r>
              <a:rPr lang="en-US" dirty="0"/>
              <a:t>, “Multipurpose Agricultural Robot”, International Advanced Research Journal in Science, Engineering and Technology National Conference on Emerging trends in Electronics &amp; Telecommunication Engineering (NCETETE 2017), ISSN (Online) 2393-8021 ISSN (Print) 2394- 1588.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IN" sz="5400" b="1" dirty="0">
              <a:solidFill>
                <a:srgbClr val="00B050"/>
              </a:solidFill>
              <a:latin typeface="Times New Roman" panose="02020603050405020304" pitchFamily="18" charset="0"/>
              <a:cs typeface="Times New Roman" panose="02020603050405020304" pitchFamily="18" charset="0"/>
            </a:endParaRPr>
          </a:p>
          <a:p>
            <a:pPr algn="ctr">
              <a:buNone/>
            </a:pPr>
            <a:r>
              <a:rPr lang="en-IN" sz="5400" b="1" dirty="0">
                <a:solidFill>
                  <a:srgbClr val="00B050"/>
                </a:solidFill>
                <a:latin typeface="Times New Roman" panose="02020603050405020304" pitchFamily="18" charset="0"/>
                <a:cs typeface="Times New Roman" panose="02020603050405020304" pitchFamily="18" charset="0"/>
              </a:rPr>
              <a:t>Thank you…</a:t>
            </a:r>
            <a:endParaRPr lang="en-US" sz="5400" b="1"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algn="just"/>
            <a:r>
              <a:rPr lang="en-US" dirty="0"/>
              <a:t>Agriculture is a very important sector in Indian economy. Most of the livelihood in India depends on agriculture. As the knowledge based farm </a:t>
            </a:r>
            <a:r>
              <a:rPr lang="en-US" dirty="0" err="1"/>
              <a:t>labours</a:t>
            </a:r>
            <a:r>
              <a:rPr lang="en-US" dirty="0"/>
              <a:t> are less, the requirement for them is high and their wages are increasing. Traditionally farming is done by human being with the help of bullock carts, tractors and tillers etc. The main problem in agricultural field include lack of labor availability, lack of knowledge regarding soil testing, increase in labor wages, wastage of seeds and more wastage in water. The idea of applying robotics technology in the field of agriculture is very new. In agriculture, the opportunity for robot-enhanced productivity is more and the robots are appearing on farms in various guises and in increasing numbers.</a:t>
            </a:r>
          </a:p>
          <a:p>
            <a:pPr algn="just"/>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of project</a:t>
            </a:r>
          </a:p>
        </p:txBody>
      </p:sp>
      <p:sp>
        <p:nvSpPr>
          <p:cNvPr id="3" name="Content Placeholder 2"/>
          <p:cNvSpPr>
            <a:spLocks noGrp="1"/>
          </p:cNvSpPr>
          <p:nvPr>
            <p:ph idx="1"/>
          </p:nvPr>
        </p:nvSpPr>
        <p:spPr>
          <a:xfrm>
            <a:off x="590550" y="2160905"/>
            <a:ext cx="8683625" cy="3880485"/>
          </a:xfrm>
        </p:spPr>
        <p:txBody>
          <a:bodyPr>
            <a:normAutofit/>
          </a:bodyPr>
          <a:lstStyle/>
          <a:p>
            <a:pPr algn="just"/>
            <a:r>
              <a:rPr lang="en-US" dirty="0">
                <a:latin typeface="Times New Roman" panose="02020603050405020304" pitchFamily="18" charset="0"/>
                <a:cs typeface="Times New Roman" panose="02020603050405020304" pitchFamily="18" charset="0"/>
              </a:rPr>
              <a:t>The agriculture has always been the backbone of India’s sustained growth. As the population of India continues to grow, the demand for production will also grows. Hence, there is a great need for multiple cropping in the farms and this in turn requires efficient and time saving machines. The paper discusses the modern way agriculture which will be helpful for the agriculture industry to move towards mechanization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453390"/>
            <a:ext cx="9674225" cy="864235"/>
          </a:xfrm>
        </p:spPr>
        <p:txBody>
          <a:bodyPr>
            <a:normAutofit fontScale="90000"/>
          </a:bodyPr>
          <a:lstStyle/>
          <a:p>
            <a:r>
              <a:rPr lang="en-IN" b="1" dirty="0">
                <a:solidFill>
                  <a:schemeClr val="accent1"/>
                </a:solidFill>
                <a:latin typeface="Times New Roman" panose="02020603050405020304" pitchFamily="18" charset="0"/>
                <a:cs typeface="Times New Roman" panose="02020603050405020304" pitchFamily="18" charset="0"/>
              </a:rPr>
              <a:t>Objectives of Project</a:t>
            </a:r>
            <a:br>
              <a:rPr lang="en-US" b="1" dirty="0">
                <a:solidFill>
                  <a:srgbClr val="00B050"/>
                </a:solidFill>
                <a:latin typeface="Times New Roman" panose="02020603050405020304" pitchFamily="18" charset="0"/>
                <a:cs typeface="Times New Roman" panose="02020603050405020304" pitchFamily="18" charset="0"/>
              </a:rPr>
            </a:br>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5150" y="1101725"/>
            <a:ext cx="9944100" cy="2423795"/>
          </a:xfrm>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build a battery operated smart agricultural robot for multipurpose farm activities.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System is totally operated on solar power.</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ground should be dug to the specified depth and the adequate amount of seeds has to be dispensed then it should level the mud after seeding operation.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should be easy to operate and safe handling</a:t>
            </a:r>
            <a:r>
              <a:rPr lang="en-US" sz="2800" dirty="0"/>
              <a:t>.</a:t>
            </a:r>
            <a:endParaRPr lang="en-IN" dirty="0"/>
          </a:p>
        </p:txBody>
      </p:sp>
      <p:sp>
        <p:nvSpPr>
          <p:cNvPr id="4" name="Title 1"/>
          <p:cNvSpPr txBox="1"/>
          <p:nvPr/>
        </p:nvSpPr>
        <p:spPr>
          <a:xfrm>
            <a:off x="2063552" y="2636912"/>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5" name="Title 1"/>
          <p:cNvSpPr txBox="1"/>
          <p:nvPr/>
        </p:nvSpPr>
        <p:spPr>
          <a:xfrm>
            <a:off x="2063552" y="1317179"/>
            <a:ext cx="8229600" cy="9221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7" name="Text Box 6"/>
          <p:cNvSpPr txBox="1"/>
          <p:nvPr/>
        </p:nvSpPr>
        <p:spPr>
          <a:xfrm>
            <a:off x="696595" y="3644900"/>
            <a:ext cx="2473960" cy="645160"/>
          </a:xfrm>
          <a:prstGeom prst="rect">
            <a:avLst/>
          </a:prstGeom>
          <a:noFill/>
        </p:spPr>
        <p:txBody>
          <a:bodyPr wrap="square" rtlCol="0">
            <a:spAutoFit/>
          </a:bodyPr>
          <a:lstStyle/>
          <a:p>
            <a:r>
              <a:rPr lang="en-IN" altLang="en-US" sz="3600">
                <a:solidFill>
                  <a:schemeClr val="accent1"/>
                </a:solidFill>
                <a:latin typeface="Times New Roman" panose="02020603050405020304" pitchFamily="18" charset="0"/>
                <a:cs typeface="Times New Roman" panose="02020603050405020304" pitchFamily="18" charset="0"/>
              </a:rPr>
              <a:t>scope</a:t>
            </a:r>
          </a:p>
        </p:txBody>
      </p:sp>
      <p:sp>
        <p:nvSpPr>
          <p:cNvPr id="8" name="Text Box 7"/>
          <p:cNvSpPr txBox="1"/>
          <p:nvPr/>
        </p:nvSpPr>
        <p:spPr>
          <a:xfrm>
            <a:off x="730250" y="4486910"/>
            <a:ext cx="9197340" cy="645160"/>
          </a:xfrm>
          <a:prstGeom prst="rect">
            <a:avLst/>
          </a:prstGeom>
          <a:noFill/>
        </p:spPr>
        <p:txBody>
          <a:bodyPr wrap="square" rtlCol="0">
            <a:spAutoFit/>
          </a:bodyPr>
          <a:lstStyle/>
          <a:p>
            <a:r>
              <a:rPr lang="en-US"/>
              <a:t>T</a:t>
            </a:r>
            <a:r>
              <a:rPr lang="en-US">
                <a:latin typeface="Times New Roman" panose="02020603050405020304" pitchFamily="18" charset="0"/>
                <a:cs typeface="Times New Roman" panose="02020603050405020304" pitchFamily="18" charset="0"/>
              </a:rPr>
              <a:t>he Robot Based System For Precision Farming used by the farmers for the purpose of automated seed sowing machine which has the ability to increase productivity</a:t>
            </a:r>
            <a:r>
              <a:rPr lang="en-IN" altLang="en-US">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332656"/>
            <a:ext cx="7467600" cy="1143000"/>
          </a:xfrm>
        </p:spPr>
        <p:txBody>
          <a:bodyPr/>
          <a:lstStyle/>
          <a:p>
            <a:r>
              <a:rPr lang="en-US" dirty="0"/>
              <a:t>Literature Survey</a:t>
            </a:r>
          </a:p>
        </p:txBody>
      </p:sp>
      <p:graphicFrame>
        <p:nvGraphicFramePr>
          <p:cNvPr id="4" name="Content Placeholder 3"/>
          <p:cNvGraphicFramePr>
            <a:graphicFrameLocks noGrp="1"/>
          </p:cNvGraphicFramePr>
          <p:nvPr>
            <p:ph idx="1"/>
          </p:nvPr>
        </p:nvGraphicFramePr>
        <p:xfrm>
          <a:off x="918210" y="1412875"/>
          <a:ext cx="9728835" cy="5390515"/>
        </p:xfrm>
        <a:graphic>
          <a:graphicData uri="http://schemas.openxmlformats.org/drawingml/2006/table">
            <a:tbl>
              <a:tblPr firstRow="1" bandRow="1">
                <a:tableStyleId>{5C22544A-7EE6-4342-B048-85BDC9FD1C3A}</a:tableStyleId>
              </a:tblPr>
              <a:tblGrid>
                <a:gridCol w="2432050">
                  <a:extLst>
                    <a:ext uri="{9D8B030D-6E8A-4147-A177-3AD203B41FA5}">
                      <a16:colId xmlns:a16="http://schemas.microsoft.com/office/drawing/2014/main" val="20000"/>
                    </a:ext>
                  </a:extLst>
                </a:gridCol>
                <a:gridCol w="2084070">
                  <a:extLst>
                    <a:ext uri="{9D8B030D-6E8A-4147-A177-3AD203B41FA5}">
                      <a16:colId xmlns:a16="http://schemas.microsoft.com/office/drawing/2014/main" val="20001"/>
                    </a:ext>
                  </a:extLst>
                </a:gridCol>
                <a:gridCol w="938530">
                  <a:extLst>
                    <a:ext uri="{9D8B030D-6E8A-4147-A177-3AD203B41FA5}">
                      <a16:colId xmlns:a16="http://schemas.microsoft.com/office/drawing/2014/main" val="20002"/>
                    </a:ext>
                  </a:extLst>
                </a:gridCol>
                <a:gridCol w="4274185">
                  <a:extLst>
                    <a:ext uri="{9D8B030D-6E8A-4147-A177-3AD203B41FA5}">
                      <a16:colId xmlns:a16="http://schemas.microsoft.com/office/drawing/2014/main" val="20003"/>
                    </a:ext>
                  </a:extLst>
                </a:gridCol>
              </a:tblGrid>
              <a:tr h="365760">
                <a:tc>
                  <a:txBody>
                    <a:bodyPr/>
                    <a:lstStyle/>
                    <a:p>
                      <a:r>
                        <a:rPr lang="en-US" dirty="0"/>
                        <a:t>Author</a:t>
                      </a:r>
                    </a:p>
                  </a:txBody>
                  <a:tcPr/>
                </a:tc>
                <a:tc>
                  <a:txBody>
                    <a:bodyPr/>
                    <a:lstStyle/>
                    <a:p>
                      <a:r>
                        <a:rPr lang="en-US" dirty="0"/>
                        <a:t>Name</a:t>
                      </a:r>
                    </a:p>
                  </a:txBody>
                  <a:tcPr/>
                </a:tc>
                <a:tc>
                  <a:txBody>
                    <a:bodyPr/>
                    <a:lstStyle/>
                    <a:p>
                      <a:r>
                        <a:rPr lang="en-US" dirty="0"/>
                        <a:t>year</a:t>
                      </a:r>
                    </a:p>
                  </a:txBody>
                  <a:tcPr/>
                </a:tc>
                <a:tc>
                  <a:txBody>
                    <a:bodyPr/>
                    <a:lstStyle/>
                    <a:p>
                      <a:r>
                        <a:rPr lang="en-US" dirty="0"/>
                        <a:t>working</a:t>
                      </a:r>
                    </a:p>
                  </a:txBody>
                  <a:tcPr/>
                </a:tc>
                <a:extLst>
                  <a:ext uri="{0D108BD9-81ED-4DB2-BD59-A6C34878D82A}">
                    <a16:rowId xmlns:a16="http://schemas.microsoft.com/office/drawing/2014/main" val="10000"/>
                  </a:ext>
                </a:extLst>
              </a:tr>
              <a:tr h="1463040">
                <a:tc>
                  <a:txBody>
                    <a:bodyPr/>
                    <a:lstStyle/>
                    <a:p>
                      <a:r>
                        <a:rPr lang="en-US" dirty="0"/>
                        <a:t>Vishnu </a:t>
                      </a:r>
                      <a:r>
                        <a:rPr lang="en-US" dirty="0" err="1"/>
                        <a:t>Prakash</a:t>
                      </a:r>
                      <a:r>
                        <a:rPr lang="en-US" dirty="0"/>
                        <a:t> K, </a:t>
                      </a:r>
                      <a:r>
                        <a:rPr lang="en-US" dirty="0" err="1"/>
                        <a:t>Sathish</a:t>
                      </a:r>
                      <a:r>
                        <a:rPr lang="en-US" dirty="0"/>
                        <a:t> Kumar V, </a:t>
                      </a:r>
                      <a:r>
                        <a:rPr lang="en-US" dirty="0" err="1"/>
                        <a:t>Venkatesh</a:t>
                      </a:r>
                      <a:r>
                        <a:rPr lang="en-US" dirty="0"/>
                        <a:t> P</a:t>
                      </a:r>
                    </a:p>
                  </a:txBody>
                  <a:tcPr/>
                </a:tc>
                <a:tc>
                  <a:txBody>
                    <a:bodyPr/>
                    <a:lstStyle/>
                    <a:p>
                      <a:r>
                        <a:rPr lang="en-US" dirty="0"/>
                        <a:t>“Design and fabrication of multipurpose agricultural robot”, </a:t>
                      </a:r>
                    </a:p>
                  </a:txBody>
                  <a:tcPr/>
                </a:tc>
                <a:tc>
                  <a:txBody>
                    <a:bodyPr/>
                    <a:lstStyle/>
                    <a:p>
                      <a:r>
                        <a:rPr lang="en-US" dirty="0"/>
                        <a:t>2016</a:t>
                      </a:r>
                    </a:p>
                  </a:txBody>
                  <a:tcPr/>
                </a:tc>
                <a:tc>
                  <a:txBody>
                    <a:bodyPr/>
                    <a:lstStyle/>
                    <a:p>
                      <a:r>
                        <a:rPr lang="en-US" dirty="0"/>
                        <a:t>This autonomous vehicle goes through the crop lines of Agricultural land and performs duties that are tiresome and/or unsafe to the farmers.</a:t>
                      </a:r>
                    </a:p>
                  </a:txBody>
                  <a:tcPr/>
                </a:tc>
                <a:extLst>
                  <a:ext uri="{0D108BD9-81ED-4DB2-BD59-A6C34878D82A}">
                    <a16:rowId xmlns:a16="http://schemas.microsoft.com/office/drawing/2014/main" val="10001"/>
                  </a:ext>
                </a:extLst>
              </a:tr>
              <a:tr h="1911350">
                <a:tc>
                  <a:txBody>
                    <a:bodyPr/>
                    <a:lstStyle/>
                    <a:p>
                      <a:r>
                        <a:rPr lang="en-US" dirty="0" err="1"/>
                        <a:t>Ankit</a:t>
                      </a:r>
                      <a:r>
                        <a:rPr lang="en-US" dirty="0"/>
                        <a:t> Singh, </a:t>
                      </a:r>
                      <a:r>
                        <a:rPr lang="en-US" dirty="0" err="1"/>
                        <a:t>Abhishek</a:t>
                      </a:r>
                      <a:r>
                        <a:rPr lang="en-US" dirty="0"/>
                        <a:t> Gupta, </a:t>
                      </a:r>
                      <a:r>
                        <a:rPr lang="en-US" dirty="0" err="1"/>
                        <a:t>Akash</a:t>
                      </a:r>
                      <a:r>
                        <a:rPr lang="en-US" dirty="0"/>
                        <a:t> </a:t>
                      </a:r>
                      <a:r>
                        <a:rPr lang="en-US" dirty="0" err="1"/>
                        <a:t>Bhosale</a:t>
                      </a:r>
                      <a:r>
                        <a:rPr lang="en-US" dirty="0"/>
                        <a:t>, </a:t>
                      </a:r>
                      <a:r>
                        <a:rPr lang="en-US" dirty="0" err="1"/>
                        <a:t>Sumeet</a:t>
                      </a:r>
                      <a:r>
                        <a:rPr lang="en-US" dirty="0"/>
                        <a:t> </a:t>
                      </a:r>
                      <a:r>
                        <a:rPr lang="en-US" dirty="0" err="1"/>
                        <a:t>Poddar</a:t>
                      </a:r>
                      <a:endParaRPr lang="en-US" dirty="0"/>
                    </a:p>
                  </a:txBody>
                  <a:tcPr/>
                </a:tc>
                <a:tc>
                  <a:txBody>
                    <a:bodyPr/>
                    <a:lstStyle/>
                    <a:p>
                      <a:r>
                        <a:rPr lang="en-US" dirty="0"/>
                        <a:t>“</a:t>
                      </a:r>
                      <a:r>
                        <a:rPr lang="en-US" dirty="0" err="1"/>
                        <a:t>Agribot</a:t>
                      </a:r>
                      <a:r>
                        <a:rPr lang="en-US" dirty="0"/>
                        <a:t>: An Agriculture Robot”</a:t>
                      </a:r>
                    </a:p>
                  </a:txBody>
                  <a:tcPr/>
                </a:tc>
                <a:tc>
                  <a:txBody>
                    <a:bodyPr/>
                    <a:lstStyle/>
                    <a:p>
                      <a:r>
                        <a:rPr lang="en-US" dirty="0"/>
                        <a:t>2015</a:t>
                      </a:r>
                    </a:p>
                  </a:txBody>
                  <a:tcPr/>
                </a:tc>
                <a:tc>
                  <a:txBody>
                    <a:bodyPr/>
                    <a:lstStyle/>
                    <a:p>
                      <a:r>
                        <a:rPr lang="en-US" dirty="0"/>
                        <a:t>This bot carries out primary functions like picking, harvesting, weeding, pruning, planting, grafting. They developed a robot to perform various activities in farm like cutting and picking.</a:t>
                      </a:r>
                    </a:p>
                  </a:txBody>
                  <a:tcPr/>
                </a:tc>
                <a:extLst>
                  <a:ext uri="{0D108BD9-81ED-4DB2-BD59-A6C34878D82A}">
                    <a16:rowId xmlns:a16="http://schemas.microsoft.com/office/drawing/2014/main" val="10002"/>
                  </a:ext>
                </a:extLst>
              </a:tr>
              <a:tr h="1650365">
                <a:tc>
                  <a:txBody>
                    <a:bodyPr/>
                    <a:lstStyle/>
                    <a:p>
                      <a:r>
                        <a:rPr lang="en-US" dirty="0"/>
                        <a:t>Ms. </a:t>
                      </a:r>
                      <a:r>
                        <a:rPr lang="en-US" dirty="0" err="1"/>
                        <a:t>Aditi</a:t>
                      </a:r>
                      <a:r>
                        <a:rPr lang="en-US" dirty="0"/>
                        <a:t> D. </a:t>
                      </a:r>
                      <a:r>
                        <a:rPr lang="en-US" dirty="0" err="1"/>
                        <a:t>Kokate</a:t>
                      </a:r>
                      <a:r>
                        <a:rPr lang="en-US" dirty="0"/>
                        <a:t>, Prof. </a:t>
                      </a:r>
                      <a:r>
                        <a:rPr lang="en-US" dirty="0" err="1"/>
                        <a:t>Priyanka</a:t>
                      </a:r>
                      <a:r>
                        <a:rPr lang="en-US" dirty="0"/>
                        <a:t> </a:t>
                      </a:r>
                      <a:r>
                        <a:rPr lang="en-US" dirty="0" err="1"/>
                        <a:t>D.Yadav</a:t>
                      </a:r>
                      <a:endParaRPr lang="en-US" dirty="0"/>
                    </a:p>
                  </a:txBody>
                  <a:tcPr/>
                </a:tc>
                <a:tc>
                  <a:txBody>
                    <a:bodyPr/>
                    <a:lstStyle/>
                    <a:p>
                      <a:r>
                        <a:rPr lang="en-US" dirty="0"/>
                        <a:t>“Multipurpose Agricultural Robot”</a:t>
                      </a:r>
                    </a:p>
                  </a:txBody>
                  <a:tcPr/>
                </a:tc>
                <a:tc>
                  <a:txBody>
                    <a:bodyPr/>
                    <a:lstStyle/>
                    <a:p>
                      <a:r>
                        <a:rPr lang="en-US" dirty="0"/>
                        <a:t>2017</a:t>
                      </a:r>
                    </a:p>
                  </a:txBody>
                  <a:tcPr/>
                </a:tc>
                <a:tc>
                  <a:txBody>
                    <a:bodyPr/>
                    <a:lstStyle/>
                    <a:p>
                      <a:r>
                        <a:rPr lang="en-US" dirty="0"/>
                        <a:t>An automatic robot [5] capable of carrying out procedures like programmed seeding, irrigation, and fertilization. In addition, it provides manual as well as auto control. </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414" y="188640"/>
            <a:ext cx="4618856" cy="796908"/>
          </a:xfrm>
        </p:spPr>
        <p:txBody>
          <a:bodyPr/>
          <a:lstStyle/>
          <a:p>
            <a:r>
              <a:rPr lang="en-IN" b="1" dirty="0">
                <a:solidFill>
                  <a:srgbClr val="00B050"/>
                </a:solidFill>
                <a:latin typeface="Times New Roman" panose="02020603050405020304" pitchFamily="18" charset="0"/>
                <a:cs typeface="Times New Roman" panose="02020603050405020304" pitchFamily="18" charset="0"/>
              </a:rPr>
              <a:t>Components:</a:t>
            </a:r>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55640" y="1196752"/>
            <a:ext cx="8229600" cy="5184576"/>
          </a:xfrm>
        </p:spPr>
        <p:txBody>
          <a:bodyPr>
            <a:normAutofit/>
          </a:bodyPr>
          <a:lstStyle/>
          <a:p>
            <a:r>
              <a:rPr lang="en-IN" dirty="0">
                <a:latin typeface="Times New Roman" panose="02020603050405020304" pitchFamily="18" charset="0"/>
                <a:cs typeface="Times New Roman" panose="02020603050405020304" pitchFamily="18" charset="0"/>
              </a:rPr>
              <a:t>Survey of Major Components of Project</a:t>
            </a:r>
          </a:p>
          <a:p>
            <a:r>
              <a:rPr lang="en-IN" b="1" dirty="0">
                <a:latin typeface="Arial Unicode MS" pitchFamily="34" charset="-128"/>
                <a:ea typeface="Arial Unicode MS" pitchFamily="34" charset="-128"/>
                <a:cs typeface="Arial Unicode MS" pitchFamily="34" charset="-128"/>
              </a:rPr>
              <a:t>Hardware components:</a:t>
            </a:r>
          </a:p>
          <a:p>
            <a:pPr>
              <a:buAutoNum type="arabicParenR"/>
            </a:pPr>
            <a:r>
              <a:rPr lang="en-IN" sz="2000" dirty="0">
                <a:latin typeface="Arial Unicode MS" pitchFamily="34" charset="-128"/>
                <a:ea typeface="Arial Unicode MS" pitchFamily="34" charset="-128"/>
                <a:cs typeface="Arial Unicode MS" pitchFamily="34" charset="-128"/>
              </a:rPr>
              <a:t>Microcontroller PIC 18F4520</a:t>
            </a:r>
          </a:p>
          <a:p>
            <a:pPr>
              <a:buAutoNum type="arabicParenR"/>
            </a:pPr>
            <a:r>
              <a:rPr lang="en-IN" sz="2000" dirty="0">
                <a:latin typeface="Arial Unicode MS" pitchFamily="34" charset="-128"/>
                <a:ea typeface="Arial Unicode MS" pitchFamily="34" charset="-128"/>
                <a:cs typeface="Arial Unicode MS" pitchFamily="34" charset="-128"/>
              </a:rPr>
              <a:t>Ultrasonic Sensor</a:t>
            </a:r>
          </a:p>
          <a:p>
            <a:pPr>
              <a:buAutoNum type="arabicParenR"/>
            </a:pPr>
            <a:r>
              <a:rPr lang="en-IN" sz="2000" dirty="0">
                <a:latin typeface="Arial Unicode MS" pitchFamily="34" charset="-128"/>
                <a:ea typeface="Arial Unicode MS" pitchFamily="34" charset="-128"/>
                <a:cs typeface="Arial Unicode MS" pitchFamily="34" charset="-128"/>
              </a:rPr>
              <a:t>Bluetooth  Module (HC -05) </a:t>
            </a:r>
          </a:p>
          <a:p>
            <a:pPr>
              <a:buAutoNum type="arabicParenR"/>
            </a:pPr>
            <a:r>
              <a:rPr lang="en-IN" sz="2000" dirty="0">
                <a:latin typeface="Arial Unicode MS" pitchFamily="34" charset="-128"/>
                <a:ea typeface="Arial Unicode MS" pitchFamily="34" charset="-128"/>
                <a:cs typeface="Arial Unicode MS" pitchFamily="34" charset="-128"/>
              </a:rPr>
              <a:t>LED</a:t>
            </a:r>
          </a:p>
          <a:p>
            <a:pPr>
              <a:buAutoNum type="arabicParenR"/>
            </a:pPr>
            <a:r>
              <a:rPr lang="en-IN" sz="2000" dirty="0">
                <a:latin typeface="Arial Unicode MS" pitchFamily="34" charset="-128"/>
                <a:ea typeface="Arial Unicode MS" pitchFamily="34" charset="-128"/>
                <a:cs typeface="Arial Unicode MS" pitchFamily="34" charset="-128"/>
              </a:rPr>
              <a:t>Relay Module</a:t>
            </a:r>
          </a:p>
          <a:p>
            <a:pPr>
              <a:buAutoNum type="arabicParenR"/>
            </a:pPr>
            <a:r>
              <a:rPr lang="en-IN" sz="2000" dirty="0">
                <a:latin typeface="Arial Unicode MS" pitchFamily="34" charset="-128"/>
                <a:ea typeface="Arial Unicode MS" pitchFamily="34" charset="-128"/>
                <a:cs typeface="Arial Unicode MS" pitchFamily="34" charset="-128"/>
              </a:rPr>
              <a:t>L293 D Motor Driver</a:t>
            </a:r>
          </a:p>
          <a:p>
            <a:pPr>
              <a:buAutoNum type="arabicParenR"/>
            </a:pPr>
            <a:r>
              <a:rPr lang="en-IN" sz="2000" dirty="0">
                <a:latin typeface="Arial Unicode MS" pitchFamily="34" charset="-128"/>
                <a:ea typeface="Arial Unicode MS" pitchFamily="34" charset="-128"/>
                <a:cs typeface="Arial Unicode MS" pitchFamily="34" charset="-128"/>
              </a:rPr>
              <a:t>Alarm</a:t>
            </a:r>
          </a:p>
          <a:p>
            <a:pPr>
              <a:buAutoNum type="arabicParenR"/>
            </a:pPr>
            <a:r>
              <a:rPr lang="en-IN" sz="2000" dirty="0">
                <a:latin typeface="Arial Unicode MS" pitchFamily="34" charset="-128"/>
                <a:ea typeface="Arial Unicode MS" pitchFamily="34" charset="-128"/>
                <a:cs typeface="Arial Unicode MS" pitchFamily="34" charset="-128"/>
              </a:rPr>
              <a:t>Resistor </a:t>
            </a:r>
          </a:p>
          <a:p>
            <a:pPr>
              <a:buAutoNum type="arabicParenR"/>
            </a:pPr>
            <a:r>
              <a:rPr lang="en-IN" sz="2000" dirty="0">
                <a:latin typeface="Arial Unicode MS" pitchFamily="34" charset="-128"/>
                <a:ea typeface="Arial Unicode MS" pitchFamily="34" charset="-128"/>
                <a:cs typeface="Arial Unicode MS" pitchFamily="34" charset="-128"/>
              </a:rPr>
              <a:t>Capacitor</a:t>
            </a:r>
          </a:p>
          <a:p>
            <a:pPr>
              <a:buFontTx/>
              <a:buAutoNum type="arabicParenR"/>
            </a:pPr>
            <a:r>
              <a:rPr lang="en-IN" sz="2000" dirty="0">
                <a:latin typeface="Arial Unicode MS" pitchFamily="34" charset="-128"/>
                <a:ea typeface="Arial Unicode MS" pitchFamily="34" charset="-128"/>
                <a:cs typeface="Arial Unicode MS" pitchFamily="34" charset="-128"/>
              </a:rPr>
              <a:t>Sprayer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65" y="174625"/>
            <a:ext cx="9033510" cy="1755775"/>
          </a:xfrm>
        </p:spPr>
        <p:txBody>
          <a:bodyPr/>
          <a:lstStyle/>
          <a:p>
            <a:r>
              <a:rPr lang="en-IN" altLang="en-US" b="1" dirty="0">
                <a:solidFill>
                  <a:schemeClr val="accent1"/>
                </a:solidFill>
                <a:latin typeface="Times New Roman" panose="02020603050405020304" pitchFamily="18" charset="0"/>
                <a:cs typeface="Times New Roman" panose="02020603050405020304" pitchFamily="18" charset="0"/>
              </a:rPr>
              <a:t>Block diagram</a:t>
            </a:r>
          </a:p>
        </p:txBody>
      </p:sp>
      <p:pic>
        <p:nvPicPr>
          <p:cNvPr id="13" name="Content Placeholder 12">
            <a:extLst>
              <a:ext uri="{FF2B5EF4-FFF2-40B4-BE49-F238E27FC236}">
                <a16:creationId xmlns:a16="http://schemas.microsoft.com/office/drawing/2014/main" id="{46ED76D1-2536-F0BD-0613-9712AAAC3B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1704" y="449288"/>
            <a:ext cx="8064896" cy="640871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1424" y="240477"/>
            <a:ext cx="8308636" cy="461415"/>
          </a:xfrm>
        </p:spPr>
        <p:txBody>
          <a:bodyPr/>
          <a:lstStyle/>
          <a:p>
            <a:r>
              <a:rPr lang="en-IN" b="1" dirty="0">
                <a:solidFill>
                  <a:srgbClr val="00B050"/>
                </a:solidFill>
                <a:latin typeface="Times New Roman" panose="02020603050405020304" pitchFamily="18" charset="0"/>
                <a:ea typeface="Times New Roman" panose="02020603050405020304" pitchFamily="18" charset="0"/>
              </a:rPr>
              <a:t>SOLAR CIRCUIT DIAGRAM</a:t>
            </a:r>
            <a:r>
              <a:rPr lang="en-IN" sz="1800" b="1" dirty="0">
                <a:solidFill>
                  <a:srgbClr val="00B050"/>
                </a:solidFill>
                <a:effectLst/>
                <a:latin typeface="Times New Roman" panose="02020603050405020304" pitchFamily="18" charset="0"/>
                <a:ea typeface="Times New Roman" panose="02020603050405020304" pitchFamily="18" charset="0"/>
              </a:rPr>
              <a:t>:</a:t>
            </a:r>
            <a:endParaRPr lang="en-US" dirty="0">
              <a:solidFill>
                <a:srgbClr val="00B050"/>
              </a:solidFill>
            </a:endParaRPr>
          </a:p>
        </p:txBody>
      </p:sp>
      <p:sp>
        <p:nvSpPr>
          <p:cNvPr id="6" name="TextBox 5">
            <a:extLst>
              <a:ext uri="{FF2B5EF4-FFF2-40B4-BE49-F238E27FC236}">
                <a16:creationId xmlns:a16="http://schemas.microsoft.com/office/drawing/2014/main" id="{34D733BC-F5B4-CEB6-C762-87D047FAD4BF}"/>
              </a:ext>
            </a:extLst>
          </p:cNvPr>
          <p:cNvSpPr txBox="1"/>
          <p:nvPr/>
        </p:nvSpPr>
        <p:spPr>
          <a:xfrm>
            <a:off x="3863752" y="6165304"/>
            <a:ext cx="4536504" cy="646331"/>
          </a:xfrm>
          <a:prstGeom prst="rect">
            <a:avLst/>
          </a:prstGeom>
          <a:noFill/>
        </p:spPr>
        <p:txBody>
          <a:bodyPr wrap="square" rtlCol="0">
            <a:spAutoFit/>
          </a:bodyPr>
          <a:lstStyle/>
          <a:p>
            <a:r>
              <a:rPr lang="en-IN" sz="1800" b="1" dirty="0">
                <a:solidFill>
                  <a:schemeClr val="accent2"/>
                </a:solidFill>
                <a:effectLst/>
                <a:latin typeface="Times New Roman" panose="02020603050405020304" pitchFamily="18" charset="0"/>
                <a:ea typeface="Times New Roman" panose="02020603050405020304" pitchFamily="18" charset="0"/>
                <a:cs typeface="Mangal" panose="02040503050203030202" pitchFamily="18" charset="0"/>
              </a:rPr>
              <a:t>Fig:  Solar Circuit Diagram of controller</a:t>
            </a:r>
            <a:endParaRPr lang="en-IN" sz="1800" dirty="0">
              <a:solidFill>
                <a:schemeClr val="accent2"/>
              </a:solidFill>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
        <p:nvSpPr>
          <p:cNvPr id="3" name="Rectangle 135">
            <a:extLst>
              <a:ext uri="{FF2B5EF4-FFF2-40B4-BE49-F238E27FC236}">
                <a16:creationId xmlns:a16="http://schemas.microsoft.com/office/drawing/2014/main" id="{94E749E3-076D-6131-A545-65E2A3BB645C}"/>
              </a:ext>
            </a:extLst>
          </p:cNvPr>
          <p:cNvSpPr>
            <a:spLocks noChangeArrowheads="1"/>
          </p:cNvSpPr>
          <p:nvPr/>
        </p:nvSpPr>
        <p:spPr bwMode="auto">
          <a:xfrm>
            <a:off x="191344" y="1578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37936" tIns="952200" rIns="520536" bIns="177744" numCol="1" anchor="ctr" anchorCtr="0" compatLnSpc="1">
            <a:prstTxWarp prst="textNoShape">
              <a:avLst/>
            </a:prstTxWarp>
            <a:spAutoFit/>
          </a:bodyPr>
          <a:lstStyle/>
          <a:p>
            <a:endParaRPr lang="en-IN"/>
          </a:p>
        </p:txBody>
      </p:sp>
      <p:pic>
        <p:nvPicPr>
          <p:cNvPr id="2192" name="Picture 2191">
            <a:extLst>
              <a:ext uri="{FF2B5EF4-FFF2-40B4-BE49-F238E27FC236}">
                <a16:creationId xmlns:a16="http://schemas.microsoft.com/office/drawing/2014/main" id="{C377DD14-3FA6-86FC-D6C3-10E2523AD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1268760"/>
            <a:ext cx="8034486" cy="4674924"/>
          </a:xfrm>
          <a:prstGeom prst="rect">
            <a:avLst/>
          </a:prstGeom>
        </p:spPr>
      </p:pic>
    </p:spTree>
    <p:extLst>
      <p:ext uri="{BB962C8B-B14F-4D97-AF65-F5344CB8AC3E}">
        <p14:creationId xmlns:p14="http://schemas.microsoft.com/office/powerpoint/2010/main" val="42211221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91</TotalTime>
  <Words>1555</Words>
  <Application>Microsoft Office PowerPoint</Application>
  <PresentationFormat>Widescreen</PresentationFormat>
  <Paragraphs>198</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Unicode MS</vt:lpstr>
      <vt:lpstr>Calibri</vt:lpstr>
      <vt:lpstr>Courier New</vt:lpstr>
      <vt:lpstr>Symbol</vt:lpstr>
      <vt:lpstr>Times New Roman</vt:lpstr>
      <vt:lpstr>Trebuchet MS</vt:lpstr>
      <vt:lpstr>Wingdings</vt:lpstr>
      <vt:lpstr>Wingdings 3</vt:lpstr>
      <vt:lpstr>Facet</vt:lpstr>
      <vt:lpstr>A        Presentation on “ Design and Development of Robot based System For Precision Farming” </vt:lpstr>
      <vt:lpstr>Content - </vt:lpstr>
      <vt:lpstr>Problem Statement</vt:lpstr>
      <vt:lpstr>Motivation of project</vt:lpstr>
      <vt:lpstr>Objectives of Project </vt:lpstr>
      <vt:lpstr>Literature Survey</vt:lpstr>
      <vt:lpstr>Components:</vt:lpstr>
      <vt:lpstr>Block diagram</vt:lpstr>
      <vt:lpstr>PowerPoint Presentation</vt:lpstr>
      <vt:lpstr>Fig: Circuit Diagram  </vt:lpstr>
      <vt:lpstr>CIRCUIT DIAGRAM OF RELAY: </vt:lpstr>
      <vt:lpstr>Continued…</vt:lpstr>
      <vt:lpstr>Explanation of Each Block / Hardware Element used in project </vt:lpstr>
      <vt:lpstr>Ultrasonic sensor</vt:lpstr>
      <vt:lpstr>Bluetooth Module(HC05):</vt:lpstr>
      <vt:lpstr>PowerPoint Presentation</vt:lpstr>
      <vt:lpstr>Dc Motor </vt:lpstr>
      <vt:lpstr>Solar panel</vt:lpstr>
      <vt:lpstr>Buzzer</vt:lpstr>
      <vt:lpstr>Battery :</vt:lpstr>
      <vt:lpstr>Advantages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919028163298</dc:creator>
  <cp:lastModifiedBy>Radhika Zanzurne</cp:lastModifiedBy>
  <cp:revision>93</cp:revision>
  <dcterms:created xsi:type="dcterms:W3CDTF">2019-10-22T03:50:00Z</dcterms:created>
  <dcterms:modified xsi:type="dcterms:W3CDTF">2022-11-10T04:06:49Z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5B8FAB458AD8415683A8C65A39691DC3</vt:lpwstr>
  </property>
  <property fmtid="{D5CDD505-2E9C-101B-9397-08002B2CF9AE}" pid="3" name="KSOProductBuildVer">
    <vt:lpwstr>1033-11.2.0.11306</vt:lpwstr>
  </property>
</Properties>
</file>