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62" r:id="rId3"/>
    <p:sldId id="260" r:id="rId4"/>
    <p:sldId id="261" r:id="rId5"/>
    <p:sldId id="266" r:id="rId6"/>
    <p:sldId id="267" r:id="rId7"/>
    <p:sldId id="268" r:id="rId8"/>
    <p:sldId id="269" r:id="rId9"/>
    <p:sldId id="272" r:id="rId10"/>
    <p:sldId id="270" r:id="rId11"/>
    <p:sldId id="275" r:id="rId12"/>
    <p:sldId id="273" r:id="rId13"/>
    <p:sldId id="27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15" d="100"/>
          <a:sy n="115" d="100"/>
        </p:scale>
        <p:origin x="67"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83528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94588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40131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2824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76915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5B0A250-5CC0-1746-B209-08E8B0DAE6AF}" type="datetimeFigureOut">
              <a:rPr lang="en-US" smtClean="0"/>
              <a:t>12/12/2021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5322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5B0A250-5CC0-1746-B209-08E8B0DAE6AF}" type="datetimeFigureOut">
              <a:rPr lang="en-US" smtClean="0"/>
              <a:t>12/12/2021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17672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5B0A250-5CC0-1746-B209-08E8B0DAE6AF}" type="datetimeFigureOut">
              <a:rPr lang="en-US" smtClean="0"/>
              <a:t>12/12/2021</a:t>
            </a:fld>
            <a:endParaRPr lang="en-US" dirty="0"/>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92309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5B0A250-5CC0-1746-B209-08E8B0DAE6AF}" type="datetimeFigureOut">
              <a:rPr lang="en-US" smtClean="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7350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5B0A250-5CC0-1746-B209-08E8B0DAE6AF}" type="datetimeFigureOut">
              <a:rPr lang="en-US" smtClean="0"/>
              <a:t>12/12/2021</a:t>
            </a:fld>
            <a:endParaRPr lang="en-US" dirty="0"/>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76182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5B0A250-5CC0-1746-B209-08E8B0DAE6AF}" type="datetimeFigureOut">
              <a:rPr lang="en-US" smtClean="0"/>
              <a:t>12/12/2021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99760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5B0A250-5CC0-1746-B209-08E8B0DAE6AF}" type="datetimeFigureOut">
              <a:rPr lang="en-US" smtClean="0"/>
              <a:pPr/>
              <a:t>12/12/2021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74347647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BBED7469-0D10-44CB-A4C2-C1124B3CA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F4351E00-23D4-4170-AACC-F27A1EE3F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8" name="Rectangle 57">
            <a:extLst>
              <a:ext uri="{FF2B5EF4-FFF2-40B4-BE49-F238E27FC236}">
                <a16:creationId xmlns:a16="http://schemas.microsoft.com/office/drawing/2014/main" id="{EA992460-7FA3-40FE-A958-BCD1981B9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 descr="Triangular abstract background">
            <a:extLst>
              <a:ext uri="{FF2B5EF4-FFF2-40B4-BE49-F238E27FC236}">
                <a16:creationId xmlns:a16="http://schemas.microsoft.com/office/drawing/2014/main" id="{3C553F1B-A205-405C-BF26-2841C3F7CBC7}"/>
              </a:ext>
            </a:extLst>
          </p:cNvPr>
          <p:cNvPicPr>
            <a:picLocks noChangeAspect="1"/>
          </p:cNvPicPr>
          <p:nvPr/>
        </p:nvPicPr>
        <p:blipFill rotWithShape="1">
          <a:blip r:embed="rId2"/>
          <a:srcRect l="7983" r="18894" b="-2"/>
          <a:stretch/>
        </p:blipFill>
        <p:spPr>
          <a:xfrm>
            <a:off x="-1" y="20617"/>
            <a:ext cx="7512691" cy="6858000"/>
          </a:xfrm>
          <a:prstGeom prst="rect">
            <a:avLst/>
          </a:prstGeom>
        </p:spPr>
      </p:pic>
      <p:sp>
        <p:nvSpPr>
          <p:cNvPr id="60" name="Rectangle 59">
            <a:extLst>
              <a:ext uri="{FF2B5EF4-FFF2-40B4-BE49-F238E27FC236}">
                <a16:creationId xmlns:a16="http://schemas.microsoft.com/office/drawing/2014/main" id="{ADF57D5B-380D-48E9-8DAD-DD500FE80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DFBD68-0453-4F6C-9933-CF6F926665CE}"/>
              </a:ext>
            </a:extLst>
          </p:cNvPr>
          <p:cNvSpPr>
            <a:spLocks noGrp="1"/>
          </p:cNvSpPr>
          <p:nvPr>
            <p:ph type="ctrTitle"/>
          </p:nvPr>
        </p:nvSpPr>
        <p:spPr>
          <a:xfrm>
            <a:off x="289249" y="1123837"/>
            <a:ext cx="4016116" cy="1255469"/>
          </a:xfrm>
        </p:spPr>
        <p:txBody>
          <a:bodyPr vert="horz" lIns="91440" tIns="45720" rIns="91440" bIns="45720" rtlCol="0" anchor="ctr">
            <a:normAutofit/>
          </a:bodyPr>
          <a:lstStyle/>
          <a:p>
            <a:r>
              <a:rPr lang="en-US" sz="3600" spc="-60" dirty="0">
                <a:ln w="15875">
                  <a:solidFill>
                    <a:srgbClr val="FFFFFF"/>
                  </a:solidFill>
                </a:ln>
              </a:rPr>
              <a:t>Helping Hand</a:t>
            </a:r>
          </a:p>
        </p:txBody>
      </p:sp>
      <p:sp>
        <p:nvSpPr>
          <p:cNvPr id="3" name="Subtitle 2">
            <a:extLst>
              <a:ext uri="{FF2B5EF4-FFF2-40B4-BE49-F238E27FC236}">
                <a16:creationId xmlns:a16="http://schemas.microsoft.com/office/drawing/2014/main" id="{EF0FEEFA-2554-4337-AB92-3DD8C837CCB7}"/>
              </a:ext>
            </a:extLst>
          </p:cNvPr>
          <p:cNvSpPr>
            <a:spLocks noGrp="1"/>
          </p:cNvSpPr>
          <p:nvPr>
            <p:ph type="subTitle" idx="1"/>
          </p:nvPr>
        </p:nvSpPr>
        <p:spPr>
          <a:xfrm>
            <a:off x="289249" y="2510395"/>
            <a:ext cx="4016116" cy="3274586"/>
          </a:xfrm>
        </p:spPr>
        <p:txBody>
          <a:bodyPr vert="horz" lIns="91440" tIns="45720" rIns="91440" bIns="45720" rtlCol="0" anchor="t">
            <a:normAutofit/>
          </a:bodyPr>
          <a:lstStyle/>
          <a:p>
            <a:pPr indent="-182880">
              <a:buFont typeface="Wingdings 2" pitchFamily="18" charset="2"/>
              <a:buChar char=""/>
            </a:pPr>
            <a:r>
              <a:rPr lang="en-US" sz="1800" dirty="0">
                <a:solidFill>
                  <a:srgbClr val="FFFFFF"/>
                </a:solidFill>
              </a:rPr>
              <a:t>Presented By –</a:t>
            </a:r>
          </a:p>
          <a:p>
            <a:pPr indent="-182880">
              <a:buFont typeface="Wingdings 2" pitchFamily="18" charset="2"/>
              <a:buChar char=""/>
            </a:pPr>
            <a:r>
              <a:rPr lang="en-US" sz="1800" dirty="0">
                <a:solidFill>
                  <a:srgbClr val="FFFFFF"/>
                </a:solidFill>
              </a:rPr>
              <a:t>Group Name : </a:t>
            </a:r>
            <a:r>
              <a:rPr lang="en-US" sz="1800" dirty="0" err="1">
                <a:solidFill>
                  <a:srgbClr val="FFFFFF"/>
                </a:solidFill>
              </a:rPr>
              <a:t>Kal-Yug</a:t>
            </a:r>
            <a:endParaRPr lang="en-US" sz="1800" dirty="0">
              <a:solidFill>
                <a:srgbClr val="FFFFFF"/>
              </a:solidFill>
            </a:endParaRPr>
          </a:p>
          <a:p>
            <a:pPr indent="-182880">
              <a:buFont typeface="Wingdings 2" pitchFamily="18" charset="2"/>
              <a:buChar char=""/>
            </a:pPr>
            <a:r>
              <a:rPr lang="en-US" sz="1800" dirty="0" err="1">
                <a:solidFill>
                  <a:srgbClr val="FFFFFF"/>
                </a:solidFill>
              </a:rPr>
              <a:t>Parth</a:t>
            </a:r>
            <a:r>
              <a:rPr lang="en-US" sz="1800" dirty="0">
                <a:solidFill>
                  <a:srgbClr val="FFFFFF"/>
                </a:solidFill>
              </a:rPr>
              <a:t> Shah (001006181)</a:t>
            </a:r>
          </a:p>
          <a:p>
            <a:pPr indent="-182880">
              <a:buFont typeface="Wingdings 2" pitchFamily="18" charset="2"/>
              <a:buChar char=""/>
            </a:pPr>
            <a:r>
              <a:rPr lang="en-US" sz="1800" dirty="0">
                <a:solidFill>
                  <a:srgbClr val="FFFFFF"/>
                </a:solidFill>
              </a:rPr>
              <a:t>Yash </a:t>
            </a:r>
            <a:r>
              <a:rPr lang="en-US" sz="1800">
                <a:solidFill>
                  <a:srgbClr val="FFFFFF"/>
                </a:solidFill>
              </a:rPr>
              <a:t>Jain (001521876)</a:t>
            </a:r>
            <a:endParaRPr lang="en-US" sz="1800" dirty="0">
              <a:solidFill>
                <a:srgbClr val="FFFFFF"/>
              </a:solidFill>
            </a:endParaRPr>
          </a:p>
          <a:p>
            <a:pPr indent="-182880">
              <a:buFont typeface="Wingdings 2" pitchFamily="18" charset="2"/>
              <a:buChar char=""/>
            </a:pPr>
            <a:r>
              <a:rPr lang="en-US" sz="1800" dirty="0">
                <a:solidFill>
                  <a:srgbClr val="FFFFFF"/>
                </a:solidFill>
              </a:rPr>
              <a:t>Ashwini Dharmarajan (002953107)</a:t>
            </a:r>
          </a:p>
          <a:p>
            <a:pPr indent="-182880">
              <a:buFont typeface="Wingdings 2" pitchFamily="18" charset="2"/>
              <a:buChar char=""/>
            </a:pPr>
            <a:endParaRPr lang="en-US" sz="1800" dirty="0">
              <a:solidFill>
                <a:srgbClr val="FFFFFF"/>
              </a:solidFill>
            </a:endParaRPr>
          </a:p>
        </p:txBody>
      </p:sp>
      <p:pic>
        <p:nvPicPr>
          <p:cNvPr id="6" name="Picture 5" descr="Icon&#10;&#10;Description automatically generated">
            <a:extLst>
              <a:ext uri="{FF2B5EF4-FFF2-40B4-BE49-F238E27FC236}">
                <a16:creationId xmlns:a16="http://schemas.microsoft.com/office/drawing/2014/main" id="{1EC5DC03-17FB-4D6D-A30B-34CEE1A57467}"/>
              </a:ext>
            </a:extLst>
          </p:cNvPr>
          <p:cNvPicPr>
            <a:picLocks noChangeAspect="1"/>
          </p:cNvPicPr>
          <p:nvPr/>
        </p:nvPicPr>
        <p:blipFill rotWithShape="1">
          <a:blip r:embed="rId3">
            <a:extLst>
              <a:ext uri="{28A0092B-C50C-407E-A947-70E740481C1C}">
                <a14:useLocalDpi xmlns:a14="http://schemas.microsoft.com/office/drawing/2010/main" val="0"/>
              </a:ext>
            </a:extLst>
          </a:blip>
          <a:srcRect l="23980" r="31543" b="-1"/>
          <a:stretch/>
        </p:blipFill>
        <p:spPr>
          <a:xfrm>
            <a:off x="7622419" y="10"/>
            <a:ext cx="4569581" cy="6857990"/>
          </a:xfrm>
          <a:prstGeom prst="rect">
            <a:avLst/>
          </a:prstGeom>
        </p:spPr>
      </p:pic>
      <p:sp>
        <p:nvSpPr>
          <p:cNvPr id="66" name="Rectangle 61">
            <a:extLst>
              <a:ext uri="{FF2B5EF4-FFF2-40B4-BE49-F238E27FC236}">
                <a16:creationId xmlns:a16="http://schemas.microsoft.com/office/drawing/2014/main" id="{F125053E-1062-4FE2-974C-546DC769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94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A91-92E6-4561-84A1-9BBB5648C8C8}"/>
              </a:ext>
            </a:extLst>
          </p:cNvPr>
          <p:cNvSpPr>
            <a:spLocks noGrp="1"/>
          </p:cNvSpPr>
          <p:nvPr>
            <p:ph type="ctrTitle"/>
          </p:nvPr>
        </p:nvSpPr>
        <p:spPr>
          <a:xfrm>
            <a:off x="284018" y="810492"/>
            <a:ext cx="8101030" cy="858981"/>
          </a:xfrm>
        </p:spPr>
        <p:txBody>
          <a:bodyPr>
            <a:normAutofit fontScale="90000"/>
          </a:bodyPr>
          <a:lstStyle/>
          <a:p>
            <a:r>
              <a:rPr lang="en-US" b="0" i="0" dirty="0">
                <a:solidFill>
                  <a:schemeClr val="bg1"/>
                </a:solidFill>
                <a:effectLst/>
                <a:latin typeface="Segoe UI" panose="020B0502040204020203" pitchFamily="34" charset="0"/>
              </a:rPr>
              <a:t>Organizations</a:t>
            </a:r>
            <a:endParaRPr lang="en-US" dirty="0">
              <a:solidFill>
                <a:schemeClr val="bg1"/>
              </a:solidFill>
            </a:endParaRPr>
          </a:p>
        </p:txBody>
      </p:sp>
      <p:sp>
        <p:nvSpPr>
          <p:cNvPr id="3" name="Subtitle 2">
            <a:extLst>
              <a:ext uri="{FF2B5EF4-FFF2-40B4-BE49-F238E27FC236}">
                <a16:creationId xmlns:a16="http://schemas.microsoft.com/office/drawing/2014/main" id="{D9BA3242-23E8-40CD-B044-5428C033B060}"/>
              </a:ext>
            </a:extLst>
          </p:cNvPr>
          <p:cNvSpPr>
            <a:spLocks noGrp="1"/>
          </p:cNvSpPr>
          <p:nvPr>
            <p:ph type="subTitle" idx="1"/>
          </p:nvPr>
        </p:nvSpPr>
        <p:spPr>
          <a:xfrm>
            <a:off x="443345" y="1731818"/>
            <a:ext cx="8672946" cy="4710546"/>
          </a:xfrm>
        </p:spPr>
        <p:txBody>
          <a:bodyPr>
            <a:normAutofit fontScale="92500"/>
          </a:bodyPr>
          <a:lstStyle/>
          <a:p>
            <a:pPr marL="457200" indent="-457200">
              <a:buClr>
                <a:schemeClr val="bg1"/>
              </a:buClr>
              <a:buFont typeface="+mj-lt"/>
              <a:buAutoNum type="arabicPeriod"/>
            </a:pPr>
            <a:r>
              <a:rPr lang="en-US" b="0" i="0" dirty="0">
                <a:solidFill>
                  <a:schemeClr val="bg1"/>
                </a:solidFill>
                <a:effectLst/>
                <a:latin typeface="Segoe UI" panose="020B0502040204020203" pitchFamily="34" charset="0"/>
              </a:rPr>
              <a:t>Person -  Create profile such that all organizations and roles can be utilized sufficient </a:t>
            </a:r>
            <a:endParaRPr lang="en-US" dirty="0">
              <a:solidFill>
                <a:schemeClr val="bg1"/>
              </a:solidFill>
            </a:endParaRPr>
          </a:p>
          <a:p>
            <a:pPr marL="457200" indent="-457200">
              <a:buClr>
                <a:schemeClr val="bg1"/>
              </a:buClr>
              <a:buFont typeface="+mj-lt"/>
              <a:buAutoNum type="arabicPeriod"/>
            </a:pPr>
            <a:r>
              <a:rPr lang="en-US" b="0" i="0" dirty="0">
                <a:solidFill>
                  <a:schemeClr val="bg1"/>
                </a:solidFill>
                <a:effectLst/>
                <a:latin typeface="Segoe UI" panose="020B0502040204020203" pitchFamily="34" charset="0"/>
              </a:rPr>
              <a:t>Grocery – Add and pick items to the cart, select according to needs  </a:t>
            </a:r>
          </a:p>
          <a:p>
            <a:pPr marL="457200" indent="-457200">
              <a:buClr>
                <a:schemeClr val="bg1"/>
              </a:buClr>
              <a:buFont typeface="+mj-lt"/>
              <a:buAutoNum type="arabicPeriod"/>
            </a:pPr>
            <a:r>
              <a:rPr lang="en-US" b="0" i="0" dirty="0">
                <a:solidFill>
                  <a:schemeClr val="bg1"/>
                </a:solidFill>
                <a:effectLst/>
                <a:latin typeface="Segoe UI" panose="020B0502040204020203" pitchFamily="34" charset="0"/>
              </a:rPr>
              <a:t>Therapist – Book sessions and mention any requirements</a:t>
            </a:r>
          </a:p>
          <a:p>
            <a:pPr marL="457200" indent="-457200">
              <a:buClr>
                <a:schemeClr val="bg1"/>
              </a:buClr>
              <a:buFont typeface="+mj-lt"/>
              <a:buAutoNum type="arabicPeriod"/>
            </a:pPr>
            <a:r>
              <a:rPr lang="en-US" b="0" i="0" dirty="0">
                <a:solidFill>
                  <a:schemeClr val="bg1"/>
                </a:solidFill>
                <a:effectLst/>
                <a:latin typeface="Segoe UI" panose="020B0502040204020203" pitchFamily="34" charset="0"/>
              </a:rPr>
              <a:t>Legal Assistance – Confirm and book appointments with your lawyer</a:t>
            </a:r>
          </a:p>
          <a:p>
            <a:pPr marL="457200" indent="-457200">
              <a:buClr>
                <a:schemeClr val="bg1"/>
              </a:buClr>
              <a:buFont typeface="+mj-lt"/>
              <a:buAutoNum type="arabicPeriod"/>
            </a:pPr>
            <a:r>
              <a:rPr lang="en-US" dirty="0">
                <a:solidFill>
                  <a:schemeClr val="bg1"/>
                </a:solidFill>
                <a:latin typeface="Segoe UI" panose="020B0502040204020203" pitchFamily="34" charset="0"/>
              </a:rPr>
              <a:t>Cleaning Services – Pick time, place and area to be cleaned </a:t>
            </a:r>
            <a:endParaRPr lang="en-US" b="0" i="0" dirty="0">
              <a:solidFill>
                <a:schemeClr val="bg1"/>
              </a:solidFill>
              <a:effectLst/>
              <a:latin typeface="Segoe UI" panose="020B0502040204020203" pitchFamily="34" charset="0"/>
            </a:endParaRPr>
          </a:p>
          <a:p>
            <a:pPr marL="457200" indent="-457200">
              <a:buClr>
                <a:schemeClr val="bg1"/>
              </a:buClr>
              <a:buFont typeface="+mj-lt"/>
              <a:buAutoNum type="arabicPeriod"/>
            </a:pPr>
            <a:r>
              <a:rPr lang="en-US" b="0" i="0" dirty="0">
                <a:solidFill>
                  <a:schemeClr val="bg1"/>
                </a:solidFill>
                <a:effectLst/>
                <a:latin typeface="Segoe UI" panose="020B0502040204020203" pitchFamily="34" charset="0"/>
              </a:rPr>
              <a:t>Hotel – Place orders, </a:t>
            </a:r>
            <a:r>
              <a:rPr lang="en-US" dirty="0">
                <a:solidFill>
                  <a:schemeClr val="bg1"/>
                </a:solidFill>
                <a:latin typeface="Segoe UI" panose="020B0502040204020203" pitchFamily="34" charset="0"/>
              </a:rPr>
              <a:t>and select items to view </a:t>
            </a:r>
            <a:endParaRPr lang="en-US" b="0" i="0" dirty="0">
              <a:solidFill>
                <a:schemeClr val="bg1"/>
              </a:solidFill>
              <a:effectLst/>
              <a:latin typeface="Segoe UI" panose="020B0502040204020203" pitchFamily="34" charset="0"/>
            </a:endParaRPr>
          </a:p>
          <a:p>
            <a:pPr marL="457200" indent="-457200">
              <a:buClr>
                <a:schemeClr val="bg1"/>
              </a:buClr>
              <a:buFont typeface="+mj-lt"/>
              <a:buAutoNum type="arabicPeriod"/>
            </a:pPr>
            <a:r>
              <a:rPr lang="en-US" dirty="0">
                <a:solidFill>
                  <a:schemeClr val="bg1"/>
                </a:solidFill>
                <a:latin typeface="Segoe UI" panose="020B0502040204020203" pitchFamily="34" charset="0"/>
              </a:rPr>
              <a:t>Delivery – Multiple items can be viewed and request for a delivery</a:t>
            </a:r>
            <a:endParaRPr lang="en-US" b="0" i="0" dirty="0">
              <a:solidFill>
                <a:schemeClr val="bg1"/>
              </a:solidFill>
              <a:effectLst/>
              <a:latin typeface="Segoe UI" panose="020B0502040204020203" pitchFamily="34" charset="0"/>
            </a:endParaRPr>
          </a:p>
          <a:p>
            <a:pPr marL="457200" indent="-457200">
              <a:buClr>
                <a:schemeClr val="bg1"/>
              </a:buClr>
              <a:buFont typeface="+mj-lt"/>
              <a:buAutoNum type="arabicPeriod"/>
            </a:pPr>
            <a:r>
              <a:rPr lang="en-US" b="0" i="0" dirty="0">
                <a:solidFill>
                  <a:schemeClr val="bg1"/>
                </a:solidFill>
                <a:effectLst/>
                <a:latin typeface="Segoe UI" panose="020B0502040204020203" pitchFamily="34" charset="0"/>
              </a:rPr>
              <a:t>Cart – Add items according to your desire and analyze before payment</a:t>
            </a:r>
          </a:p>
          <a:p>
            <a:pPr marL="457200" indent="-457200">
              <a:buClr>
                <a:schemeClr val="bg1"/>
              </a:buClr>
              <a:buFont typeface="+mj-lt"/>
              <a:buAutoNum type="arabicPeriod"/>
            </a:pPr>
            <a:r>
              <a:rPr lang="en-US" b="0" i="0" dirty="0">
                <a:solidFill>
                  <a:schemeClr val="bg1"/>
                </a:solidFill>
                <a:effectLst/>
                <a:latin typeface="Segoe UI" panose="020B0502040204020203" pitchFamily="34" charset="0"/>
              </a:rPr>
              <a:t>Payment – Make payments for all items and services in cart</a:t>
            </a:r>
          </a:p>
          <a:p>
            <a:pPr>
              <a:buClr>
                <a:schemeClr val="bg1"/>
              </a:buClr>
            </a:pPr>
            <a:r>
              <a:rPr lang="en-US" b="0" i="0" dirty="0">
                <a:solidFill>
                  <a:schemeClr val="bg1"/>
                </a:solidFill>
                <a:effectLst/>
                <a:latin typeface="Segoe UI" panose="020B0502040204020203" pitchFamily="34" charset="0"/>
              </a:rPr>
              <a:t> </a:t>
            </a:r>
          </a:p>
          <a:p>
            <a:pPr>
              <a:buClr>
                <a:schemeClr val="bg1"/>
              </a:buClr>
            </a:pPr>
            <a:endParaRPr lang="en-US" dirty="0"/>
          </a:p>
        </p:txBody>
      </p:sp>
    </p:spTree>
    <p:extLst>
      <p:ext uri="{BB962C8B-B14F-4D97-AF65-F5344CB8AC3E}">
        <p14:creationId xmlns:p14="http://schemas.microsoft.com/office/powerpoint/2010/main" val="370533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434131-D1D2-4E88-9E65-AF5802E756A4}"/>
              </a:ext>
            </a:extLst>
          </p:cNvPr>
          <p:cNvSpPr>
            <a:spLocks noGrp="1"/>
          </p:cNvSpPr>
          <p:nvPr>
            <p:ph type="ctrTitle"/>
          </p:nvPr>
        </p:nvSpPr>
        <p:spPr>
          <a:xfrm>
            <a:off x="643467" y="1298448"/>
            <a:ext cx="3685070" cy="3255264"/>
          </a:xfrm>
        </p:spPr>
        <p:txBody>
          <a:bodyPr>
            <a:normAutofit/>
          </a:bodyPr>
          <a:lstStyle/>
          <a:p>
            <a:r>
              <a:rPr lang="en-US" dirty="0"/>
              <a:t>Flow Diagram</a:t>
            </a:r>
          </a:p>
        </p:txBody>
      </p:sp>
      <p:pic>
        <p:nvPicPr>
          <p:cNvPr id="7" name="Picture 6" descr="A picture containing diagram&#10;&#10;Description automatically generated">
            <a:extLst>
              <a:ext uri="{FF2B5EF4-FFF2-40B4-BE49-F238E27FC236}">
                <a16:creationId xmlns:a16="http://schemas.microsoft.com/office/drawing/2014/main" id="{1098381F-8188-467B-84ED-435B3178BC4F}"/>
              </a:ext>
            </a:extLst>
          </p:cNvPr>
          <p:cNvPicPr>
            <a:picLocks noChangeAspect="1"/>
          </p:cNvPicPr>
          <p:nvPr/>
        </p:nvPicPr>
        <p:blipFill rotWithShape="1">
          <a:blip r:embed="rId2">
            <a:extLst>
              <a:ext uri="{28A0092B-C50C-407E-A947-70E740481C1C}">
                <a14:useLocalDpi xmlns:a14="http://schemas.microsoft.com/office/drawing/2010/main" val="0"/>
              </a:ext>
            </a:extLst>
          </a:blip>
          <a:srcRect t="854" r="-1" b="3191"/>
          <a:stretch/>
        </p:blipFill>
        <p:spPr>
          <a:xfrm>
            <a:off x="5120640" y="759599"/>
            <a:ext cx="6367271" cy="5330650"/>
          </a:xfrm>
          <a:prstGeom prst="rect">
            <a:avLst/>
          </a:prstGeom>
        </p:spPr>
      </p:pic>
      <p:sp>
        <p:nvSpPr>
          <p:cNvPr id="20" name="Rectangle 15">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182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4293-3AA3-4F5F-979E-6457625E1182}"/>
              </a:ext>
            </a:extLst>
          </p:cNvPr>
          <p:cNvSpPr>
            <a:spLocks noGrp="1"/>
          </p:cNvSpPr>
          <p:nvPr>
            <p:ph type="ctrTitle"/>
          </p:nvPr>
        </p:nvSpPr>
        <p:spPr/>
        <p:txBody>
          <a:bodyPr/>
          <a:lstStyle/>
          <a:p>
            <a:r>
              <a:rPr lang="en-US" dirty="0"/>
              <a:t>Screenshots</a:t>
            </a:r>
          </a:p>
        </p:txBody>
      </p:sp>
      <p:sp>
        <p:nvSpPr>
          <p:cNvPr id="3" name="Subtitle 2">
            <a:extLst>
              <a:ext uri="{FF2B5EF4-FFF2-40B4-BE49-F238E27FC236}">
                <a16:creationId xmlns:a16="http://schemas.microsoft.com/office/drawing/2014/main" id="{B5D36867-686A-4506-9DF7-AEBF111EBA1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5398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F91B-70DA-4E9A-A6A1-7B4561CD7BB3}"/>
              </a:ext>
            </a:extLst>
          </p:cNvPr>
          <p:cNvSpPr>
            <a:spLocks noGrp="1"/>
          </p:cNvSpPr>
          <p:nvPr>
            <p:ph type="ctrTitle"/>
          </p:nvPr>
        </p:nvSpPr>
        <p:spPr/>
        <p:txBody>
          <a:bodyPr/>
          <a:lstStyle/>
          <a:p>
            <a:r>
              <a:rPr lang="en-US" dirty="0" err="1"/>
              <a:t>Usecases</a:t>
            </a:r>
            <a:endParaRPr lang="en-US" dirty="0"/>
          </a:p>
        </p:txBody>
      </p:sp>
      <p:sp>
        <p:nvSpPr>
          <p:cNvPr id="3" name="Subtitle 2">
            <a:extLst>
              <a:ext uri="{FF2B5EF4-FFF2-40B4-BE49-F238E27FC236}">
                <a16:creationId xmlns:a16="http://schemas.microsoft.com/office/drawing/2014/main" id="{77A8ABA4-63B7-498F-873C-5933816C0F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594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512124-0D13-4ED9-80B7-52AE15B6B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con&#10;&#10;Description automatically generated">
            <a:extLst>
              <a:ext uri="{FF2B5EF4-FFF2-40B4-BE49-F238E27FC236}">
                <a16:creationId xmlns:a16="http://schemas.microsoft.com/office/drawing/2014/main" id="{DA40D096-E73A-4F07-82F7-41A3B228372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2362" b="27477"/>
          <a:stretch/>
        </p:blipFill>
        <p:spPr>
          <a:xfrm>
            <a:off x="6765" y="-4567"/>
            <a:ext cx="12191980" cy="6857990"/>
          </a:xfrm>
          <a:prstGeom prst="rect">
            <a:avLst/>
          </a:prstGeom>
        </p:spPr>
      </p:pic>
      <p:sp>
        <p:nvSpPr>
          <p:cNvPr id="3" name="Subtitle 2">
            <a:extLst>
              <a:ext uri="{FF2B5EF4-FFF2-40B4-BE49-F238E27FC236}">
                <a16:creationId xmlns:a16="http://schemas.microsoft.com/office/drawing/2014/main" id="{9A857BCA-74CC-404F-A261-F1EC6CEF5E5D}"/>
              </a:ext>
            </a:extLst>
          </p:cNvPr>
          <p:cNvSpPr>
            <a:spLocks noGrp="1"/>
          </p:cNvSpPr>
          <p:nvPr>
            <p:ph type="subTitle" idx="1"/>
          </p:nvPr>
        </p:nvSpPr>
        <p:spPr>
          <a:xfrm>
            <a:off x="4508625" y="4037846"/>
            <a:ext cx="3906589" cy="1050202"/>
          </a:xfrm>
        </p:spPr>
        <p:txBody>
          <a:bodyPr>
            <a:normAutofit/>
          </a:bodyPr>
          <a:lstStyle/>
          <a:p>
            <a:r>
              <a:rPr lang="en-US" sz="4800" dirty="0">
                <a:solidFill>
                  <a:schemeClr val="tx1"/>
                </a:solidFill>
              </a:rPr>
              <a:t>THANK</a:t>
            </a:r>
            <a:r>
              <a:rPr lang="en-US" sz="2800" dirty="0">
                <a:solidFill>
                  <a:schemeClr val="tx1"/>
                </a:solidFill>
              </a:rPr>
              <a:t> </a:t>
            </a:r>
            <a:r>
              <a:rPr lang="en-US" sz="4800" dirty="0">
                <a:solidFill>
                  <a:schemeClr val="tx1"/>
                </a:solidFill>
              </a:rPr>
              <a:t>YOU</a:t>
            </a:r>
          </a:p>
        </p:txBody>
      </p:sp>
      <p:sp>
        <p:nvSpPr>
          <p:cNvPr id="13" name="Rectangle 12">
            <a:extLst>
              <a:ext uri="{FF2B5EF4-FFF2-40B4-BE49-F238E27FC236}">
                <a16:creationId xmlns:a16="http://schemas.microsoft.com/office/drawing/2014/main" id="{D4ABACDC-BD54-40F3-9047-8298C77C2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76CB7CA-05C2-4EE8-A97F-B5F3A4F89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144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12416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Shape 14">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F00F2C-8147-43F2-BAA8-97935D8DD7AF}"/>
              </a:ext>
            </a:extLst>
          </p:cNvPr>
          <p:cNvSpPr>
            <a:spLocks noGrp="1"/>
          </p:cNvSpPr>
          <p:nvPr>
            <p:ph type="title"/>
          </p:nvPr>
        </p:nvSpPr>
        <p:spPr>
          <a:xfrm>
            <a:off x="63374" y="-99589"/>
            <a:ext cx="11336224" cy="6500389"/>
          </a:xfrm>
        </p:spPr>
        <p:txBody>
          <a:bodyPr vert="horz" lIns="91440" tIns="45720" rIns="91440" bIns="45720" rtlCol="0" anchor="b">
            <a:normAutofit/>
          </a:bodyPr>
          <a:lstStyle/>
          <a:p>
            <a:r>
              <a:rPr lang="en-US" spc="-100" dirty="0">
                <a:solidFill>
                  <a:schemeClr val="tx1"/>
                </a:solidFill>
              </a:rPr>
              <a:t>Problem Statement : </a:t>
            </a:r>
            <a:br>
              <a:rPr lang="en-US" spc="-100" dirty="0">
                <a:solidFill>
                  <a:schemeClr val="tx1"/>
                </a:solidFill>
              </a:rPr>
            </a:br>
            <a:r>
              <a:rPr lang="en-US" sz="2400" spc="-100" dirty="0">
                <a:solidFill>
                  <a:schemeClr val="tx1"/>
                </a:solidFill>
              </a:rPr>
              <a:t>Customers are found to spend a significant amount of time, attention, and energy on many applications in order to complete a single job. Additionally, having to launch multiple applications in order to complete a task can be unpleasant. Searching for each program is time-consuming, difficult, and tedious.</a:t>
            </a:r>
            <a:br>
              <a:rPr lang="en-US" sz="2400" spc="-100" dirty="0">
                <a:solidFill>
                  <a:schemeClr val="tx1"/>
                </a:solidFill>
              </a:rPr>
            </a:br>
            <a:br>
              <a:rPr lang="en-US" sz="2400" spc="-100" dirty="0">
                <a:solidFill>
                  <a:schemeClr val="tx1"/>
                </a:solidFill>
              </a:rPr>
            </a:br>
            <a:br>
              <a:rPr lang="en-US" sz="2400" spc="-100" dirty="0">
                <a:solidFill>
                  <a:schemeClr val="tx1"/>
                </a:solidFill>
              </a:rPr>
            </a:br>
            <a:br>
              <a:rPr lang="en-US" sz="2400" spc="-100" dirty="0">
                <a:solidFill>
                  <a:schemeClr val="tx1"/>
                </a:solidFill>
              </a:rPr>
            </a:br>
            <a:br>
              <a:rPr lang="en-US" sz="2400" spc="-100" dirty="0">
                <a:solidFill>
                  <a:schemeClr val="tx1"/>
                </a:solidFill>
              </a:rPr>
            </a:br>
            <a:br>
              <a:rPr lang="en-US" sz="2400" spc="-100" dirty="0">
                <a:solidFill>
                  <a:schemeClr val="tx1"/>
                </a:solidFill>
              </a:rPr>
            </a:br>
            <a:br>
              <a:rPr lang="en-US" sz="2400" spc="-100" dirty="0">
                <a:solidFill>
                  <a:schemeClr val="tx1"/>
                </a:solidFill>
              </a:rPr>
            </a:br>
            <a:br>
              <a:rPr lang="en-US" sz="2400" spc="-100" dirty="0">
                <a:solidFill>
                  <a:schemeClr val="tx1"/>
                </a:solidFill>
              </a:rPr>
            </a:br>
            <a:r>
              <a:rPr lang="en-US" sz="2400" spc="-100" dirty="0">
                <a:solidFill>
                  <a:schemeClr val="tx1"/>
                </a:solidFill>
              </a:rPr>
              <a:t>FYI : According to a study, consumers squander 25% of their time looking for different websites to do their tasks.</a:t>
            </a:r>
            <a:br>
              <a:rPr lang="en-US" sz="2400" spc="-100" dirty="0">
                <a:solidFill>
                  <a:schemeClr val="tx1"/>
                </a:solidFill>
              </a:rPr>
            </a:br>
            <a:endParaRPr lang="en-US" sz="2400" spc="-100" dirty="0">
              <a:solidFill>
                <a:schemeClr val="tx1"/>
              </a:solidFill>
            </a:endParaRPr>
          </a:p>
        </p:txBody>
      </p:sp>
    </p:spTree>
    <p:extLst>
      <p:ext uri="{BB962C8B-B14F-4D97-AF65-F5344CB8AC3E}">
        <p14:creationId xmlns:p14="http://schemas.microsoft.com/office/powerpoint/2010/main" val="146571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1">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3">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2" name="Rectangle 25">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19560B-3459-4325-9997-98E08A8BA46D}"/>
              </a:ext>
            </a:extLst>
          </p:cNvPr>
          <p:cNvSpPr>
            <a:spLocks noGrp="1"/>
          </p:cNvSpPr>
          <p:nvPr>
            <p:ph type="ctrTitle"/>
          </p:nvPr>
        </p:nvSpPr>
        <p:spPr>
          <a:xfrm>
            <a:off x="5131602" y="615637"/>
            <a:ext cx="6771150" cy="1170789"/>
          </a:xfrm>
        </p:spPr>
        <p:txBody>
          <a:bodyPr vert="horz" lIns="91440" tIns="45720" rIns="91440" bIns="45720" rtlCol="0" anchor="ctr">
            <a:normAutofit/>
          </a:bodyPr>
          <a:lstStyle/>
          <a:p>
            <a:r>
              <a:rPr lang="en-US" sz="3600" spc="-60" dirty="0"/>
              <a:t>Helping Hand</a:t>
            </a:r>
          </a:p>
        </p:txBody>
      </p:sp>
      <p:sp>
        <p:nvSpPr>
          <p:cNvPr id="30" name="Rectangle 29">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icture containing text, clipart&#10;&#10;Description automatically generated">
            <a:extLst>
              <a:ext uri="{FF2B5EF4-FFF2-40B4-BE49-F238E27FC236}">
                <a16:creationId xmlns:a16="http://schemas.microsoft.com/office/drawing/2014/main" id="{6CD0EABE-F6CD-42DD-9B1D-06C28B6E227F}"/>
              </a:ext>
            </a:extLst>
          </p:cNvPr>
          <p:cNvPicPr>
            <a:picLocks noChangeAspect="1"/>
          </p:cNvPicPr>
          <p:nvPr/>
        </p:nvPicPr>
        <p:blipFill rotWithShape="1">
          <a:blip r:embed="rId2">
            <a:extLst>
              <a:ext uri="{28A0092B-C50C-407E-A947-70E740481C1C}">
                <a14:useLocalDpi xmlns:a14="http://schemas.microsoft.com/office/drawing/2010/main" val="0"/>
              </a:ext>
            </a:extLst>
          </a:blip>
          <a:srcRect l="26468" r="26052"/>
          <a:stretch/>
        </p:blipFill>
        <p:spPr>
          <a:xfrm>
            <a:off x="860771" y="1842698"/>
            <a:ext cx="3778286" cy="3163160"/>
          </a:xfrm>
          <a:prstGeom prst="rect">
            <a:avLst/>
          </a:prstGeom>
        </p:spPr>
      </p:pic>
      <p:sp>
        <p:nvSpPr>
          <p:cNvPr id="4" name="TextBox 3">
            <a:extLst>
              <a:ext uri="{FF2B5EF4-FFF2-40B4-BE49-F238E27FC236}">
                <a16:creationId xmlns:a16="http://schemas.microsoft.com/office/drawing/2014/main" id="{3BB1B2E0-04C8-441F-B96E-95448B5434D4}"/>
              </a:ext>
            </a:extLst>
          </p:cNvPr>
          <p:cNvSpPr txBox="1"/>
          <p:nvPr/>
        </p:nvSpPr>
        <p:spPr>
          <a:xfrm>
            <a:off x="5139514" y="1929742"/>
            <a:ext cx="6763240" cy="3855239"/>
          </a:xfrm>
          <a:prstGeom prst="rect">
            <a:avLst/>
          </a:prstGeom>
        </p:spPr>
        <p:txBody>
          <a:bodyPr vert="horz" lIns="91440" tIns="45720" rIns="91440" bIns="45720" rtlCol="0" anchor="t">
            <a:normAutofit/>
          </a:bodyPr>
          <a:lstStyle/>
          <a:p>
            <a:pPr defTabSz="914400">
              <a:lnSpc>
                <a:spcPct val="90000"/>
              </a:lnSpc>
              <a:spcAft>
                <a:spcPts val="600"/>
              </a:spcAft>
              <a:buClr>
                <a:schemeClr val="accent1"/>
              </a:buClr>
            </a:pPr>
            <a:r>
              <a:rPr lang="en-US" sz="2400" dirty="0">
                <a:solidFill>
                  <a:srgbClr val="FFFFFF"/>
                </a:solidFill>
              </a:rPr>
              <a:t>Proposed Solution : </a:t>
            </a:r>
          </a:p>
          <a:p>
            <a:pPr defTabSz="914400">
              <a:lnSpc>
                <a:spcPct val="90000"/>
              </a:lnSpc>
              <a:spcAft>
                <a:spcPts val="600"/>
              </a:spcAft>
              <a:buClr>
                <a:schemeClr val="accent1"/>
              </a:buClr>
            </a:pPr>
            <a:r>
              <a:rPr lang="en-US" dirty="0">
                <a:solidFill>
                  <a:srgbClr val="FFFFFF"/>
                </a:solidFill>
              </a:rPr>
              <a:t>The HELPING HAND Application's goal is to provide a single platform for people and service providers to connect. Forming a bridge between customers and service providers such that customers do not need to open many windows to complete tasks; instead, a single application is sufficient to meet the eight most important requirements. The application can be maintained by the organization's administrator, while the customer can operate on any domain, based on their needs.</a:t>
            </a:r>
          </a:p>
        </p:txBody>
      </p:sp>
    </p:spTree>
    <p:extLst>
      <p:ext uri="{BB962C8B-B14F-4D97-AF65-F5344CB8AC3E}">
        <p14:creationId xmlns:p14="http://schemas.microsoft.com/office/powerpoint/2010/main" val="390837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2">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4">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3" name="Rectangle 26">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FC58EB-2A70-4D48-A631-368B21E18B95}"/>
              </a:ext>
            </a:extLst>
          </p:cNvPr>
          <p:cNvSpPr>
            <a:spLocks noGrp="1"/>
          </p:cNvSpPr>
          <p:nvPr>
            <p:ph type="ctrTitle"/>
          </p:nvPr>
        </p:nvSpPr>
        <p:spPr>
          <a:xfrm>
            <a:off x="5451642" y="768095"/>
            <a:ext cx="6451110" cy="1196507"/>
          </a:xfrm>
        </p:spPr>
        <p:txBody>
          <a:bodyPr vert="horz" lIns="91440" tIns="45720" rIns="91440" bIns="45720" rtlCol="0" anchor="ctr">
            <a:normAutofit/>
          </a:bodyPr>
          <a:lstStyle/>
          <a:p>
            <a:r>
              <a:rPr lang="en-US" sz="3600" spc="-60" dirty="0"/>
              <a:t>Advantages :</a:t>
            </a:r>
            <a:br>
              <a:rPr lang="en-US" sz="3600" spc="-60" dirty="0"/>
            </a:br>
            <a:endParaRPr lang="en-US" sz="3600" spc="-60" dirty="0"/>
          </a:p>
        </p:txBody>
      </p:sp>
      <p:sp>
        <p:nvSpPr>
          <p:cNvPr id="31" name="Rectangle 30">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Thumbs Up Sign">
            <a:extLst>
              <a:ext uri="{FF2B5EF4-FFF2-40B4-BE49-F238E27FC236}">
                <a16:creationId xmlns:a16="http://schemas.microsoft.com/office/drawing/2014/main" id="{25FB6752-7DAD-407B-AF0A-A0A1487AB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71" y="1535135"/>
            <a:ext cx="3778286" cy="3778286"/>
          </a:xfrm>
          <a:prstGeom prst="rect">
            <a:avLst/>
          </a:prstGeom>
        </p:spPr>
      </p:pic>
      <p:sp>
        <p:nvSpPr>
          <p:cNvPr id="3" name="Subtitle 2">
            <a:extLst>
              <a:ext uri="{FF2B5EF4-FFF2-40B4-BE49-F238E27FC236}">
                <a16:creationId xmlns:a16="http://schemas.microsoft.com/office/drawing/2014/main" id="{F63D6206-FFA8-47A3-9DB5-D5191FDFA40D}"/>
              </a:ext>
            </a:extLst>
          </p:cNvPr>
          <p:cNvSpPr>
            <a:spLocks noGrp="1"/>
          </p:cNvSpPr>
          <p:nvPr>
            <p:ph type="subTitle" idx="1"/>
          </p:nvPr>
        </p:nvSpPr>
        <p:spPr>
          <a:xfrm>
            <a:off x="5350598" y="1535136"/>
            <a:ext cx="6552155" cy="4249846"/>
          </a:xfrm>
        </p:spPr>
        <p:txBody>
          <a:bodyPr vert="horz" lIns="91440" tIns="45720" rIns="91440" bIns="45720" rtlCol="0" anchor="t">
            <a:normAutofit lnSpcReduction="10000"/>
          </a:bodyPr>
          <a:lstStyle/>
          <a:p>
            <a:pPr marL="342900" marR="0" lvl="0" indent="-182880">
              <a:spcBef>
                <a:spcPts val="0"/>
              </a:spcBef>
              <a:spcAft>
                <a:spcPts val="600"/>
              </a:spcAft>
              <a:buClr>
                <a:schemeClr val="bg1"/>
              </a:buClr>
              <a:buFont typeface="Wingdings 2" pitchFamily="18" charset="2"/>
              <a:buChar char=""/>
              <a:tabLst>
                <a:tab pos="457200" algn="l"/>
              </a:tabLst>
            </a:pPr>
            <a:r>
              <a:rPr lang="en-US" sz="1800" b="1" dirty="0">
                <a:solidFill>
                  <a:srgbClr val="FFFFFF"/>
                </a:solidFill>
                <a:effectLst/>
              </a:rPr>
              <a:t>Simplicity:</a:t>
            </a:r>
            <a:r>
              <a:rPr lang="en-US" sz="1800" dirty="0">
                <a:solidFill>
                  <a:srgbClr val="FFFFFF"/>
                </a:solidFill>
                <a:effectLst/>
              </a:rPr>
              <a:t> Eliminate unnecessary design elements and have a single application easy to understand.</a:t>
            </a:r>
          </a:p>
          <a:p>
            <a:pPr marL="160020" marR="0" lvl="0">
              <a:spcBef>
                <a:spcPts val="0"/>
              </a:spcBef>
              <a:spcAft>
                <a:spcPts val="600"/>
              </a:spcAft>
              <a:buClr>
                <a:schemeClr val="bg1"/>
              </a:buClr>
              <a:tabLst>
                <a:tab pos="457200" algn="l"/>
              </a:tabLst>
            </a:pPr>
            <a:endParaRPr lang="en-US" sz="1800" dirty="0">
              <a:solidFill>
                <a:srgbClr val="FFFFFF"/>
              </a:solidFill>
              <a:effectLst/>
            </a:endParaRPr>
          </a:p>
          <a:p>
            <a:pPr marL="342900" marR="0" lvl="0" indent="-182880">
              <a:spcBef>
                <a:spcPts val="0"/>
              </a:spcBef>
              <a:spcAft>
                <a:spcPts val="600"/>
              </a:spcAft>
              <a:buClr>
                <a:schemeClr val="bg1"/>
              </a:buClr>
              <a:buFont typeface="Wingdings 2" pitchFamily="18" charset="2"/>
              <a:buChar char=""/>
              <a:tabLst>
                <a:tab pos="457200" algn="l"/>
              </a:tabLst>
            </a:pPr>
            <a:r>
              <a:rPr lang="en-US" sz="1800" b="1" dirty="0">
                <a:solidFill>
                  <a:srgbClr val="FFFFFF"/>
                </a:solidFill>
                <a:effectLst/>
              </a:rPr>
              <a:t>Navigability: </a:t>
            </a:r>
            <a:r>
              <a:rPr lang="en-US" sz="1800" dirty="0">
                <a:solidFill>
                  <a:srgbClr val="FFFFFF"/>
                </a:solidFill>
                <a:effectLst/>
              </a:rPr>
              <a:t>Simple t</a:t>
            </a:r>
            <a:r>
              <a:rPr lang="en-US" sz="1800" dirty="0">
                <a:solidFill>
                  <a:srgbClr val="FFFFFF"/>
                </a:solidFill>
              </a:rPr>
              <a:t>o</a:t>
            </a:r>
            <a:r>
              <a:rPr lang="en-US" sz="1800" dirty="0">
                <a:solidFill>
                  <a:srgbClr val="FFFFFF"/>
                </a:solidFill>
                <a:effectLst/>
              </a:rPr>
              <a:t> navigate and straight forward so visitors can naturally access all elements.</a:t>
            </a:r>
          </a:p>
          <a:p>
            <a:pPr marL="160020" marR="0" lvl="0">
              <a:spcBef>
                <a:spcPts val="0"/>
              </a:spcBef>
              <a:spcAft>
                <a:spcPts val="600"/>
              </a:spcAft>
              <a:buClr>
                <a:schemeClr val="bg1"/>
              </a:buClr>
              <a:tabLst>
                <a:tab pos="457200" algn="l"/>
              </a:tabLst>
            </a:pPr>
            <a:endParaRPr lang="en-US" sz="1800" dirty="0">
              <a:solidFill>
                <a:srgbClr val="FFFFFF"/>
              </a:solidFill>
              <a:effectLst/>
            </a:endParaRPr>
          </a:p>
          <a:p>
            <a:pPr marL="342900" marR="0" lvl="0" indent="-182880">
              <a:spcBef>
                <a:spcPts val="0"/>
              </a:spcBef>
              <a:spcAft>
                <a:spcPts val="600"/>
              </a:spcAft>
              <a:buClr>
                <a:schemeClr val="bg1"/>
              </a:buClr>
              <a:buFont typeface="Wingdings 2" pitchFamily="18" charset="2"/>
              <a:buChar char=""/>
              <a:tabLst>
                <a:tab pos="457200" algn="l"/>
              </a:tabLst>
            </a:pPr>
            <a:r>
              <a:rPr lang="en-US" sz="1800" b="1" dirty="0">
                <a:solidFill>
                  <a:srgbClr val="FFFFFF"/>
                </a:solidFill>
                <a:effectLst/>
              </a:rPr>
              <a:t>Accessibility:</a:t>
            </a:r>
            <a:r>
              <a:rPr lang="en-US" sz="1800" dirty="0">
                <a:solidFill>
                  <a:srgbClr val="FFFFFF"/>
                </a:solidFill>
                <a:effectLst/>
              </a:rPr>
              <a:t> Application will be compatible with all devices (mobile, tablet, etc.). Easy to access for </a:t>
            </a:r>
            <a:r>
              <a:rPr lang="en-US" sz="1800" dirty="0">
                <a:solidFill>
                  <a:srgbClr val="FFFFFF"/>
                </a:solidFill>
              </a:rPr>
              <a:t>all age groups.</a:t>
            </a:r>
          </a:p>
          <a:p>
            <a:pPr marL="160020" marR="0" lvl="0">
              <a:spcBef>
                <a:spcPts val="0"/>
              </a:spcBef>
              <a:spcAft>
                <a:spcPts val="600"/>
              </a:spcAft>
              <a:buClr>
                <a:schemeClr val="bg1"/>
              </a:buClr>
              <a:tabLst>
                <a:tab pos="457200" algn="l"/>
              </a:tabLst>
            </a:pPr>
            <a:endParaRPr lang="en-US" sz="1800" dirty="0">
              <a:solidFill>
                <a:srgbClr val="FFFFFF"/>
              </a:solidFill>
              <a:effectLst/>
            </a:endParaRPr>
          </a:p>
          <a:p>
            <a:pPr marL="342900" marR="0" lvl="0" indent="-182880">
              <a:spcBef>
                <a:spcPts val="0"/>
              </a:spcBef>
              <a:spcAft>
                <a:spcPts val="600"/>
              </a:spcAft>
              <a:buClr>
                <a:schemeClr val="bg1"/>
              </a:buClr>
              <a:buFont typeface="Wingdings 2" pitchFamily="18" charset="2"/>
              <a:buChar char=""/>
              <a:tabLst>
                <a:tab pos="457200" algn="l"/>
              </a:tabLst>
            </a:pPr>
            <a:r>
              <a:rPr lang="en-US" sz="1800" b="1" dirty="0">
                <a:solidFill>
                  <a:srgbClr val="FFFFFF"/>
                </a:solidFill>
                <a:effectLst/>
              </a:rPr>
              <a:t>Conventionality: </a:t>
            </a:r>
            <a:r>
              <a:rPr lang="en-US" sz="1800" dirty="0">
                <a:solidFill>
                  <a:srgbClr val="FFFFFF"/>
                </a:solidFill>
                <a:effectLst/>
              </a:rPr>
              <a:t>Multiple</a:t>
            </a:r>
            <a:r>
              <a:rPr lang="en-US" sz="1800" dirty="0">
                <a:solidFill>
                  <a:srgbClr val="FFFFFF"/>
                </a:solidFill>
              </a:rPr>
              <a:t> services present in a with variety of operation within the same application . </a:t>
            </a:r>
          </a:p>
          <a:p>
            <a:pPr marL="160020" marR="0" lvl="0">
              <a:spcBef>
                <a:spcPts val="0"/>
              </a:spcBef>
              <a:spcAft>
                <a:spcPts val="600"/>
              </a:spcAft>
              <a:buClr>
                <a:schemeClr val="bg1"/>
              </a:buClr>
              <a:tabLst>
                <a:tab pos="457200" algn="l"/>
              </a:tabLst>
            </a:pPr>
            <a:endParaRPr lang="en-US" sz="1800" dirty="0">
              <a:solidFill>
                <a:srgbClr val="FFFFFF"/>
              </a:solidFill>
              <a:effectLst/>
            </a:endParaRPr>
          </a:p>
          <a:p>
            <a:pPr marL="342900" marR="0" lvl="0" indent="-182880">
              <a:spcBef>
                <a:spcPts val="0"/>
              </a:spcBef>
              <a:spcAft>
                <a:spcPts val="600"/>
              </a:spcAft>
              <a:buClr>
                <a:schemeClr val="bg1"/>
              </a:buClr>
              <a:buFont typeface="Wingdings 2" pitchFamily="18" charset="2"/>
              <a:buChar char=""/>
              <a:tabLst>
                <a:tab pos="457200" algn="l"/>
              </a:tabLst>
            </a:pPr>
            <a:r>
              <a:rPr lang="en-US" sz="1800" b="1" dirty="0">
                <a:solidFill>
                  <a:srgbClr val="FFFFFF"/>
                </a:solidFill>
                <a:effectLst/>
              </a:rPr>
              <a:t>User-friendly: </a:t>
            </a:r>
            <a:r>
              <a:rPr lang="en-US" sz="1800" dirty="0">
                <a:solidFill>
                  <a:srgbClr val="FFFFFF"/>
                </a:solidFill>
                <a:effectLst/>
              </a:rPr>
              <a:t>Gathering responses for service provided from </a:t>
            </a:r>
            <a:r>
              <a:rPr lang="en-US" sz="1800" dirty="0">
                <a:solidFill>
                  <a:srgbClr val="FFFFFF"/>
                </a:solidFill>
              </a:rPr>
              <a:t>user</a:t>
            </a:r>
            <a:r>
              <a:rPr lang="en-US" sz="1800" dirty="0">
                <a:solidFill>
                  <a:srgbClr val="FFFFFF"/>
                </a:solidFill>
                <a:effectLst/>
              </a:rPr>
              <a:t>s to get the best results </a:t>
            </a:r>
            <a:r>
              <a:rPr lang="en-US" sz="1800" dirty="0">
                <a:solidFill>
                  <a:srgbClr val="FFFFFF"/>
                </a:solidFill>
              </a:rPr>
              <a:t>and improving the store functionalities</a:t>
            </a:r>
            <a:r>
              <a:rPr lang="en-US" sz="1800" dirty="0">
                <a:solidFill>
                  <a:srgbClr val="FFFFFF"/>
                </a:solidFill>
                <a:effectLst/>
              </a:rPr>
              <a:t>.</a:t>
            </a:r>
          </a:p>
          <a:p>
            <a:pPr indent="-182880">
              <a:buClr>
                <a:schemeClr val="bg1"/>
              </a:buClr>
              <a:buFont typeface="Wingdings 2" pitchFamily="18" charset="2"/>
              <a:buChar char=""/>
            </a:pPr>
            <a:endParaRPr lang="en-US" sz="1500" dirty="0">
              <a:solidFill>
                <a:srgbClr val="FFFFFF"/>
              </a:solidFill>
            </a:endParaRPr>
          </a:p>
        </p:txBody>
      </p:sp>
    </p:spTree>
    <p:extLst>
      <p:ext uri="{BB962C8B-B14F-4D97-AF65-F5344CB8AC3E}">
        <p14:creationId xmlns:p14="http://schemas.microsoft.com/office/powerpoint/2010/main" val="370980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224DCD-73FA-47DB-B7B2-AB521EA6A60B}"/>
              </a:ext>
            </a:extLst>
          </p:cNvPr>
          <p:cNvSpPr>
            <a:spLocks noGrp="1"/>
          </p:cNvSpPr>
          <p:nvPr>
            <p:ph type="ctrTitle"/>
          </p:nvPr>
        </p:nvSpPr>
        <p:spPr>
          <a:xfrm>
            <a:off x="1539116" y="864108"/>
            <a:ext cx="3073914" cy="5120639"/>
          </a:xfrm>
        </p:spPr>
        <p:txBody>
          <a:bodyPr vert="horz" lIns="91440" tIns="45720" rIns="91440" bIns="45720" rtlCol="0" anchor="ctr">
            <a:normAutofit/>
          </a:bodyPr>
          <a:lstStyle/>
          <a:p>
            <a:pPr algn="r"/>
            <a:r>
              <a:rPr lang="en-US" sz="3600" spc="-60">
                <a:solidFill>
                  <a:schemeClr val="tx1">
                    <a:lumMod val="85000"/>
                    <a:lumOff val="15000"/>
                  </a:schemeClr>
                </a:solidFill>
              </a:rPr>
              <a:t>Working </a:t>
            </a:r>
          </a:p>
        </p:txBody>
      </p:sp>
      <p:sp>
        <p:nvSpPr>
          <p:cNvPr id="14" name="Rectangle 13">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49197D4-8ADA-49F0-8545-4673FBDB193E}"/>
              </a:ext>
            </a:extLst>
          </p:cNvPr>
          <p:cNvSpPr>
            <a:spLocks noGrp="1"/>
          </p:cNvSpPr>
          <p:nvPr>
            <p:ph type="subTitle" idx="1"/>
          </p:nvPr>
        </p:nvSpPr>
        <p:spPr>
          <a:xfrm>
            <a:off x="5289229" y="864108"/>
            <a:ext cx="5910677" cy="5120640"/>
          </a:xfrm>
        </p:spPr>
        <p:txBody>
          <a:bodyPr vert="horz" lIns="91440" tIns="45720" rIns="91440" bIns="45720" rtlCol="0" anchor="ctr">
            <a:normAutofit/>
          </a:bodyPr>
          <a:lstStyle/>
          <a:p>
            <a:pPr indent="-182880">
              <a:buFont typeface="Wingdings 2" pitchFamily="18" charset="2"/>
              <a:buChar char=""/>
            </a:pPr>
            <a:r>
              <a:rPr lang="en-US" dirty="0">
                <a:solidFill>
                  <a:schemeClr val="tx1">
                    <a:lumMod val="65000"/>
                    <a:lumOff val="35000"/>
                  </a:schemeClr>
                </a:solidFill>
              </a:rPr>
              <a:t>Consider the working in two parts</a:t>
            </a:r>
          </a:p>
          <a:p>
            <a:pPr marL="457200" indent="-182880">
              <a:buFont typeface="Wingdings 2" pitchFamily="18" charset="2"/>
              <a:buChar char=""/>
            </a:pPr>
            <a:r>
              <a:rPr lang="en-US" dirty="0">
                <a:solidFill>
                  <a:schemeClr val="tx1">
                    <a:lumMod val="65000"/>
                    <a:lumOff val="35000"/>
                  </a:schemeClr>
                </a:solidFill>
              </a:rPr>
              <a:t>Admin Login</a:t>
            </a:r>
          </a:p>
          <a:p>
            <a:pPr marL="457200" indent="-182880">
              <a:buFont typeface="Wingdings 2" pitchFamily="18" charset="2"/>
              <a:buChar char=""/>
            </a:pPr>
            <a:r>
              <a:rPr lang="en-US" dirty="0">
                <a:solidFill>
                  <a:schemeClr val="tx1">
                    <a:lumMod val="65000"/>
                    <a:lumOff val="35000"/>
                  </a:schemeClr>
                </a:solidFill>
              </a:rPr>
              <a:t>Customer Login</a:t>
            </a:r>
          </a:p>
          <a:p>
            <a:pPr indent="-182880">
              <a:buFont typeface="Wingdings 2" pitchFamily="18" charset="2"/>
              <a:buChar char=""/>
            </a:pPr>
            <a:endParaRPr lang="en-US" dirty="0">
              <a:solidFill>
                <a:schemeClr val="tx1">
                  <a:lumMod val="65000"/>
                  <a:lumOff val="35000"/>
                </a:schemeClr>
              </a:solidFill>
            </a:endParaRPr>
          </a:p>
          <a:p>
            <a:pPr indent="-182880">
              <a:buFont typeface="Wingdings 2" pitchFamily="18" charset="2"/>
              <a:buChar char=""/>
            </a:pPr>
            <a:r>
              <a:rPr lang="en-US" dirty="0">
                <a:solidFill>
                  <a:schemeClr val="tx1">
                    <a:lumMod val="65000"/>
                    <a:lumOff val="35000"/>
                  </a:schemeClr>
                </a:solidFill>
              </a:rPr>
              <a:t>Application is meant for both the service provider (Admin) to make provide information of their services and to make changes as required.</a:t>
            </a:r>
          </a:p>
          <a:p>
            <a:pPr indent="-182880">
              <a:buFont typeface="Wingdings 2" pitchFamily="18" charset="2"/>
              <a:buChar char=""/>
            </a:pPr>
            <a:r>
              <a:rPr lang="en-US" dirty="0">
                <a:solidFill>
                  <a:schemeClr val="tx1">
                    <a:lumMod val="65000"/>
                    <a:lumOff val="35000"/>
                  </a:schemeClr>
                </a:solidFill>
              </a:rPr>
              <a:t> While the end-user (customer) can benefit through the application and multiple services. </a:t>
            </a:r>
          </a:p>
        </p:txBody>
      </p:sp>
      <p:sp>
        <p:nvSpPr>
          <p:cNvPr id="18" name="Rectangle 17">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27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13">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60AD7B-75F5-4BF8-AD58-280CFDA3F1A4}"/>
              </a:ext>
            </a:extLst>
          </p:cNvPr>
          <p:cNvSpPr>
            <a:spLocks noGrp="1"/>
          </p:cNvSpPr>
          <p:nvPr>
            <p:ph type="ctrTitle"/>
          </p:nvPr>
        </p:nvSpPr>
        <p:spPr>
          <a:xfrm>
            <a:off x="5451642" y="588476"/>
            <a:ext cx="6451110" cy="1285591"/>
          </a:xfrm>
        </p:spPr>
        <p:txBody>
          <a:bodyPr vert="horz" lIns="91440" tIns="45720" rIns="91440" bIns="45720" rtlCol="0" anchor="ctr">
            <a:normAutofit/>
          </a:bodyPr>
          <a:lstStyle/>
          <a:p>
            <a:r>
              <a:rPr lang="en-US" sz="3600" spc="-60" dirty="0"/>
              <a:t>Working: Admin Login</a:t>
            </a:r>
          </a:p>
        </p:txBody>
      </p:sp>
      <p:sp>
        <p:nvSpPr>
          <p:cNvPr id="18" name="Rectangle 17">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Office Worker">
            <a:extLst>
              <a:ext uri="{FF2B5EF4-FFF2-40B4-BE49-F238E27FC236}">
                <a16:creationId xmlns:a16="http://schemas.microsoft.com/office/drawing/2014/main" id="{15D433EE-8CA8-4A47-87F8-392EF67778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71" y="1535135"/>
            <a:ext cx="3778286" cy="3778286"/>
          </a:xfrm>
          <a:prstGeom prst="rect">
            <a:avLst/>
          </a:prstGeom>
        </p:spPr>
      </p:pic>
      <p:sp>
        <p:nvSpPr>
          <p:cNvPr id="3" name="Subtitle 2">
            <a:extLst>
              <a:ext uri="{FF2B5EF4-FFF2-40B4-BE49-F238E27FC236}">
                <a16:creationId xmlns:a16="http://schemas.microsoft.com/office/drawing/2014/main" id="{14F52E01-9BCF-4BBB-A730-B72F0A877193}"/>
              </a:ext>
            </a:extLst>
          </p:cNvPr>
          <p:cNvSpPr>
            <a:spLocks noGrp="1"/>
          </p:cNvSpPr>
          <p:nvPr>
            <p:ph type="subTitle" idx="1"/>
          </p:nvPr>
        </p:nvSpPr>
        <p:spPr>
          <a:xfrm>
            <a:off x="5139513" y="1535135"/>
            <a:ext cx="6937810" cy="4563912"/>
          </a:xfrm>
        </p:spPr>
        <p:txBody>
          <a:bodyPr vert="horz" lIns="91440" tIns="45720" rIns="91440" bIns="45720" rtlCol="0" anchor="t">
            <a:normAutofit/>
          </a:bodyPr>
          <a:lstStyle/>
          <a:p>
            <a:pPr marL="342900" indent="-182880">
              <a:buFont typeface="Wingdings 2" pitchFamily="18" charset="2"/>
              <a:buChar char=""/>
            </a:pPr>
            <a:r>
              <a:rPr lang="en-US" sz="1600" dirty="0">
                <a:solidFill>
                  <a:srgbClr val="FFFFFF"/>
                </a:solidFill>
              </a:rPr>
              <a:t>An admin from any entity will have to sign-in in order to view the different functionalities. There are options to sign in and forgot password as well. All details are stores in the DB4O database in the application</a:t>
            </a:r>
          </a:p>
          <a:p>
            <a:pPr marL="342900" indent="-182880">
              <a:buFont typeface="Wingdings 2" pitchFamily="18" charset="2"/>
              <a:buChar char=""/>
            </a:pPr>
            <a:r>
              <a:rPr lang="en-US" sz="1600" dirty="0">
                <a:solidFill>
                  <a:srgbClr val="FFFFFF"/>
                </a:solidFill>
              </a:rPr>
              <a:t>Under each service the admin can perform CRUD operations and manage their services according to their convenience </a:t>
            </a:r>
          </a:p>
          <a:p>
            <a:pPr marL="342900" indent="-182880">
              <a:buFont typeface="Wingdings 2" pitchFamily="18" charset="2"/>
              <a:buChar char=""/>
            </a:pPr>
            <a:r>
              <a:rPr lang="en-US" sz="1600" dirty="0">
                <a:solidFill>
                  <a:srgbClr val="FFFFFF"/>
                </a:solidFill>
              </a:rPr>
              <a:t>Select the service to login from the seven available options. </a:t>
            </a:r>
          </a:p>
          <a:p>
            <a:pPr marL="457200" indent="-182880">
              <a:buFont typeface="Wingdings 2" pitchFamily="18" charset="2"/>
              <a:buChar char=""/>
            </a:pPr>
            <a:r>
              <a:rPr lang="en-US" sz="1600" dirty="0">
                <a:solidFill>
                  <a:srgbClr val="FFFFFF"/>
                </a:solidFill>
              </a:rPr>
              <a:t>Delivery</a:t>
            </a:r>
          </a:p>
          <a:p>
            <a:pPr marL="457200" indent="-182880">
              <a:buFont typeface="Wingdings 2" pitchFamily="18" charset="2"/>
              <a:buChar char=""/>
            </a:pPr>
            <a:r>
              <a:rPr lang="en-US" sz="1600" dirty="0">
                <a:solidFill>
                  <a:srgbClr val="FFFFFF"/>
                </a:solidFill>
              </a:rPr>
              <a:t>Grocery</a:t>
            </a:r>
          </a:p>
          <a:p>
            <a:pPr marL="457200" indent="-182880">
              <a:buFont typeface="Wingdings 2" pitchFamily="18" charset="2"/>
              <a:buChar char=""/>
            </a:pPr>
            <a:r>
              <a:rPr lang="en-US" sz="1600" dirty="0">
                <a:solidFill>
                  <a:srgbClr val="FFFFFF"/>
                </a:solidFill>
              </a:rPr>
              <a:t>Legal</a:t>
            </a:r>
          </a:p>
          <a:p>
            <a:pPr marL="457200" indent="-182880">
              <a:buFont typeface="Wingdings 2" pitchFamily="18" charset="2"/>
              <a:buChar char=""/>
            </a:pPr>
            <a:r>
              <a:rPr lang="en-US" sz="1600" dirty="0">
                <a:solidFill>
                  <a:srgbClr val="FFFFFF"/>
                </a:solidFill>
              </a:rPr>
              <a:t>Hotel</a:t>
            </a:r>
          </a:p>
          <a:p>
            <a:pPr marL="457200" indent="-182880">
              <a:buFont typeface="Wingdings 2" pitchFamily="18" charset="2"/>
              <a:buChar char=""/>
            </a:pPr>
            <a:r>
              <a:rPr lang="en-US" sz="1600" dirty="0">
                <a:solidFill>
                  <a:srgbClr val="FFFFFF"/>
                </a:solidFill>
              </a:rPr>
              <a:t>House Cleaning Services</a:t>
            </a:r>
          </a:p>
          <a:p>
            <a:pPr marL="457200" indent="-182880">
              <a:buFont typeface="Wingdings 2" pitchFamily="18" charset="2"/>
              <a:buChar char=""/>
            </a:pPr>
            <a:r>
              <a:rPr lang="en-US" sz="1600" dirty="0">
                <a:solidFill>
                  <a:srgbClr val="FFFFFF"/>
                </a:solidFill>
              </a:rPr>
              <a:t>Mental Care Therapy</a:t>
            </a:r>
          </a:p>
          <a:p>
            <a:pPr marL="457200" indent="-182880">
              <a:buFont typeface="Wingdings 2" pitchFamily="18" charset="2"/>
              <a:buChar char=""/>
            </a:pPr>
            <a:r>
              <a:rPr lang="en-US" sz="1600" dirty="0">
                <a:solidFill>
                  <a:srgbClr val="FFFFFF"/>
                </a:solidFill>
              </a:rPr>
              <a:t>Add customer details </a:t>
            </a:r>
          </a:p>
          <a:p>
            <a:pPr marL="342900" indent="-182880">
              <a:buFont typeface="Wingdings 2" pitchFamily="18" charset="2"/>
              <a:buChar char=""/>
            </a:pPr>
            <a:endParaRPr lang="en-US" sz="1000" dirty="0">
              <a:solidFill>
                <a:srgbClr val="FFFFFF"/>
              </a:solidFill>
            </a:endParaRPr>
          </a:p>
          <a:p>
            <a:pPr marL="342900" indent="-182880">
              <a:buFont typeface="Wingdings 2" pitchFamily="18" charset="2"/>
              <a:buChar char=""/>
            </a:pPr>
            <a:endParaRPr lang="en-US" sz="1000" dirty="0">
              <a:solidFill>
                <a:srgbClr val="FFFFFF"/>
              </a:solidFill>
            </a:endParaRPr>
          </a:p>
          <a:p>
            <a:pPr marL="342900" indent="-182880">
              <a:buFont typeface="Wingdings 2" pitchFamily="18" charset="2"/>
              <a:buChar char=""/>
            </a:pPr>
            <a:endParaRPr lang="en-US" sz="1000" dirty="0">
              <a:solidFill>
                <a:srgbClr val="FFFFFF"/>
              </a:solidFill>
            </a:endParaRPr>
          </a:p>
          <a:p>
            <a:pPr indent="-182880">
              <a:buFont typeface="Wingdings 2" pitchFamily="18" charset="2"/>
              <a:buChar char=""/>
            </a:pPr>
            <a:endParaRPr lang="en-US" sz="1000" dirty="0">
              <a:solidFill>
                <a:srgbClr val="FFFFFF"/>
              </a:solidFill>
            </a:endParaRPr>
          </a:p>
        </p:txBody>
      </p:sp>
    </p:spTree>
    <p:extLst>
      <p:ext uri="{BB962C8B-B14F-4D97-AF65-F5344CB8AC3E}">
        <p14:creationId xmlns:p14="http://schemas.microsoft.com/office/powerpoint/2010/main" val="6258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0">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2">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34">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Hotel bell">
            <a:extLst>
              <a:ext uri="{FF2B5EF4-FFF2-40B4-BE49-F238E27FC236}">
                <a16:creationId xmlns:a16="http://schemas.microsoft.com/office/drawing/2014/main" id="{EB7B6933-949A-4910-9925-F7E1481D3F4D}"/>
              </a:ext>
            </a:extLst>
          </p:cNvPr>
          <p:cNvPicPr>
            <a:picLocks noChangeAspect="1"/>
          </p:cNvPicPr>
          <p:nvPr/>
        </p:nvPicPr>
        <p:blipFill rotWithShape="1">
          <a:blip r:embed="rId2"/>
          <a:srcRect t="15709" r="-1" b="-1"/>
          <a:stretch/>
        </p:blipFill>
        <p:spPr>
          <a:xfrm>
            <a:off x="20" y="1"/>
            <a:ext cx="12188932" cy="6858000"/>
          </a:xfrm>
          <a:prstGeom prst="rect">
            <a:avLst/>
          </a:prstGeom>
        </p:spPr>
      </p:pic>
      <p:sp>
        <p:nvSpPr>
          <p:cNvPr id="45" name="Rectangle 36">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9D2DB2-BC90-4DC6-BBEA-9A2EF32B2CAF}"/>
              </a:ext>
            </a:extLst>
          </p:cNvPr>
          <p:cNvSpPr>
            <a:spLocks noGrp="1"/>
          </p:cNvSpPr>
          <p:nvPr>
            <p:ph type="ctrTitle"/>
          </p:nvPr>
        </p:nvSpPr>
        <p:spPr>
          <a:xfrm>
            <a:off x="252919" y="1123837"/>
            <a:ext cx="2947482" cy="4601183"/>
          </a:xfrm>
        </p:spPr>
        <p:txBody>
          <a:bodyPr vert="horz" lIns="91440" tIns="45720" rIns="91440" bIns="45720" rtlCol="0" anchor="ctr">
            <a:normAutofit/>
          </a:bodyPr>
          <a:lstStyle/>
          <a:p>
            <a:r>
              <a:rPr lang="en-US" sz="3600" spc="-60">
                <a:ln w="15875">
                  <a:solidFill>
                    <a:srgbClr val="FFFFFF"/>
                  </a:solidFill>
                </a:ln>
              </a:rPr>
              <a:t>Working: Customer Login </a:t>
            </a:r>
          </a:p>
        </p:txBody>
      </p:sp>
      <p:sp>
        <p:nvSpPr>
          <p:cNvPr id="46" name="Rectangle 38">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459D05B8-4D49-4441-A3FC-D3EFA4E7E2BF}"/>
              </a:ext>
            </a:extLst>
          </p:cNvPr>
          <p:cNvSpPr>
            <a:spLocks noGrp="1"/>
          </p:cNvSpPr>
          <p:nvPr>
            <p:ph type="subTitle" idx="1"/>
          </p:nvPr>
        </p:nvSpPr>
        <p:spPr>
          <a:xfrm>
            <a:off x="3869268" y="864108"/>
            <a:ext cx="7315200" cy="5120640"/>
          </a:xfrm>
        </p:spPr>
        <p:txBody>
          <a:bodyPr vert="horz" lIns="91440" tIns="45720" rIns="91440" bIns="45720" rtlCol="0" anchor="ctr">
            <a:normAutofit/>
          </a:bodyPr>
          <a:lstStyle/>
          <a:p>
            <a:pPr marL="342900" indent="-182880">
              <a:buFont typeface="Wingdings 2" pitchFamily="18" charset="2"/>
              <a:buChar char=""/>
            </a:pPr>
            <a:r>
              <a:rPr lang="en-US" sz="1700" dirty="0">
                <a:solidFill>
                  <a:schemeClr val="tx1">
                    <a:lumMod val="65000"/>
                    <a:lumOff val="35000"/>
                  </a:schemeClr>
                </a:solidFill>
              </a:rPr>
              <a:t>Customer can login, view his profile and can update his details if required. </a:t>
            </a:r>
          </a:p>
          <a:p>
            <a:pPr marL="342900" indent="-182880">
              <a:buFont typeface="Wingdings 2" pitchFamily="18" charset="2"/>
              <a:buChar char=""/>
            </a:pPr>
            <a:r>
              <a:rPr lang="en-US" sz="1700" dirty="0">
                <a:solidFill>
                  <a:schemeClr val="tx1">
                    <a:lumMod val="65000"/>
                    <a:lumOff val="35000"/>
                  </a:schemeClr>
                </a:solidFill>
              </a:rPr>
              <a:t>They can shift move one from the page to another effortlessly. Submitting details, booking appointments, selecting changes, making payments </a:t>
            </a:r>
            <a:r>
              <a:rPr lang="en-US" sz="1700" dirty="0" err="1">
                <a:solidFill>
                  <a:schemeClr val="tx1">
                    <a:lumMod val="65000"/>
                    <a:lumOff val="35000"/>
                  </a:schemeClr>
                </a:solidFill>
              </a:rPr>
              <a:t>etc</a:t>
            </a:r>
            <a:r>
              <a:rPr lang="en-US" sz="1700" dirty="0">
                <a:solidFill>
                  <a:schemeClr val="tx1">
                    <a:lumMod val="65000"/>
                    <a:lumOff val="35000"/>
                  </a:schemeClr>
                </a:solidFill>
              </a:rPr>
              <a:t> can be done through  a few clicks</a:t>
            </a:r>
          </a:p>
          <a:p>
            <a:pPr marL="342900" indent="-182880">
              <a:buFont typeface="Wingdings 2" pitchFamily="18" charset="2"/>
              <a:buChar char=""/>
            </a:pPr>
            <a:r>
              <a:rPr lang="en-US" sz="1700" dirty="0">
                <a:solidFill>
                  <a:schemeClr val="tx1">
                    <a:lumMod val="65000"/>
                    <a:lumOff val="35000"/>
                  </a:schemeClr>
                </a:solidFill>
              </a:rPr>
              <a:t>The different pages a customer can view once he is logged in are –</a:t>
            </a:r>
          </a:p>
          <a:p>
            <a:pPr marL="457200" indent="-182880">
              <a:buFont typeface="Wingdings 2" pitchFamily="18" charset="2"/>
              <a:buChar char=""/>
            </a:pPr>
            <a:r>
              <a:rPr lang="en-US" sz="1700" dirty="0">
                <a:solidFill>
                  <a:schemeClr val="tx1">
                    <a:lumMod val="65000"/>
                    <a:lumOff val="35000"/>
                  </a:schemeClr>
                </a:solidFill>
              </a:rPr>
              <a:t>Profile</a:t>
            </a:r>
          </a:p>
          <a:p>
            <a:pPr marL="457200" indent="-182880">
              <a:buFont typeface="Wingdings 2" pitchFamily="18" charset="2"/>
              <a:buChar char=""/>
            </a:pPr>
            <a:r>
              <a:rPr lang="en-US" sz="1700" dirty="0">
                <a:solidFill>
                  <a:schemeClr val="tx1">
                    <a:lumMod val="65000"/>
                    <a:lumOff val="35000"/>
                  </a:schemeClr>
                </a:solidFill>
              </a:rPr>
              <a:t>Covid Care – Wellness Check</a:t>
            </a:r>
          </a:p>
          <a:p>
            <a:pPr marL="457200" indent="-182880">
              <a:buFont typeface="Wingdings 2" pitchFamily="18" charset="2"/>
              <a:buChar char=""/>
            </a:pPr>
            <a:r>
              <a:rPr lang="en-US" sz="1700" dirty="0">
                <a:solidFill>
                  <a:schemeClr val="tx1">
                    <a:lumMod val="65000"/>
                    <a:lumOff val="35000"/>
                  </a:schemeClr>
                </a:solidFill>
              </a:rPr>
              <a:t>Legal Appointments</a:t>
            </a:r>
          </a:p>
          <a:p>
            <a:pPr marL="457200" indent="-182880">
              <a:buFont typeface="Wingdings 2" pitchFamily="18" charset="2"/>
              <a:buChar char=""/>
            </a:pPr>
            <a:r>
              <a:rPr lang="en-US" sz="1700" dirty="0">
                <a:solidFill>
                  <a:schemeClr val="tx1">
                    <a:lumMod val="65000"/>
                    <a:lumOff val="35000"/>
                  </a:schemeClr>
                </a:solidFill>
              </a:rPr>
              <a:t>Grocery Ordering</a:t>
            </a:r>
          </a:p>
          <a:p>
            <a:pPr marL="457200" indent="-182880">
              <a:buFont typeface="Wingdings 2" pitchFamily="18" charset="2"/>
              <a:buChar char=""/>
            </a:pPr>
            <a:r>
              <a:rPr lang="en-US" sz="1700" dirty="0">
                <a:solidFill>
                  <a:schemeClr val="tx1">
                    <a:lumMod val="65000"/>
                    <a:lumOff val="35000"/>
                  </a:schemeClr>
                </a:solidFill>
              </a:rPr>
              <a:t>House Cleaning Services</a:t>
            </a:r>
          </a:p>
          <a:p>
            <a:pPr marL="457200" indent="-182880">
              <a:buFont typeface="Wingdings 2" pitchFamily="18" charset="2"/>
              <a:buChar char=""/>
            </a:pPr>
            <a:r>
              <a:rPr lang="en-US" sz="1700" dirty="0">
                <a:solidFill>
                  <a:schemeClr val="tx1">
                    <a:lumMod val="65000"/>
                    <a:lumOff val="35000"/>
                  </a:schemeClr>
                </a:solidFill>
              </a:rPr>
              <a:t>Therapy Session Appointments</a:t>
            </a:r>
          </a:p>
          <a:p>
            <a:pPr marL="457200" indent="-182880">
              <a:buFont typeface="Wingdings 2" pitchFamily="18" charset="2"/>
              <a:buChar char=""/>
            </a:pPr>
            <a:r>
              <a:rPr lang="en-US" sz="1700" dirty="0">
                <a:solidFill>
                  <a:schemeClr val="tx1">
                    <a:lumMod val="65000"/>
                    <a:lumOff val="35000"/>
                  </a:schemeClr>
                </a:solidFill>
              </a:rPr>
              <a:t>Restaurant Orders</a:t>
            </a:r>
          </a:p>
          <a:p>
            <a:pPr marL="457200" indent="-182880">
              <a:buFont typeface="Wingdings 2" pitchFamily="18" charset="2"/>
              <a:buChar char=""/>
            </a:pPr>
            <a:r>
              <a:rPr lang="en-US" sz="1700" dirty="0">
                <a:solidFill>
                  <a:schemeClr val="tx1">
                    <a:lumMod val="65000"/>
                    <a:lumOff val="35000"/>
                  </a:schemeClr>
                </a:solidFill>
              </a:rPr>
              <a:t>Viewing cart contents</a:t>
            </a:r>
          </a:p>
          <a:p>
            <a:pPr marL="457200" indent="-182880">
              <a:buFont typeface="Wingdings 2" pitchFamily="18" charset="2"/>
              <a:buChar char=""/>
            </a:pPr>
            <a:r>
              <a:rPr lang="en-US" sz="1700" dirty="0">
                <a:solidFill>
                  <a:schemeClr val="tx1">
                    <a:lumMod val="65000"/>
                    <a:lumOff val="35000"/>
                  </a:schemeClr>
                </a:solidFill>
              </a:rPr>
              <a:t> Making payments </a:t>
            </a:r>
          </a:p>
        </p:txBody>
      </p:sp>
      <p:sp>
        <p:nvSpPr>
          <p:cNvPr id="41" name="Rectangle 40">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309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74872E-3327-46A6-87BD-CBBD56EC71AD}"/>
              </a:ext>
            </a:extLst>
          </p:cNvPr>
          <p:cNvSpPr>
            <a:spLocks noGrp="1"/>
          </p:cNvSpPr>
          <p:nvPr>
            <p:ph type="ctrTitle"/>
          </p:nvPr>
        </p:nvSpPr>
        <p:spPr>
          <a:xfrm>
            <a:off x="1600754" y="1461654"/>
            <a:ext cx="8983490" cy="626697"/>
          </a:xfrm>
        </p:spPr>
        <p:txBody>
          <a:bodyPr vert="horz" lIns="91440" tIns="45720" rIns="91440" bIns="45720" rtlCol="0" anchor="ctr">
            <a:normAutofit fontScale="90000"/>
          </a:bodyPr>
          <a:lstStyle/>
          <a:p>
            <a:r>
              <a:rPr lang="en-US" sz="3300" spc="-60" dirty="0"/>
              <a:t>Roles </a:t>
            </a:r>
            <a:br>
              <a:rPr lang="en-US" sz="3300" spc="-60" dirty="0"/>
            </a:br>
            <a:r>
              <a:rPr lang="en-US" sz="2200" b="0" i="0" dirty="0">
                <a:solidFill>
                  <a:schemeClr val="tx1"/>
                </a:solidFill>
                <a:effectLst/>
              </a:rPr>
              <a:t>System Admin is the administrator who can login and view roles and perform CRUD operation in each role. </a:t>
            </a:r>
            <a:br>
              <a:rPr lang="en-US" sz="2200" b="0" i="0" dirty="0">
                <a:solidFill>
                  <a:schemeClr val="tx1"/>
                </a:solidFill>
                <a:effectLst/>
              </a:rPr>
            </a:br>
            <a:br>
              <a:rPr lang="en-US" sz="3300" spc="-60" dirty="0"/>
            </a:br>
            <a:endParaRPr lang="en-US" sz="3300" spc="-60" dirty="0"/>
          </a:p>
        </p:txBody>
      </p:sp>
      <p:sp>
        <p:nvSpPr>
          <p:cNvPr id="16" name="Rectangle 15">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a:extLst>
              <a:ext uri="{FF2B5EF4-FFF2-40B4-BE49-F238E27FC236}">
                <a16:creationId xmlns:a16="http://schemas.microsoft.com/office/drawing/2014/main" id="{DACF5AE7-1ADA-4B3E-8B10-AB13CFD8F532}"/>
              </a:ext>
            </a:extLst>
          </p:cNvPr>
          <p:cNvSpPr>
            <a:spLocks noGrp="1"/>
          </p:cNvSpPr>
          <p:nvPr>
            <p:ph type="subTitle" idx="1"/>
          </p:nvPr>
        </p:nvSpPr>
        <p:spPr>
          <a:xfrm>
            <a:off x="1286023" y="1982741"/>
            <a:ext cx="9178006" cy="4268030"/>
          </a:xfrm>
        </p:spPr>
        <p:txBody>
          <a:bodyPr vert="horz" lIns="91440" tIns="45720" rIns="91440" bIns="45720" rtlCol="0" anchor="ctr">
            <a:normAutofit/>
          </a:bodyPr>
          <a:lstStyle/>
          <a:p>
            <a:endParaRPr lang="en-US" sz="1900" b="0" i="0" dirty="0">
              <a:solidFill>
                <a:schemeClr val="tx1"/>
              </a:solidFill>
              <a:effectLst/>
            </a:endParaRPr>
          </a:p>
          <a:p>
            <a:pPr marL="457200" indent="-182880">
              <a:buFont typeface="Wingdings 2" pitchFamily="18" charset="2"/>
              <a:buChar char=""/>
            </a:pPr>
            <a:r>
              <a:rPr lang="en-US" sz="1900" b="0" i="0" dirty="0">
                <a:solidFill>
                  <a:schemeClr val="tx1"/>
                </a:solidFill>
                <a:effectLst/>
              </a:rPr>
              <a:t>Customer Profile – Create the profile and view all changes </a:t>
            </a:r>
          </a:p>
          <a:p>
            <a:pPr marL="457200" indent="-182880">
              <a:buFont typeface="Wingdings 2" pitchFamily="18" charset="2"/>
              <a:buChar char=""/>
            </a:pPr>
            <a:r>
              <a:rPr lang="en-US" sz="1900" dirty="0">
                <a:solidFill>
                  <a:schemeClr val="tx1"/>
                </a:solidFill>
              </a:rPr>
              <a:t>Restaurant -</a:t>
            </a:r>
            <a:r>
              <a:rPr lang="en-US" sz="1900" b="0" i="0" dirty="0">
                <a:solidFill>
                  <a:schemeClr val="tx1"/>
                </a:solidFill>
                <a:effectLst/>
              </a:rPr>
              <a:t> Contains view </a:t>
            </a:r>
            <a:r>
              <a:rPr lang="en-US" sz="1900" dirty="0">
                <a:solidFill>
                  <a:schemeClr val="tx1"/>
                </a:solidFill>
              </a:rPr>
              <a:t>hotel details and their managers </a:t>
            </a:r>
            <a:endParaRPr lang="en-US" sz="1900" b="0" i="0" dirty="0">
              <a:solidFill>
                <a:schemeClr val="tx1"/>
              </a:solidFill>
              <a:effectLst/>
            </a:endParaRPr>
          </a:p>
          <a:p>
            <a:pPr marL="457200" indent="-182880">
              <a:buFont typeface="Wingdings 2" pitchFamily="18" charset="2"/>
              <a:buChar char=""/>
            </a:pPr>
            <a:r>
              <a:rPr lang="en-US" sz="1900" b="0" i="0" dirty="0">
                <a:solidFill>
                  <a:schemeClr val="tx1"/>
                </a:solidFill>
                <a:effectLst/>
              </a:rPr>
              <a:t>Grocery Store - Contains grocery store details and its managers</a:t>
            </a:r>
          </a:p>
          <a:p>
            <a:pPr marL="457200" indent="-182880">
              <a:buFont typeface="Wingdings 2" pitchFamily="18" charset="2"/>
              <a:buChar char=""/>
            </a:pPr>
            <a:r>
              <a:rPr lang="en-US" sz="1900" b="0" i="0" dirty="0">
                <a:solidFill>
                  <a:schemeClr val="tx1"/>
                </a:solidFill>
                <a:effectLst/>
              </a:rPr>
              <a:t>Therapist Sessions – Additions of therapist details are possible </a:t>
            </a:r>
          </a:p>
          <a:p>
            <a:pPr marL="457200" indent="-182880">
              <a:buFont typeface="Wingdings 2" pitchFamily="18" charset="2"/>
              <a:buChar char=""/>
            </a:pPr>
            <a:r>
              <a:rPr lang="en-US" sz="1900" b="0" i="0" dirty="0">
                <a:solidFill>
                  <a:schemeClr val="tx1"/>
                </a:solidFill>
                <a:effectLst/>
              </a:rPr>
              <a:t>Legal Assistance – Enter details such that appointments can be booked in the future </a:t>
            </a:r>
          </a:p>
          <a:p>
            <a:pPr marL="457200" indent="-182880">
              <a:buFont typeface="Wingdings 2" pitchFamily="18" charset="2"/>
              <a:buChar char=""/>
            </a:pPr>
            <a:r>
              <a:rPr lang="en-US" sz="1900" b="0" i="0" dirty="0">
                <a:solidFill>
                  <a:schemeClr val="tx1"/>
                </a:solidFill>
                <a:effectLst/>
              </a:rPr>
              <a:t>Cleaning Services – Enter employee details and perform edits</a:t>
            </a:r>
          </a:p>
          <a:p>
            <a:pPr marL="457200" indent="-182880">
              <a:buFont typeface="Wingdings 2" pitchFamily="18" charset="2"/>
              <a:buChar char=""/>
            </a:pPr>
            <a:r>
              <a:rPr lang="en-US" sz="1900" b="0" i="0" dirty="0">
                <a:solidFill>
                  <a:schemeClr val="tx1"/>
                </a:solidFill>
                <a:effectLst/>
              </a:rPr>
              <a:t>Delivery Services – Add employees and perform CRUD operations</a:t>
            </a:r>
          </a:p>
          <a:p>
            <a:pPr marL="457200" indent="-182880">
              <a:buFont typeface="Wingdings 2" pitchFamily="18" charset="2"/>
              <a:buChar char=""/>
            </a:pPr>
            <a:r>
              <a:rPr lang="en-US" sz="1900" dirty="0">
                <a:solidFill>
                  <a:schemeClr val="tx1"/>
                </a:solidFill>
              </a:rPr>
              <a:t>Payment Details – Items can be bought directly if card details exists without using cart  </a:t>
            </a:r>
          </a:p>
          <a:p>
            <a:pPr marL="457200" indent="-182880">
              <a:buFont typeface="Wingdings 2" pitchFamily="18" charset="2"/>
              <a:buChar char=""/>
            </a:pPr>
            <a:r>
              <a:rPr lang="en-US" sz="1900" dirty="0">
                <a:solidFill>
                  <a:schemeClr val="tx1"/>
                </a:solidFill>
              </a:rPr>
              <a:t>Cart Items – View items and make payments</a:t>
            </a:r>
          </a:p>
        </p:txBody>
      </p:sp>
    </p:spTree>
    <p:extLst>
      <p:ext uri="{BB962C8B-B14F-4D97-AF65-F5344CB8AC3E}">
        <p14:creationId xmlns:p14="http://schemas.microsoft.com/office/powerpoint/2010/main" val="98339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1B6378-9D03-4150-950C-7BEE6070F817}"/>
              </a:ext>
            </a:extLst>
          </p:cNvPr>
          <p:cNvSpPr>
            <a:spLocks noGrp="1"/>
          </p:cNvSpPr>
          <p:nvPr>
            <p:ph type="ctrTitle"/>
          </p:nvPr>
        </p:nvSpPr>
        <p:spPr>
          <a:xfrm>
            <a:off x="5451642" y="1123837"/>
            <a:ext cx="6451110" cy="1255469"/>
          </a:xfrm>
        </p:spPr>
        <p:txBody>
          <a:bodyPr vert="horz" lIns="91440" tIns="45720" rIns="91440" bIns="45720" rtlCol="0" anchor="ctr">
            <a:normAutofit/>
          </a:bodyPr>
          <a:lstStyle/>
          <a:p>
            <a:r>
              <a:rPr lang="en-US" sz="3600" spc="-60" dirty="0"/>
              <a:t>Enterprises</a:t>
            </a:r>
          </a:p>
        </p:txBody>
      </p:sp>
      <p:sp>
        <p:nvSpPr>
          <p:cNvPr id="18" name="Rectangle 17">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City">
            <a:extLst>
              <a:ext uri="{FF2B5EF4-FFF2-40B4-BE49-F238E27FC236}">
                <a16:creationId xmlns:a16="http://schemas.microsoft.com/office/drawing/2014/main" id="{6EA8C97B-784C-4CD4-B46E-22F3DCE5D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71" y="1535135"/>
            <a:ext cx="3778286" cy="3778286"/>
          </a:xfrm>
          <a:prstGeom prst="rect">
            <a:avLst/>
          </a:prstGeom>
        </p:spPr>
      </p:pic>
      <p:sp>
        <p:nvSpPr>
          <p:cNvPr id="3" name="Subtitle 2">
            <a:extLst>
              <a:ext uri="{FF2B5EF4-FFF2-40B4-BE49-F238E27FC236}">
                <a16:creationId xmlns:a16="http://schemas.microsoft.com/office/drawing/2014/main" id="{83A156E5-3F15-4DC4-B7EC-E8BEFCAE2FA0}"/>
              </a:ext>
            </a:extLst>
          </p:cNvPr>
          <p:cNvSpPr>
            <a:spLocks noGrp="1"/>
          </p:cNvSpPr>
          <p:nvPr>
            <p:ph type="subTitle" idx="1"/>
          </p:nvPr>
        </p:nvSpPr>
        <p:spPr>
          <a:xfrm>
            <a:off x="5451644" y="2510395"/>
            <a:ext cx="6451109" cy="3274586"/>
          </a:xfrm>
        </p:spPr>
        <p:txBody>
          <a:bodyPr vert="horz" lIns="91440" tIns="45720" rIns="91440" bIns="45720" rtlCol="0" anchor="t">
            <a:normAutofit/>
          </a:bodyPr>
          <a:lstStyle/>
          <a:p>
            <a:pPr marL="457200" indent="-182880">
              <a:buClr>
                <a:schemeClr val="bg1"/>
              </a:buClr>
              <a:buFont typeface="Wingdings 2" pitchFamily="18" charset="2"/>
              <a:buChar char=""/>
            </a:pPr>
            <a:r>
              <a:rPr lang="en-US" dirty="0">
                <a:solidFill>
                  <a:srgbClr val="FFFFFF"/>
                </a:solidFill>
              </a:rPr>
              <a:t>Hotel/Ordering</a:t>
            </a:r>
            <a:endParaRPr lang="en-US" b="0" i="0" dirty="0">
              <a:solidFill>
                <a:srgbClr val="FFFFFF"/>
              </a:solidFill>
              <a:effectLst/>
            </a:endParaRPr>
          </a:p>
          <a:p>
            <a:pPr marL="457200" indent="-182880">
              <a:buClr>
                <a:schemeClr val="bg1"/>
              </a:buClr>
              <a:buFont typeface="Wingdings 2" pitchFamily="18" charset="2"/>
              <a:buChar char=""/>
            </a:pPr>
            <a:r>
              <a:rPr lang="en-US" b="0" i="0" dirty="0">
                <a:solidFill>
                  <a:srgbClr val="FFFFFF"/>
                </a:solidFill>
                <a:effectLst/>
              </a:rPr>
              <a:t>Hospital Services</a:t>
            </a:r>
          </a:p>
          <a:p>
            <a:pPr marL="457200" indent="-182880">
              <a:buClr>
                <a:schemeClr val="bg1"/>
              </a:buClr>
              <a:buFont typeface="Wingdings 2" pitchFamily="18" charset="2"/>
              <a:buChar char=""/>
            </a:pPr>
            <a:r>
              <a:rPr lang="en-US" b="0" i="0" dirty="0">
                <a:solidFill>
                  <a:srgbClr val="FFFFFF"/>
                </a:solidFill>
                <a:effectLst/>
              </a:rPr>
              <a:t>Legal Services</a:t>
            </a:r>
          </a:p>
          <a:p>
            <a:pPr marL="457200" indent="-182880">
              <a:buClr>
                <a:schemeClr val="bg1"/>
              </a:buClr>
              <a:buFont typeface="Wingdings 2" pitchFamily="18" charset="2"/>
              <a:buChar char=""/>
            </a:pPr>
            <a:r>
              <a:rPr lang="en-US" b="0" i="0" dirty="0">
                <a:solidFill>
                  <a:srgbClr val="FFFFFF"/>
                </a:solidFill>
                <a:effectLst/>
              </a:rPr>
              <a:t>Cleaning Services</a:t>
            </a:r>
            <a:endParaRPr lang="en-US" dirty="0">
              <a:solidFill>
                <a:srgbClr val="FFFFFF"/>
              </a:solidFill>
            </a:endParaRPr>
          </a:p>
        </p:txBody>
      </p:sp>
    </p:spTree>
    <p:extLst>
      <p:ext uri="{BB962C8B-B14F-4D97-AF65-F5344CB8AC3E}">
        <p14:creationId xmlns:p14="http://schemas.microsoft.com/office/powerpoint/2010/main" val="175182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1763</TotalTime>
  <Words>756</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Corbel</vt:lpstr>
      <vt:lpstr>Segoe UI</vt:lpstr>
      <vt:lpstr>Wingdings 2</vt:lpstr>
      <vt:lpstr>Frame</vt:lpstr>
      <vt:lpstr>Helping Hand</vt:lpstr>
      <vt:lpstr>Problem Statement :  Customers are found to spend a significant amount of time, attention, and energy on many applications in order to complete a single job. Additionally, having to launch multiple applications in order to complete a task can be unpleasant. Searching for each program is time-consuming, difficult, and tedious.        FYI : According to a study, consumers squander 25% of their time looking for different websites to do their tasks. </vt:lpstr>
      <vt:lpstr>Helping Hand</vt:lpstr>
      <vt:lpstr>Advantages : </vt:lpstr>
      <vt:lpstr>Working </vt:lpstr>
      <vt:lpstr>Working: Admin Login</vt:lpstr>
      <vt:lpstr>Working: Customer Login </vt:lpstr>
      <vt:lpstr>Roles  System Admin is the administrator who can login and view roles and perform CRUD operation in each role.   </vt:lpstr>
      <vt:lpstr>Enterprises</vt:lpstr>
      <vt:lpstr>Organizations</vt:lpstr>
      <vt:lpstr>Flow Diagram</vt:lpstr>
      <vt:lpstr>Screenshots</vt:lpstr>
      <vt:lpstr>Usecases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Helping Hand</dc:title>
  <dc:creator>Ashwini Dharmarajan</dc:creator>
  <cp:lastModifiedBy>Ashwini Dharmarajan</cp:lastModifiedBy>
  <cp:revision>6</cp:revision>
  <dcterms:created xsi:type="dcterms:W3CDTF">2021-12-11T22:12:18Z</dcterms:created>
  <dcterms:modified xsi:type="dcterms:W3CDTF">2021-12-13T03:38:16Z</dcterms:modified>
</cp:coreProperties>
</file>