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56" r:id="rId5"/>
    <p:sldId id="264" r:id="rId6"/>
    <p:sldId id="268" r:id="rId7"/>
    <p:sldId id="271" r:id="rId8"/>
    <p:sldId id="278" r:id="rId9"/>
    <p:sldId id="269" r:id="rId10"/>
    <p:sldId id="272" r:id="rId11"/>
    <p:sldId id="274" r:id="rId12"/>
    <p:sldId id="273" r:id="rId13"/>
    <p:sldId id="277" r:id="rId14"/>
    <p:sldId id="276" r:id="rId15"/>
    <p:sldId id="267" r:id="rId16"/>
  </p:sldIdLst>
  <p:sldSz cx="12188825"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01A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96" d="100"/>
          <a:sy n="96" d="100"/>
        </p:scale>
        <p:origin x="86" y="134"/>
      </p:cViewPr>
      <p:guideLst>
        <p:guide pos="3839"/>
        <p:guide orient="horz" pos="2160"/>
      </p:guideLst>
    </p:cSldViewPr>
  </p:slideViewPr>
  <p:notesTextViewPr>
    <p:cViewPr>
      <p:scale>
        <a:sx n="1" d="1"/>
        <a:sy n="1" d="1"/>
      </p:scale>
      <p:origin x="0" y="0"/>
    </p:cViewPr>
  </p:notesTextViewPr>
  <p:notesViewPr>
    <p:cSldViewPr showGuides="1">
      <p:cViewPr varScale="1">
        <p:scale>
          <a:sx n="90" d="100"/>
          <a:sy n="90" d="100"/>
        </p:scale>
        <p:origin x="28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3" name="日期預留位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B8EFA3A6-5570-4812-88AE-8B420AA7744E}" type="datetime1">
              <a:rPr lang="zh-TW" altLang="en-US" smtClean="0">
                <a:latin typeface="微軟正黑體" panose="020B0604030504040204" pitchFamily="34" charset="-120"/>
                <a:ea typeface="微軟正黑體" panose="020B0604030504040204" pitchFamily="34" charset="-120"/>
              </a:rPr>
              <a:t>2021/2/20</a:t>
            </a:fld>
            <a:endParaRPr lang="zh-TW" altLang="en-US" dirty="0">
              <a:latin typeface="微軟正黑體" panose="020B0604030504040204" pitchFamily="34" charset="-120"/>
              <a:ea typeface="微軟正黑體" panose="020B0604030504040204" pitchFamily="34" charset="-120"/>
            </a:endParaRPr>
          </a:p>
        </p:txBody>
      </p:sp>
      <p:sp>
        <p:nvSpPr>
          <p:cNvPr id="4" name="頁尾預留位置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5" name="投影片編號預留位置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lang="en-US" altLang="zh-TW">
                <a:latin typeface="微軟正黑體" panose="020B0604030504040204" pitchFamily="34" charset="-120"/>
                <a:ea typeface="微軟正黑體" panose="020B0604030504040204" pitchFamily="34" charset="-120"/>
              </a:rPr>
              <a:t>‹#›</a:t>
            </a:fld>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軟正黑體" panose="020B0604030504040204" pitchFamily="34" charset="-120"/>
                <a:ea typeface="微軟正黑體"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軟正黑體" panose="020B0604030504040204" pitchFamily="34" charset="-120"/>
                <a:ea typeface="微軟正黑體" panose="020B0604030504040204" pitchFamily="34" charset="-120"/>
              </a:defRPr>
            </a:lvl1pPr>
          </a:lstStyle>
          <a:p>
            <a:fld id="{3FE9C294-BEA7-413F-809A-B2FC62374394}" type="datetime1">
              <a:rPr lang="zh-TW" altLang="en-US" noProof="0" smtClean="0"/>
              <a:t>2021/2/20</a:t>
            </a:fld>
            <a:endParaRPr lang="zh-TW" altLang="en-US" noProof="0" dirty="0"/>
          </a:p>
        </p:txBody>
      </p:sp>
      <p:sp>
        <p:nvSpPr>
          <p:cNvPr id="4" name="投影片影像預留位置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軟正黑體" panose="020B0604030504040204" pitchFamily="34" charset="-120"/>
                <a:ea typeface="微軟正黑體"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軟正黑體" panose="020B0604030504040204" pitchFamily="34" charset="-120"/>
                <a:ea typeface="微軟正黑體" panose="020B0604030504040204" pitchFamily="34" charset="-120"/>
              </a:defRPr>
            </a:lvl1pPr>
          </a:lstStyle>
          <a:p>
            <a:fld id="{5FB91549-43BF-425A-AF25-75262019208C}" type="slidenum">
              <a:rPr lang="en-US" altLang="zh-TW" noProof="0" smtClean="0"/>
              <a:pPr/>
              <a:t>‹#›</a:t>
            </a:fld>
            <a:endParaRPr lang="zh-TW" altLang="en-US" noProof="0"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200" kern="1200">
        <a:solidFill>
          <a:schemeClr val="tx2"/>
        </a:solidFill>
        <a:latin typeface="微軟正黑體" panose="020B0604030504040204" pitchFamily="34" charset="-120"/>
        <a:ea typeface="微軟正黑體" panose="020B0604030504040204" pitchFamily="34" charset="-120"/>
        <a:cs typeface="+mn-cs"/>
      </a:defRPr>
    </a:lvl2pPr>
    <a:lvl3pPr marL="914400" algn="l" defTabSz="914400" rtl="0" eaLnBrk="1" latinLnBrk="0" hangingPunct="1">
      <a:defRPr sz="1200" kern="1200">
        <a:solidFill>
          <a:schemeClr val="tx2"/>
        </a:solidFill>
        <a:latin typeface="微軟正黑體" panose="020B0604030504040204" pitchFamily="34" charset="-120"/>
        <a:ea typeface="微軟正黑體" panose="020B0604030504040204" pitchFamily="34" charset="-120"/>
        <a:cs typeface="+mn-cs"/>
      </a:defRPr>
    </a:lvl3pPr>
    <a:lvl4pPr marL="1371600" algn="l" defTabSz="914400" rtl="0" eaLnBrk="1" latinLnBrk="0" hangingPunct="1">
      <a:defRPr sz="1200" kern="1200">
        <a:solidFill>
          <a:schemeClr val="tx2"/>
        </a:solidFill>
        <a:latin typeface="微軟正黑體" panose="020B0604030504040204" pitchFamily="34" charset="-120"/>
        <a:ea typeface="微軟正黑體" panose="020B0604030504040204" pitchFamily="34" charset="-120"/>
        <a:cs typeface="+mn-cs"/>
      </a:defRPr>
    </a:lvl4pPr>
    <a:lvl5pPr marL="1828800" algn="l" defTabSz="914400" rtl="0" eaLnBrk="1" latinLnBrk="0" hangingPunct="1">
      <a:defRPr sz="1200" kern="1200">
        <a:solidFill>
          <a:schemeClr val="tx2"/>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5FB91549-43BF-425A-AF25-75262019208C}" type="slidenum">
              <a:rPr lang="en-US" altLang="zh-TW" smtClean="0">
                <a:latin typeface="微軟正黑體" panose="020B0604030504040204" pitchFamily="34" charset="-120"/>
                <a:ea typeface="微軟正黑體" panose="020B0604030504040204" pitchFamily="34" charset="-120"/>
              </a:rPr>
              <a:pPr/>
              <a:t>1</a:t>
            </a:fld>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8876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pic>
        <p:nvPicPr>
          <p:cNvPr id="5" name="圖片 4" descr="仰望白雲和藍天，周遭圍繞著玻璃帷幕的建築物"/>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標題 1"/>
          <p:cNvSpPr>
            <a:spLocks noGrp="1"/>
          </p:cNvSpPr>
          <p:nvPr>
            <p:ph type="ctrTitle"/>
          </p:nvPr>
        </p:nvSpPr>
        <p:spPr>
          <a:xfrm>
            <a:off x="608013" y="685801"/>
            <a:ext cx="3962400" cy="4724399"/>
          </a:xfrm>
        </p:spPr>
        <p:txBody>
          <a:bodyPr rtlCol="0">
            <a:normAutofit/>
          </a:bodyPr>
          <a:lstStyle>
            <a:lvl1pPr>
              <a:defRPr sz="4800"/>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8" name="日期預留位置 7"/>
          <p:cNvSpPr>
            <a:spLocks noGrp="1"/>
          </p:cNvSpPr>
          <p:nvPr>
            <p:ph type="dt" sz="half" idx="10"/>
          </p:nvPr>
        </p:nvSpPr>
        <p:spPr/>
        <p:txBody>
          <a:bodyPr rtlCol="0"/>
          <a:lstStyle/>
          <a:p>
            <a:pPr rtl="0"/>
            <a:fld id="{21D86C65-F0B5-4FDF-98B5-935C9D11A55B}" type="datetime1">
              <a:rPr lang="zh-TW" altLang="en-US" noProof="0" smtClean="0"/>
              <a:t>2021/2/20</a:t>
            </a:fld>
            <a:endParaRPr lang="zh-TW" altLang="en-US" noProof="0" dirty="0"/>
          </a:p>
        </p:txBody>
      </p:sp>
      <p:sp>
        <p:nvSpPr>
          <p:cNvPr id="9" name="頁尾預留位置 8"/>
          <p:cNvSpPr>
            <a:spLocks noGrp="1"/>
          </p:cNvSpPr>
          <p:nvPr>
            <p:ph type="ftr" sz="quarter" idx="11"/>
          </p:nvPr>
        </p:nvSpPr>
        <p:spPr/>
        <p:txBody>
          <a:bodyPr rtlCol="0"/>
          <a:lstStyle/>
          <a:p>
            <a:pPr rtl="0"/>
            <a:r>
              <a:rPr lang="zh-TW" altLang="en-US" noProof="0" dirty="0" smtClean="0"/>
              <a:t>新增頁尾</a:t>
            </a:r>
            <a:endParaRPr lang="zh-TW" altLang="en-US" noProof="0" dirty="0"/>
          </a:p>
        </p:txBody>
      </p:sp>
      <p:sp>
        <p:nvSpPr>
          <p:cNvPr id="10" name="投影片編號預留位置 9"/>
          <p:cNvSpPr>
            <a:spLocks noGrp="1"/>
          </p:cNvSpPr>
          <p:nvPr>
            <p:ph type="sldNum" sz="quarter" idx="12"/>
          </p:nvPr>
        </p:nvSpPr>
        <p:spPr/>
        <p:txBody>
          <a:bodyPr rtlCol="0"/>
          <a:lstStyle/>
          <a:p>
            <a:pPr rtl="0"/>
            <a:fld id="{A3F31473-23EB-4724-8B59-FE6D21D89FA4}" type="slidenum">
              <a:rPr lang="en-US" altLang="zh-TW" noProof="0" smtClean="0"/>
              <a:pPr/>
              <a:t>‹#›</a:t>
            </a:fld>
            <a:endParaRPr lang="zh-TW" altLang="en-US" noProof="0" dirty="0"/>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p>
            <a:pPr rtl="0"/>
            <a:fld id="{8912114C-246B-4861-8D3B-9D165BF080AE}" type="datetime1">
              <a:rPr lang="zh-TW" altLang="en-US" noProof="0" smtClean="0"/>
              <a:t>2021/2/20</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0285412" y="685800"/>
            <a:ext cx="1295401" cy="5486400"/>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608012" y="685800"/>
            <a:ext cx="9474253" cy="5486400"/>
          </a:xfrm>
        </p:spPr>
        <p:txBody>
          <a:bodyPr vert="eaVert" rtlCol="0"/>
          <a:lstStyle>
            <a:lvl5pPr>
              <a:defRPr/>
            </a:lvl5pPr>
            <a:lvl6pPr>
              <a:defRPr/>
            </a:lvl6pPr>
            <a:lvl7pPr>
              <a:defRPr/>
            </a:lvl7pPr>
            <a:lvl8pPr>
              <a:defRPr baseline="0"/>
            </a:lvl8pPr>
            <a:lvl9pPr>
              <a:defRPr baseline="0"/>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p>
            <a:pPr rtl="0"/>
            <a:fld id="{AC08204D-BA52-438D-84C6-3658443E88D5}" type="datetime1">
              <a:rPr lang="zh-TW" altLang="en-US" noProof="0" smtClean="0"/>
              <a:t>2021/2/20</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p>
            <a:pPr rtl="0"/>
            <a:fld id="{5EC709FF-CEB2-463B-AA71-EEBC056F973A}" type="datetime1">
              <a:rPr lang="zh-TW" altLang="en-US" noProof="0" smtClean="0"/>
              <a:t>2021/2/20</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smtClean="0"/>
              <a:t>新增頁尾</a:t>
            </a:r>
            <a:endParaRPr lang="zh-TW" altLang="en-US" noProof="0" dirty="0"/>
          </a:p>
        </p:txBody>
      </p:sp>
      <p:sp>
        <p:nvSpPr>
          <p:cNvPr id="6" name="投影片編號預留位置 5"/>
          <p:cNvSpPr>
            <a:spLocks noGrp="1"/>
          </p:cNvSpPr>
          <p:nvPr>
            <p:ph type="sldNum" sz="quarter" idx="12"/>
          </p:nvPr>
        </p:nvSpPr>
        <p:spPr/>
        <p:txBody>
          <a:bodyPr rtlCol="0"/>
          <a:lstStyle/>
          <a:p>
            <a:pPr rtl="0"/>
            <a:fld id="{A3F31473-23EB-4724-8B59-FE6D21D89FA4}" type="slidenum">
              <a:rPr lang="en-US" altLang="zh-TW" noProof="0" smtClean="0"/>
              <a:t>‹#›</a:t>
            </a:fld>
            <a:endParaRPr lang="zh-TW" altLang="en-US" noProof="0" dirty="0"/>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08013" y="2590800"/>
            <a:ext cx="8229599" cy="2819400"/>
          </a:xfrm>
        </p:spPr>
        <p:txBody>
          <a:bodyPr rtlCol="0" anchor="b">
            <a:normAutofit/>
          </a:bodyPr>
          <a:lstStyle>
            <a:lvl1pPr algn="l">
              <a:defRPr sz="4800" b="0" cap="none" baseline="0"/>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7" name="日期預留位置 6"/>
          <p:cNvSpPr>
            <a:spLocks noGrp="1"/>
          </p:cNvSpPr>
          <p:nvPr>
            <p:ph type="dt" sz="half" idx="10"/>
          </p:nvPr>
        </p:nvSpPr>
        <p:spPr/>
        <p:txBody>
          <a:bodyPr rtlCol="0"/>
          <a:lstStyle/>
          <a:p>
            <a:pPr rtl="0"/>
            <a:fld id="{F7386119-550A-41C4-9647-5DCD132FB49F}" type="datetime1">
              <a:rPr lang="zh-TW" altLang="en-US" noProof="0" smtClean="0"/>
              <a:t>2021/2/20</a:t>
            </a:fld>
            <a:endParaRPr lang="zh-TW" altLang="en-US" noProof="0" dirty="0"/>
          </a:p>
        </p:txBody>
      </p:sp>
      <p:sp>
        <p:nvSpPr>
          <p:cNvPr id="8" name="頁尾預留位置 7"/>
          <p:cNvSpPr>
            <a:spLocks noGrp="1"/>
          </p:cNvSpPr>
          <p:nvPr>
            <p:ph type="ftr" sz="quarter" idx="11"/>
          </p:nvPr>
        </p:nvSpPr>
        <p:spPr/>
        <p:txBody>
          <a:bodyPr rtlCol="0"/>
          <a:lstStyle/>
          <a:p>
            <a:pPr rtl="0"/>
            <a:r>
              <a:rPr lang="zh-TW" altLang="en-US" noProof="0" dirty="0"/>
              <a:t>新增頁尾</a:t>
            </a:r>
          </a:p>
        </p:txBody>
      </p:sp>
      <p:sp>
        <p:nvSpPr>
          <p:cNvPr id="9" name="投影片編號預留位置 8"/>
          <p:cNvSpPr>
            <a:spLocks noGrp="1"/>
          </p:cNvSpPr>
          <p:nvPr>
            <p:ph type="sldNum" sz="quarter" idx="12"/>
          </p:nvPr>
        </p:nvSpPr>
        <p:spPr/>
        <p:txBody>
          <a:bodyPr rtlCol="0"/>
          <a:lstStyle/>
          <a:p>
            <a:pPr rtl="0"/>
            <a:fld id="{A3F31473-23EB-4724-8B59-FE6D21D89FA4}" type="slidenum">
              <a:rPr lang="en-US" altLang="zh-TW" noProof="0" smtClean="0"/>
              <a:pPr/>
              <a:t>‹#›</a:t>
            </a:fld>
            <a:endParaRPr lang="en-US" altLang="zh-TW" noProof="0" dirty="0"/>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1293813" y="685800"/>
            <a:ext cx="5029200"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551614" y="685800"/>
            <a:ext cx="5029199"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預留位置 4"/>
          <p:cNvSpPr>
            <a:spLocks noGrp="1"/>
          </p:cNvSpPr>
          <p:nvPr>
            <p:ph type="dt" sz="half" idx="10"/>
          </p:nvPr>
        </p:nvSpPr>
        <p:spPr/>
        <p:txBody>
          <a:bodyPr rtlCol="0"/>
          <a:lstStyle/>
          <a:p>
            <a:pPr rtl="0"/>
            <a:fld id="{8E89CFCF-6280-456E-9A56-29FC23BE926B}" type="datetime1">
              <a:rPr lang="zh-TW" altLang="en-US" noProof="0" smtClean="0"/>
              <a:t>2021/2/20</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1293664" y="16764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550025" y="16764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預留位置 6"/>
          <p:cNvSpPr>
            <a:spLocks noGrp="1"/>
          </p:cNvSpPr>
          <p:nvPr>
            <p:ph type="dt" sz="half" idx="10"/>
          </p:nvPr>
        </p:nvSpPr>
        <p:spPr/>
        <p:txBody>
          <a:bodyPr rtlCol="0"/>
          <a:lstStyle/>
          <a:p>
            <a:pPr rtl="0"/>
            <a:fld id="{A986B77E-303F-441C-85C4-0BFF3DF3E715}" type="datetime1">
              <a:rPr lang="zh-TW" altLang="en-US" noProof="0" smtClean="0"/>
              <a:t>2021/2/20</a:t>
            </a:fld>
            <a:endParaRPr lang="zh-TW" altLang="en-US" noProof="0" dirty="0"/>
          </a:p>
        </p:txBody>
      </p:sp>
      <p:sp>
        <p:nvSpPr>
          <p:cNvPr id="8" name="頁尾預留位置 7"/>
          <p:cNvSpPr>
            <a:spLocks noGrp="1"/>
          </p:cNvSpPr>
          <p:nvPr>
            <p:ph type="ftr" sz="quarter" idx="11"/>
          </p:nvPr>
        </p:nvSpPr>
        <p:spPr/>
        <p:txBody>
          <a:bodyPr rtlCol="0"/>
          <a:lstStyle/>
          <a:p>
            <a:pPr rtl="0"/>
            <a:r>
              <a:rPr lang="zh-TW" altLang="en-US" noProof="0" dirty="0"/>
              <a:t>新增頁尾</a:t>
            </a:r>
          </a:p>
        </p:txBody>
      </p:sp>
      <p:sp>
        <p:nvSpPr>
          <p:cNvPr id="9" name="投影片編號預留位置 8"/>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日期預留位置 2"/>
          <p:cNvSpPr>
            <a:spLocks noGrp="1"/>
          </p:cNvSpPr>
          <p:nvPr>
            <p:ph type="dt" sz="half" idx="10"/>
          </p:nvPr>
        </p:nvSpPr>
        <p:spPr/>
        <p:txBody>
          <a:bodyPr rtlCol="0"/>
          <a:lstStyle/>
          <a:p>
            <a:pPr rtl="0"/>
            <a:fld id="{0D0F6080-3324-4C59-AEF2-FA23619D122A}" type="datetime1">
              <a:rPr lang="zh-TW" altLang="en-US" noProof="0" smtClean="0"/>
              <a:t>2021/2/20</a:t>
            </a:fld>
            <a:endParaRPr lang="zh-TW" altLang="en-US" noProof="0" dirty="0"/>
          </a:p>
        </p:txBody>
      </p:sp>
      <p:sp>
        <p:nvSpPr>
          <p:cNvPr id="4" name="頁尾預留位置 3"/>
          <p:cNvSpPr>
            <a:spLocks noGrp="1"/>
          </p:cNvSpPr>
          <p:nvPr>
            <p:ph type="ftr" sz="quarter" idx="11"/>
          </p:nvPr>
        </p:nvSpPr>
        <p:spPr/>
        <p:txBody>
          <a:bodyPr rtlCol="0"/>
          <a:lstStyle/>
          <a:p>
            <a:pPr rtl="0"/>
            <a:r>
              <a:rPr lang="zh-TW" altLang="en-US" noProof="0" dirty="0"/>
              <a:t>新增頁尾</a:t>
            </a:r>
          </a:p>
        </p:txBody>
      </p:sp>
      <p:sp>
        <p:nvSpPr>
          <p:cNvPr id="5" name="投影片編號預留位置 4"/>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p>
            <a:pPr rtl="0"/>
            <a:fld id="{7873F3CB-D862-494B-BEBE-5667307806B0}" type="datetime1">
              <a:rPr lang="zh-TW" altLang="en-US" noProof="0" smtClean="0"/>
              <a:t>2021/2/20</a:t>
            </a:fld>
            <a:endParaRPr lang="zh-TW" altLang="en-US" noProof="0" dirty="0"/>
          </a:p>
        </p:txBody>
      </p:sp>
      <p:sp>
        <p:nvSpPr>
          <p:cNvPr id="3" name="頁尾預留位置 2"/>
          <p:cNvSpPr>
            <a:spLocks noGrp="1"/>
          </p:cNvSpPr>
          <p:nvPr>
            <p:ph type="ftr" sz="quarter" idx="11"/>
          </p:nvPr>
        </p:nvSpPr>
        <p:spPr/>
        <p:txBody>
          <a:bodyPr rtlCol="0"/>
          <a:lstStyle/>
          <a:p>
            <a:pPr rtl="0"/>
            <a:r>
              <a:rPr lang="zh-TW" altLang="en-US" noProof="0" dirty="0"/>
              <a:t>新增頁尾</a:t>
            </a:r>
          </a:p>
        </p:txBody>
      </p:sp>
      <p:sp>
        <p:nvSpPr>
          <p:cNvPr id="4" name="投影片編號預留位置 3"/>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8014" y="685800"/>
            <a:ext cx="3962400" cy="4724400"/>
          </a:xfrm>
        </p:spPr>
        <p:txBody>
          <a:bodyPr rtlCol="0" anchor="b">
            <a:noAutofit/>
          </a:bodyPr>
          <a:lstStyle>
            <a:lvl1pPr algn="l">
              <a:defRPr sz="3600" b="0"/>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預留位置 4"/>
          <p:cNvSpPr>
            <a:spLocks noGrp="1"/>
          </p:cNvSpPr>
          <p:nvPr>
            <p:ph type="dt" sz="half" idx="10"/>
          </p:nvPr>
        </p:nvSpPr>
        <p:spPr/>
        <p:txBody>
          <a:bodyPr rtlCol="0"/>
          <a:lstStyle/>
          <a:p>
            <a:pPr rtl="0"/>
            <a:fld id="{D6364054-F340-416E-B54D-6D18E5B078D6}" type="datetime1">
              <a:rPr lang="zh-TW" altLang="en-US" noProof="0" smtClean="0"/>
              <a:t>2021/2/20</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08014" y="685800"/>
            <a:ext cx="3962400" cy="4724400"/>
          </a:xfrm>
        </p:spPr>
        <p:txBody>
          <a:bodyPr rtlCol="0" anchor="b">
            <a:normAutofit/>
          </a:bodyPr>
          <a:lstStyle>
            <a:lvl1pPr algn="l">
              <a:defRPr sz="3600" b="0"/>
            </a:lvl1pPr>
          </a:lstStyle>
          <a:p>
            <a:pPr rtl="0"/>
            <a:r>
              <a:rPr lang="zh-TW" altLang="en-US" noProof="0" smtClean="0"/>
              <a:t>按一下以編輯母片標題樣式</a:t>
            </a:r>
            <a:endParaRPr lang="zh-TW" altLang="en-US" noProof="0" dirty="0"/>
          </a:p>
        </p:txBody>
      </p:sp>
      <p:sp>
        <p:nvSpPr>
          <p:cNvPr id="3" name="圖片預留位置 2" descr="要新增影像的空白預留位置。按一下預留位置，然後選取您要新增的影像"/>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預留位置 4"/>
          <p:cNvSpPr>
            <a:spLocks noGrp="1"/>
          </p:cNvSpPr>
          <p:nvPr>
            <p:ph type="dt" sz="half" idx="10"/>
          </p:nvPr>
        </p:nvSpPr>
        <p:spPr/>
        <p:txBody>
          <a:bodyPr rtlCol="0"/>
          <a:lstStyle/>
          <a:p>
            <a:pPr rtl="0"/>
            <a:fld id="{BD281177-AF23-4243-BCF6-0FC226FE7C4D}" type="datetime1">
              <a:rPr lang="zh-TW" altLang="en-US" noProof="0" smtClean="0"/>
              <a:t>2021/2/20</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A3F31473-23EB-4724-8B59-FE6D21D89FA4}" type="slidenum">
              <a:rPr lang="en-US" altLang="zh-TW" noProof="0" smtClean="0"/>
              <a:t>‹#›</a:t>
            </a:fld>
            <a:endParaRPr lang="en-US" altLang="zh-TW" noProof="0" dirty="0"/>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預留位置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latin typeface="微軟正黑體" panose="020B0604030504040204" pitchFamily="34" charset="-120"/>
                <a:ea typeface="微軟正黑體" panose="020B0604030504040204" pitchFamily="34" charset="-120"/>
              </a:defRPr>
            </a:lvl1pPr>
          </a:lstStyle>
          <a:p>
            <a:fld id="{8C98E055-58DD-44BA-9BB0-F43F086F4666}" type="datetime1">
              <a:rPr lang="zh-TW" altLang="en-US" noProof="0" smtClean="0"/>
              <a:t>2021/2/20</a:t>
            </a:fld>
            <a:endParaRPr lang="zh-TW" altLang="en-US" noProof="0" dirty="0"/>
          </a:p>
        </p:txBody>
      </p:sp>
      <p:sp>
        <p:nvSpPr>
          <p:cNvPr id="5" name="頁尾預留位置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latin typeface="微軟正黑體" panose="020B0604030504040204" pitchFamily="34" charset="-120"/>
                <a:ea typeface="微軟正黑體" panose="020B0604030504040204" pitchFamily="34" charset="-120"/>
              </a:defRPr>
            </a:lvl1pPr>
          </a:lstStyle>
          <a:p>
            <a:r>
              <a:rPr lang="zh-TW" altLang="en-US" noProof="0" dirty="0" smtClean="0"/>
              <a:t>新增頁尾</a:t>
            </a:r>
            <a:endParaRPr lang="zh-TW" altLang="en-US" noProof="0" dirty="0"/>
          </a:p>
        </p:txBody>
      </p:sp>
      <p:sp>
        <p:nvSpPr>
          <p:cNvPr id="6" name="投影片編號預留位置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latin typeface="微軟正黑體" panose="020B0604030504040204" pitchFamily="34" charset="-120"/>
                <a:ea typeface="微軟正黑體" panose="020B0604030504040204" pitchFamily="34" charset="-120"/>
              </a:defRPr>
            </a:lvl1pPr>
          </a:lstStyle>
          <a:p>
            <a:fld id="{A3F31473-23EB-4724-8B59-FE6D21D89FA4}" type="slidenum">
              <a:rPr lang="en-US" altLang="zh-TW" noProof="0" smtClean="0"/>
              <a:pPr/>
              <a:t>‹#›</a:t>
            </a:fld>
            <a:endParaRPr lang="zh-TW" altLang="en-US" noProof="0" dirty="0"/>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ree-map.nycgovpark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5612" y="1295400"/>
            <a:ext cx="6629400" cy="704671"/>
          </a:xfrm>
        </p:spPr>
        <p:txBody>
          <a:bodyPr rtlCol="0">
            <a:normAutofit/>
          </a:bodyPr>
          <a:lstStyle/>
          <a:p>
            <a:r>
              <a:rPr lang="en-US" altLang="zh-TW" sz="4000" b="1" dirty="0" smtClean="0"/>
              <a:t>New York </a:t>
            </a:r>
            <a:endParaRPr lang="zh-TW" altLang="en-US" sz="4000" dirty="0">
              <a:solidFill>
                <a:schemeClr val="bg1"/>
              </a:solidFill>
            </a:endParaRPr>
          </a:p>
        </p:txBody>
      </p:sp>
      <p:sp>
        <p:nvSpPr>
          <p:cNvPr id="3" name="副標題 2"/>
          <p:cNvSpPr>
            <a:spLocks noGrp="1"/>
          </p:cNvSpPr>
          <p:nvPr>
            <p:ph type="subTitle" idx="1"/>
          </p:nvPr>
        </p:nvSpPr>
        <p:spPr>
          <a:xfrm>
            <a:off x="412586" y="3886200"/>
            <a:ext cx="3946404" cy="2743200"/>
          </a:xfrm>
        </p:spPr>
        <p:txBody>
          <a:bodyPr rtlCol="0">
            <a:normAutofit lnSpcReduction="10000"/>
          </a:bodyPr>
          <a:lstStyle/>
          <a:p>
            <a:r>
              <a:rPr lang="en-US" sz="1800" dirty="0" smtClean="0">
                <a:solidFill>
                  <a:schemeClr val="accent1">
                    <a:lumMod val="75000"/>
                  </a:schemeClr>
                </a:solidFill>
                <a:latin typeface="+mj-lt"/>
                <a:ea typeface="Yu Gothic UI Semilight" panose="020B0400000000000000" pitchFamily="34" charset="-128"/>
              </a:rPr>
              <a:t> </a:t>
            </a:r>
            <a:r>
              <a:rPr lang="en-US" sz="2000" b="1" dirty="0" smtClean="0">
                <a:solidFill>
                  <a:schemeClr val="accent2">
                    <a:lumMod val="50000"/>
                  </a:schemeClr>
                </a:solidFill>
                <a:latin typeface="+mj-lt"/>
                <a:ea typeface="Yu Gothic UI Semilight" panose="020B0400000000000000" pitchFamily="34" charset="-128"/>
              </a:rPr>
              <a:t>Name</a:t>
            </a:r>
            <a:r>
              <a:rPr lang="en-US" sz="2000" b="1" dirty="0">
                <a:solidFill>
                  <a:schemeClr val="accent2">
                    <a:lumMod val="50000"/>
                  </a:schemeClr>
                </a:solidFill>
                <a:latin typeface="+mj-lt"/>
                <a:ea typeface="Yu Gothic UI Semilight" panose="020B0400000000000000" pitchFamily="34" charset="-128"/>
              </a:rPr>
              <a:t>: Boris </a:t>
            </a:r>
            <a:r>
              <a:rPr lang="en-US" sz="2000" b="1" dirty="0" err="1">
                <a:solidFill>
                  <a:schemeClr val="accent2">
                    <a:lumMod val="50000"/>
                  </a:schemeClr>
                </a:solidFill>
                <a:latin typeface="+mj-lt"/>
                <a:ea typeface="Yu Gothic UI Semilight" panose="020B0400000000000000" pitchFamily="34" charset="-128"/>
              </a:rPr>
              <a:t>Pikunov</a:t>
            </a:r>
            <a:r>
              <a:rPr lang="en-US" sz="2000" b="1" dirty="0">
                <a:solidFill>
                  <a:schemeClr val="accent2">
                    <a:lumMod val="50000"/>
                  </a:schemeClr>
                </a:solidFill>
                <a:latin typeface="+mj-lt"/>
                <a:ea typeface="Yu Gothic UI Semilight" panose="020B0400000000000000" pitchFamily="34" charset="-128"/>
              </a:rPr>
              <a:t>, </a:t>
            </a:r>
            <a:endParaRPr lang="en-US" sz="2000" b="1" dirty="0" smtClean="0">
              <a:solidFill>
                <a:schemeClr val="accent2">
                  <a:lumMod val="50000"/>
                </a:schemeClr>
              </a:solidFill>
              <a:latin typeface="+mj-lt"/>
              <a:ea typeface="Yu Gothic UI Semilight" panose="020B0400000000000000" pitchFamily="34" charset="-128"/>
            </a:endParaRPr>
          </a:p>
          <a:p>
            <a:r>
              <a:rPr lang="en-US" sz="2000" b="1" dirty="0">
                <a:solidFill>
                  <a:schemeClr val="accent2">
                    <a:lumMod val="50000"/>
                  </a:schemeClr>
                </a:solidFill>
                <a:latin typeface="+mj-lt"/>
                <a:ea typeface="Yu Gothic UI Semilight" panose="020B0400000000000000" pitchFamily="34" charset="-128"/>
              </a:rPr>
              <a:t>                </a:t>
            </a:r>
            <a:r>
              <a:rPr lang="en-US" sz="2000" b="1" dirty="0" err="1">
                <a:solidFill>
                  <a:schemeClr val="accent2">
                    <a:lumMod val="50000"/>
                  </a:schemeClr>
                </a:solidFill>
                <a:latin typeface="+mj-lt"/>
                <a:ea typeface="Yu Gothic UI Semilight" panose="020B0400000000000000" pitchFamily="34" charset="-128"/>
              </a:rPr>
              <a:t>Dhiren</a:t>
            </a:r>
            <a:r>
              <a:rPr lang="en-US" sz="2000" b="1" dirty="0">
                <a:solidFill>
                  <a:schemeClr val="accent2">
                    <a:lumMod val="50000"/>
                  </a:schemeClr>
                </a:solidFill>
                <a:latin typeface="+mj-lt"/>
                <a:ea typeface="Yu Gothic UI Semilight" panose="020B0400000000000000" pitchFamily="34" charset="-128"/>
              </a:rPr>
              <a:t> </a:t>
            </a:r>
            <a:r>
              <a:rPr lang="en-US" sz="2000" b="1" dirty="0" err="1" smtClean="0">
                <a:solidFill>
                  <a:schemeClr val="accent2">
                    <a:lumMod val="50000"/>
                  </a:schemeClr>
                </a:solidFill>
                <a:latin typeface="+mj-lt"/>
                <a:ea typeface="Yu Gothic UI Semilight" panose="020B0400000000000000" pitchFamily="34" charset="-128"/>
              </a:rPr>
              <a:t>Pagrani</a:t>
            </a:r>
            <a:r>
              <a:rPr lang="en-US" sz="2000" b="1" dirty="0" smtClean="0">
                <a:solidFill>
                  <a:schemeClr val="accent2">
                    <a:lumMod val="50000"/>
                  </a:schemeClr>
                </a:solidFill>
                <a:latin typeface="+mj-lt"/>
                <a:ea typeface="Yu Gothic UI Semilight" panose="020B0400000000000000" pitchFamily="34" charset="-128"/>
              </a:rPr>
              <a:t>,</a:t>
            </a:r>
          </a:p>
          <a:p>
            <a:r>
              <a:rPr lang="en-US" sz="2000" b="1" dirty="0">
                <a:solidFill>
                  <a:schemeClr val="accent2">
                    <a:lumMod val="50000"/>
                  </a:schemeClr>
                </a:solidFill>
                <a:latin typeface="+mj-lt"/>
                <a:ea typeface="Yu Gothic UI Semilight" panose="020B0400000000000000" pitchFamily="34" charset="-128"/>
              </a:rPr>
              <a:t>                </a:t>
            </a:r>
            <a:r>
              <a:rPr lang="en-US" sz="2000" b="1" dirty="0" err="1">
                <a:solidFill>
                  <a:schemeClr val="accent2">
                    <a:lumMod val="50000"/>
                  </a:schemeClr>
                </a:solidFill>
                <a:latin typeface="+mj-lt"/>
                <a:ea typeface="Yu Gothic UI Semilight" panose="020B0400000000000000" pitchFamily="34" charset="-128"/>
              </a:rPr>
              <a:t>Adni</a:t>
            </a:r>
            <a:r>
              <a:rPr lang="en-US" sz="2000" b="1" dirty="0">
                <a:solidFill>
                  <a:schemeClr val="accent2">
                    <a:lumMod val="50000"/>
                  </a:schemeClr>
                </a:solidFill>
                <a:latin typeface="+mj-lt"/>
                <a:ea typeface="Yu Gothic UI Semilight" panose="020B0400000000000000" pitchFamily="34" charset="-128"/>
              </a:rPr>
              <a:t> </a:t>
            </a:r>
            <a:r>
              <a:rPr lang="en-US" sz="2000" b="1" dirty="0" err="1" smtClean="0">
                <a:solidFill>
                  <a:schemeClr val="accent2">
                    <a:lumMod val="50000"/>
                  </a:schemeClr>
                </a:solidFill>
                <a:latin typeface="+mj-lt"/>
                <a:ea typeface="Yu Gothic UI Semilight" panose="020B0400000000000000" pitchFamily="34" charset="-128"/>
              </a:rPr>
              <a:t>Tahlil</a:t>
            </a:r>
            <a:r>
              <a:rPr lang="en-US" sz="2000" b="1" dirty="0" smtClean="0">
                <a:solidFill>
                  <a:schemeClr val="accent2">
                    <a:lumMod val="50000"/>
                  </a:schemeClr>
                </a:solidFill>
                <a:latin typeface="+mj-lt"/>
                <a:ea typeface="Yu Gothic UI Semilight" panose="020B0400000000000000" pitchFamily="34" charset="-128"/>
              </a:rPr>
              <a:t>,</a:t>
            </a:r>
          </a:p>
          <a:p>
            <a:r>
              <a:rPr lang="en-US" sz="2000" b="1" dirty="0">
                <a:solidFill>
                  <a:schemeClr val="accent2">
                    <a:lumMod val="50000"/>
                  </a:schemeClr>
                </a:solidFill>
                <a:latin typeface="+mj-lt"/>
                <a:ea typeface="Yu Gothic UI Semilight" panose="020B0400000000000000" pitchFamily="34" charset="-128"/>
              </a:rPr>
              <a:t> </a:t>
            </a:r>
            <a:r>
              <a:rPr lang="en-US" sz="2000" b="1" dirty="0" smtClean="0">
                <a:solidFill>
                  <a:schemeClr val="accent2">
                    <a:lumMod val="50000"/>
                  </a:schemeClr>
                </a:solidFill>
                <a:latin typeface="+mj-lt"/>
                <a:ea typeface="Yu Gothic UI Semilight" panose="020B0400000000000000" pitchFamily="34" charset="-128"/>
              </a:rPr>
              <a:t>               Fang-Chun </a:t>
            </a:r>
            <a:r>
              <a:rPr lang="en-US" sz="2000" b="1" dirty="0" err="1">
                <a:solidFill>
                  <a:schemeClr val="accent2">
                    <a:lumMod val="50000"/>
                  </a:schemeClr>
                </a:solidFill>
                <a:latin typeface="+mj-lt"/>
                <a:ea typeface="Yu Gothic UI Semilight" panose="020B0400000000000000" pitchFamily="34" charset="-128"/>
              </a:rPr>
              <a:t>Yeh</a:t>
            </a:r>
            <a:r>
              <a:rPr lang="en-US" sz="2000" b="1" dirty="0">
                <a:solidFill>
                  <a:schemeClr val="accent2">
                    <a:lumMod val="50000"/>
                  </a:schemeClr>
                </a:solidFill>
                <a:latin typeface="+mj-lt"/>
                <a:ea typeface="Yu Gothic UI Semilight" panose="020B0400000000000000" pitchFamily="34" charset="-128"/>
              </a:rPr>
              <a:t> </a:t>
            </a:r>
            <a:endParaRPr lang="en-US" sz="2000" b="1" dirty="0" smtClean="0">
              <a:solidFill>
                <a:schemeClr val="accent2">
                  <a:lumMod val="50000"/>
                </a:schemeClr>
              </a:solidFill>
              <a:latin typeface="+mj-lt"/>
              <a:ea typeface="Yu Gothic UI Semilight" panose="020B0400000000000000" pitchFamily="34" charset="-128"/>
            </a:endParaRPr>
          </a:p>
          <a:p>
            <a:endParaRPr lang="en-US" sz="2000" b="1" dirty="0">
              <a:solidFill>
                <a:schemeClr val="accent2">
                  <a:lumMod val="50000"/>
                </a:schemeClr>
              </a:solidFill>
              <a:latin typeface="+mj-lt"/>
              <a:ea typeface="Yu Gothic UI Semilight" panose="020B0400000000000000" pitchFamily="34" charset="-128"/>
            </a:endParaRPr>
          </a:p>
          <a:p>
            <a:r>
              <a:rPr lang="en-US" sz="2000" b="1" dirty="0" smtClean="0">
                <a:solidFill>
                  <a:schemeClr val="accent2">
                    <a:lumMod val="50000"/>
                  </a:schemeClr>
                </a:solidFill>
                <a:latin typeface="+mj-lt"/>
                <a:ea typeface="Yu Gothic UI Semilight" panose="020B0400000000000000" pitchFamily="34" charset="-128"/>
              </a:rPr>
              <a:t> Date</a:t>
            </a:r>
            <a:r>
              <a:rPr lang="en-US" sz="2000" b="1" dirty="0">
                <a:solidFill>
                  <a:schemeClr val="accent2">
                    <a:lumMod val="50000"/>
                  </a:schemeClr>
                </a:solidFill>
                <a:latin typeface="+mj-lt"/>
                <a:ea typeface="Yu Gothic UI Semilight" panose="020B0400000000000000" pitchFamily="34" charset="-128"/>
              </a:rPr>
              <a:t>: </a:t>
            </a:r>
            <a:r>
              <a:rPr lang="en-US" sz="2000" b="1" dirty="0" smtClean="0">
                <a:solidFill>
                  <a:schemeClr val="accent2">
                    <a:lumMod val="50000"/>
                  </a:schemeClr>
                </a:solidFill>
                <a:latin typeface="+mj-lt"/>
                <a:ea typeface="Yu Gothic UI Semilight" panose="020B0400000000000000" pitchFamily="34" charset="-128"/>
              </a:rPr>
              <a:t>2021.Feb.20</a:t>
            </a:r>
          </a:p>
          <a:p>
            <a:endParaRPr lang="en-US" sz="2000" b="1" dirty="0">
              <a:solidFill>
                <a:schemeClr val="accent2">
                  <a:lumMod val="50000"/>
                </a:schemeClr>
              </a:solidFill>
              <a:latin typeface="+mj-lt"/>
              <a:ea typeface="Yu Gothic UI Semilight" panose="020B0400000000000000" pitchFamily="34" charset="-128"/>
            </a:endParaRPr>
          </a:p>
          <a:p>
            <a:r>
              <a:rPr lang="en-US" sz="2000" b="1" dirty="0" smtClean="0">
                <a:solidFill>
                  <a:schemeClr val="accent2">
                    <a:lumMod val="50000"/>
                  </a:schemeClr>
                </a:solidFill>
                <a:latin typeface="+mj-lt"/>
                <a:ea typeface="Yu Gothic UI Semilight" panose="020B0400000000000000" pitchFamily="34" charset="-128"/>
              </a:rPr>
              <a:t> Class </a:t>
            </a:r>
            <a:r>
              <a:rPr lang="en-US" sz="2000" b="1" dirty="0">
                <a:solidFill>
                  <a:schemeClr val="accent2">
                    <a:lumMod val="50000"/>
                  </a:schemeClr>
                </a:solidFill>
                <a:latin typeface="+mj-lt"/>
                <a:ea typeface="Yu Gothic UI Semilight" panose="020B0400000000000000" pitchFamily="34" charset="-128"/>
              </a:rPr>
              <a:t>ID: </a:t>
            </a:r>
            <a:r>
              <a:rPr lang="en-US" sz="2000" b="1" dirty="0" smtClean="0">
                <a:solidFill>
                  <a:schemeClr val="accent2">
                    <a:lumMod val="50000"/>
                  </a:schemeClr>
                </a:solidFill>
                <a:latin typeface="+mj-lt"/>
                <a:ea typeface="Yu Gothic UI Semilight" panose="020B0400000000000000" pitchFamily="34" charset="-128"/>
              </a:rPr>
              <a:t>ALY6070 </a:t>
            </a:r>
            <a:r>
              <a:rPr lang="en-US" sz="2000" b="1" dirty="0">
                <a:solidFill>
                  <a:schemeClr val="accent2">
                    <a:lumMod val="50000"/>
                  </a:schemeClr>
                </a:solidFill>
                <a:latin typeface="+mj-lt"/>
                <a:ea typeface="Yu Gothic UI Semilight" panose="020B0400000000000000" pitchFamily="34" charset="-128"/>
              </a:rPr>
              <a:t>CRN </a:t>
            </a:r>
            <a:r>
              <a:rPr lang="en-US" sz="2000" b="1" dirty="0" smtClean="0">
                <a:solidFill>
                  <a:schemeClr val="accent2">
                    <a:lumMod val="50000"/>
                  </a:schemeClr>
                </a:solidFill>
                <a:latin typeface="+mj-lt"/>
                <a:ea typeface="Yu Gothic UI Semilight" panose="020B0400000000000000" pitchFamily="34" charset="-128"/>
              </a:rPr>
              <a:t>23203 </a:t>
            </a:r>
          </a:p>
          <a:p>
            <a:endParaRPr lang="en-US" sz="2000" b="1" dirty="0">
              <a:solidFill>
                <a:schemeClr val="accent2">
                  <a:lumMod val="50000"/>
                </a:schemeClr>
              </a:solidFill>
              <a:latin typeface="+mj-lt"/>
              <a:ea typeface="Yu Gothic UI Semilight" panose="020B0400000000000000" pitchFamily="34" charset="-128"/>
            </a:endParaRPr>
          </a:p>
          <a:p>
            <a:r>
              <a:rPr lang="en-US" sz="2000" b="1" dirty="0" smtClean="0">
                <a:solidFill>
                  <a:schemeClr val="accent2">
                    <a:lumMod val="50000"/>
                  </a:schemeClr>
                </a:solidFill>
                <a:latin typeface="+mj-lt"/>
                <a:ea typeface="Yu Gothic UI Semilight" panose="020B0400000000000000" pitchFamily="34" charset="-128"/>
              </a:rPr>
              <a:t> Professor</a:t>
            </a:r>
            <a:r>
              <a:rPr lang="en-US" sz="2000" b="1" dirty="0">
                <a:solidFill>
                  <a:schemeClr val="accent2">
                    <a:lumMod val="50000"/>
                  </a:schemeClr>
                </a:solidFill>
                <a:latin typeface="+mj-lt"/>
                <a:ea typeface="Yu Gothic UI Semilight" panose="020B0400000000000000" pitchFamily="34" charset="-128"/>
              </a:rPr>
              <a:t>: </a:t>
            </a:r>
            <a:r>
              <a:rPr lang="en-US" sz="2000" b="1" dirty="0" err="1">
                <a:solidFill>
                  <a:schemeClr val="accent2">
                    <a:lumMod val="50000"/>
                  </a:schemeClr>
                </a:solidFill>
                <a:latin typeface="+mj-lt"/>
                <a:ea typeface="Yu Gothic UI Semilight" panose="020B0400000000000000" pitchFamily="34" charset="-128"/>
              </a:rPr>
              <a:t>Mykhaylo</a:t>
            </a:r>
            <a:r>
              <a:rPr lang="en-US" sz="2000" b="1" dirty="0">
                <a:solidFill>
                  <a:schemeClr val="accent2">
                    <a:lumMod val="50000"/>
                  </a:schemeClr>
                </a:solidFill>
                <a:latin typeface="+mj-lt"/>
                <a:ea typeface="Yu Gothic UI Semilight" panose="020B0400000000000000" pitchFamily="34" charset="-128"/>
              </a:rPr>
              <a:t> </a:t>
            </a:r>
            <a:r>
              <a:rPr lang="en-US" sz="2000" b="1" dirty="0" err="1">
                <a:solidFill>
                  <a:schemeClr val="accent2">
                    <a:lumMod val="50000"/>
                  </a:schemeClr>
                </a:solidFill>
                <a:latin typeface="+mj-lt"/>
                <a:ea typeface="Yu Gothic UI Semilight" panose="020B0400000000000000" pitchFamily="34" charset="-128"/>
              </a:rPr>
              <a:t>Trubskyy</a:t>
            </a:r>
            <a:endParaRPr lang="en-US" sz="2000" b="1" dirty="0">
              <a:solidFill>
                <a:schemeClr val="accent2">
                  <a:lumMod val="50000"/>
                </a:schemeClr>
              </a:solidFill>
              <a:latin typeface="+mj-lt"/>
              <a:ea typeface="Yu Gothic UI Semilight" panose="020B0400000000000000" pitchFamily="34" charset="-128"/>
            </a:endParaRPr>
          </a:p>
        </p:txBody>
      </p:sp>
      <p:sp>
        <p:nvSpPr>
          <p:cNvPr id="6" name="標題 1"/>
          <p:cNvSpPr txBox="1">
            <a:spLocks/>
          </p:cNvSpPr>
          <p:nvPr/>
        </p:nvSpPr>
        <p:spPr>
          <a:xfrm>
            <a:off x="461839" y="2133600"/>
            <a:ext cx="4572000" cy="68580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8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sz="3600" b="1" dirty="0" smtClean="0"/>
              <a:t>Street Tree </a:t>
            </a:r>
            <a:r>
              <a:rPr lang="en-US" sz="3600" b="1" dirty="0"/>
              <a:t>Analysis</a:t>
            </a:r>
            <a:endParaRPr lang="zh-TW" altLang="en-US" sz="3600" b="1" dirty="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39964"/>
          <a:stretch/>
        </p:blipFill>
        <p:spPr>
          <a:xfrm>
            <a:off x="4875212" y="0"/>
            <a:ext cx="7313613" cy="6858000"/>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advTm="3669">
        <p:fade/>
      </p:transition>
    </mc:Choice>
    <mc:Fallback xmlns="">
      <p:transition spd="med" advTm="3669">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10</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2.3 Tree problem analysis</a:t>
            </a:r>
            <a:endParaRPr lang="en-US" sz="2800" b="1" dirty="0">
              <a:latin typeface="+mj-lt"/>
            </a:endParaRPr>
          </a:p>
        </p:txBody>
      </p:sp>
      <p:sp>
        <p:nvSpPr>
          <p:cNvPr id="3" name="矩形 2"/>
          <p:cNvSpPr/>
          <p:nvPr/>
        </p:nvSpPr>
        <p:spPr>
          <a:xfrm>
            <a:off x="303212" y="846203"/>
            <a:ext cx="6324600" cy="400110"/>
          </a:xfrm>
          <a:prstGeom prst="rect">
            <a:avLst/>
          </a:prstGeom>
        </p:spPr>
        <p:txBody>
          <a:bodyPr wrap="square">
            <a:spAutoFit/>
          </a:bodyPr>
          <a:lstStyle/>
          <a:p>
            <a:r>
              <a:rPr lang="en-US" sz="2000" b="1" dirty="0" smtClean="0">
                <a:solidFill>
                  <a:schemeClr val="accent2">
                    <a:lumMod val="50000"/>
                  </a:schemeClr>
                </a:solidFill>
              </a:rPr>
              <a:t>2.3.2  </a:t>
            </a:r>
            <a:r>
              <a:rPr lang="en-US" sz="2000" b="1" dirty="0">
                <a:solidFill>
                  <a:schemeClr val="accent2">
                    <a:lumMod val="50000"/>
                  </a:schemeClr>
                </a:solidFill>
              </a:rPr>
              <a:t>–  Tree stewardship activities</a:t>
            </a:r>
            <a:endParaRPr lang="en-US" sz="2000" dirty="0">
              <a:solidFill>
                <a:schemeClr val="accent2">
                  <a:lumMod val="50000"/>
                </a:schemeClr>
              </a:solidFill>
            </a:endParaRPr>
          </a:p>
        </p:txBody>
      </p:sp>
      <p:sp>
        <p:nvSpPr>
          <p:cNvPr id="15" name="文字方塊 14"/>
          <p:cNvSpPr txBox="1"/>
          <p:nvPr/>
        </p:nvSpPr>
        <p:spPr>
          <a:xfrm>
            <a:off x="7099989" y="3771028"/>
            <a:ext cx="4341972" cy="2585323"/>
          </a:xfrm>
          <a:prstGeom prst="rect">
            <a:avLst/>
          </a:prstGeom>
          <a:noFill/>
        </p:spPr>
        <p:txBody>
          <a:bodyPr wrap="square" rtlCol="0">
            <a:spAutoFit/>
          </a:bodyPr>
          <a:lstStyle/>
          <a:p>
            <a:r>
              <a:rPr lang="en-US" b="1" dirty="0" smtClean="0"/>
              <a:t>Recommendation: </a:t>
            </a:r>
          </a:p>
          <a:p>
            <a:endParaRPr lang="en-US" dirty="0" smtClean="0"/>
          </a:p>
          <a:p>
            <a:r>
              <a:rPr lang="en-US" dirty="0" smtClean="0"/>
              <a:t>The bar chart left indicates that trees with more </a:t>
            </a:r>
            <a:r>
              <a:rPr lang="en-US" dirty="0"/>
              <a:t>stewardship </a:t>
            </a:r>
            <a:r>
              <a:rPr lang="en-US" dirty="0" smtClean="0"/>
              <a:t>activities has significantly less proportion of tree problems. Therefore the performance of </a:t>
            </a:r>
            <a:r>
              <a:rPr lang="en-US" dirty="0"/>
              <a:t>stewardship </a:t>
            </a:r>
            <a:r>
              <a:rPr lang="en-US" dirty="0" smtClean="0"/>
              <a:t>activities is good, government should conduct </a:t>
            </a:r>
            <a:r>
              <a:rPr lang="en-US" dirty="0"/>
              <a:t>stewardship </a:t>
            </a:r>
            <a:r>
              <a:rPr lang="en-US" dirty="0" smtClean="0"/>
              <a:t>activities more if it wants to lower the proportion of tree problems.</a:t>
            </a:r>
          </a:p>
        </p:txBody>
      </p:sp>
      <p:sp>
        <p:nvSpPr>
          <p:cNvPr id="17" name="文字方塊 16"/>
          <p:cNvSpPr txBox="1"/>
          <p:nvPr/>
        </p:nvSpPr>
        <p:spPr>
          <a:xfrm>
            <a:off x="7099989" y="1246313"/>
            <a:ext cx="4341972" cy="2308324"/>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NYC state government wants to evaluate the performance of stewardship activities</a:t>
            </a:r>
            <a:r>
              <a:rPr lang="en-US" dirty="0"/>
              <a:t>, such as installing </a:t>
            </a:r>
            <a:r>
              <a:rPr lang="en-US" dirty="0" smtClean="0"/>
              <a:t>helpful </a:t>
            </a:r>
            <a:r>
              <a:rPr lang="en-US" dirty="0"/>
              <a:t>tree guards, </a:t>
            </a:r>
            <a:r>
              <a:rPr lang="en-US" dirty="0" smtClean="0"/>
              <a:t>signs </a:t>
            </a:r>
            <a:r>
              <a:rPr lang="en-US" dirty="0"/>
              <a:t>related to care of the tree or bed and </a:t>
            </a:r>
            <a:r>
              <a:rPr lang="en-US" dirty="0" smtClean="0"/>
              <a:t>seating </a:t>
            </a:r>
            <a:r>
              <a:rPr lang="en-US" dirty="0"/>
              <a:t>in the tree </a:t>
            </a:r>
            <a:r>
              <a:rPr lang="en-US" dirty="0" smtClean="0"/>
              <a:t>bed, in terms of tackling tree problems.</a:t>
            </a:r>
            <a:endParaRPr lang="en-US" dirty="0"/>
          </a:p>
        </p:txBody>
      </p:sp>
      <p:pic>
        <p:nvPicPr>
          <p:cNvPr id="7" name="圖片 6"/>
          <p:cNvPicPr>
            <a:picLocks noChangeAspect="1"/>
          </p:cNvPicPr>
          <p:nvPr/>
        </p:nvPicPr>
        <p:blipFill>
          <a:blip r:embed="rId2"/>
          <a:stretch>
            <a:fillRect/>
          </a:stretch>
        </p:blipFill>
        <p:spPr>
          <a:xfrm>
            <a:off x="489805" y="1674651"/>
            <a:ext cx="6172200" cy="4681700"/>
          </a:xfrm>
          <a:prstGeom prst="rect">
            <a:avLst/>
          </a:prstGeom>
        </p:spPr>
      </p:pic>
    </p:spTree>
    <p:extLst>
      <p:ext uri="{BB962C8B-B14F-4D97-AF65-F5344CB8AC3E}">
        <p14:creationId xmlns:p14="http://schemas.microsoft.com/office/powerpoint/2010/main" val="1953088230"/>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4494212" y="3240601"/>
            <a:ext cx="3358164" cy="3115750"/>
          </a:xfrm>
          <a:prstGeom prst="rect">
            <a:avLst/>
          </a:prstGeom>
        </p:spPr>
      </p:pic>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11</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2.3 Tree problem analysis</a:t>
            </a:r>
            <a:endParaRPr lang="en-US" sz="2800" b="1" dirty="0">
              <a:latin typeface="+mj-lt"/>
            </a:endParaRPr>
          </a:p>
        </p:txBody>
      </p:sp>
      <p:sp>
        <p:nvSpPr>
          <p:cNvPr id="3" name="矩形 2"/>
          <p:cNvSpPr/>
          <p:nvPr/>
        </p:nvSpPr>
        <p:spPr>
          <a:xfrm>
            <a:off x="303212" y="846203"/>
            <a:ext cx="6324600" cy="400110"/>
          </a:xfrm>
          <a:prstGeom prst="rect">
            <a:avLst/>
          </a:prstGeom>
        </p:spPr>
        <p:txBody>
          <a:bodyPr wrap="square">
            <a:spAutoFit/>
          </a:bodyPr>
          <a:lstStyle/>
          <a:p>
            <a:r>
              <a:rPr lang="en-US" sz="2000" b="1" dirty="0">
                <a:solidFill>
                  <a:schemeClr val="accent2">
                    <a:lumMod val="50000"/>
                  </a:schemeClr>
                </a:solidFill>
              </a:rPr>
              <a:t>2.3.3  –  </a:t>
            </a:r>
            <a:r>
              <a:rPr lang="en-US" sz="2000" b="1" dirty="0" smtClean="0">
                <a:solidFill>
                  <a:schemeClr val="accent2">
                    <a:lumMod val="50000"/>
                  </a:schemeClr>
                </a:solidFill>
              </a:rPr>
              <a:t>Tree size and tree health relationship</a:t>
            </a:r>
            <a:endParaRPr lang="en-US" sz="2000" b="1" dirty="0">
              <a:solidFill>
                <a:schemeClr val="accent2">
                  <a:lumMod val="50000"/>
                </a:schemeClr>
              </a:solidFill>
            </a:endParaRPr>
          </a:p>
        </p:txBody>
      </p:sp>
      <p:sp>
        <p:nvSpPr>
          <p:cNvPr id="15" name="文字方塊 14"/>
          <p:cNvSpPr txBox="1"/>
          <p:nvPr/>
        </p:nvSpPr>
        <p:spPr>
          <a:xfrm>
            <a:off x="836612" y="3505200"/>
            <a:ext cx="3510687" cy="2308324"/>
          </a:xfrm>
          <a:prstGeom prst="rect">
            <a:avLst/>
          </a:prstGeom>
          <a:noFill/>
        </p:spPr>
        <p:txBody>
          <a:bodyPr wrap="square" rtlCol="0">
            <a:spAutoFit/>
          </a:bodyPr>
          <a:lstStyle/>
          <a:p>
            <a:r>
              <a:rPr lang="en-US" b="1" dirty="0" smtClean="0"/>
              <a:t>Recommendation: </a:t>
            </a:r>
          </a:p>
          <a:p>
            <a:endParaRPr lang="en-US" dirty="0"/>
          </a:p>
          <a:p>
            <a:r>
              <a:rPr lang="en-US" dirty="0" smtClean="0"/>
              <a:t>The suggestion for Bezos are that he could mention that larger trees are more likely in good condition and what he should not mention is that large trees are more likely to damage sidewalk.</a:t>
            </a:r>
          </a:p>
        </p:txBody>
      </p:sp>
      <p:sp>
        <p:nvSpPr>
          <p:cNvPr id="17" name="文字方塊 16"/>
          <p:cNvSpPr txBox="1"/>
          <p:nvPr/>
        </p:nvSpPr>
        <p:spPr>
          <a:xfrm>
            <a:off x="836612" y="1631034"/>
            <a:ext cx="5791200" cy="1200329"/>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Bezos has arrived Queens and he wants some suggestion about selling his trees to Queen’s street tree in charge.</a:t>
            </a:r>
          </a:p>
        </p:txBody>
      </p:sp>
      <p:pic>
        <p:nvPicPr>
          <p:cNvPr id="6" name="圖片 5"/>
          <p:cNvPicPr>
            <a:picLocks noChangeAspect="1"/>
          </p:cNvPicPr>
          <p:nvPr/>
        </p:nvPicPr>
        <p:blipFill>
          <a:blip r:embed="rId3"/>
          <a:stretch>
            <a:fillRect/>
          </a:stretch>
        </p:blipFill>
        <p:spPr>
          <a:xfrm>
            <a:off x="8075613" y="2163832"/>
            <a:ext cx="3531164" cy="4192520"/>
          </a:xfrm>
          <a:prstGeom prst="rect">
            <a:avLst/>
          </a:prstGeom>
        </p:spPr>
      </p:pic>
    </p:spTree>
    <p:extLst>
      <p:ext uri="{BB962C8B-B14F-4D97-AF65-F5344CB8AC3E}">
        <p14:creationId xmlns:p14="http://schemas.microsoft.com/office/powerpoint/2010/main" val="331281054"/>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971372" cy="838200"/>
          </a:xfrm>
        </p:spPr>
        <p:txBody>
          <a:bodyPr>
            <a:normAutofit/>
          </a:bodyPr>
          <a:lstStyle/>
          <a:p>
            <a:r>
              <a:rPr lang="en-US" dirty="0" smtClean="0">
                <a:latin typeface="+mj-lt"/>
              </a:rPr>
              <a:t>   </a:t>
            </a:r>
            <a:r>
              <a:rPr lang="en-US" b="1" dirty="0">
                <a:latin typeface="+mj-lt"/>
              </a:rPr>
              <a:t>3</a:t>
            </a:r>
            <a:r>
              <a:rPr lang="en-US" b="1" dirty="0" smtClean="0">
                <a:latin typeface="+mj-lt"/>
              </a:rPr>
              <a:t>. Conclusion</a:t>
            </a:r>
            <a:endParaRPr lang="en-US" b="1" dirty="0">
              <a:latin typeface="+mj-lt"/>
            </a:endParaRPr>
          </a:p>
        </p:txBody>
      </p:sp>
      <p:sp>
        <p:nvSpPr>
          <p:cNvPr id="3" name="內容版面配置區 2"/>
          <p:cNvSpPr>
            <a:spLocks noGrp="1"/>
          </p:cNvSpPr>
          <p:nvPr>
            <p:ph idx="1"/>
          </p:nvPr>
        </p:nvSpPr>
        <p:spPr>
          <a:xfrm>
            <a:off x="303212" y="955673"/>
            <a:ext cx="11734800" cy="4073527"/>
          </a:xfrm>
        </p:spPr>
        <p:txBody>
          <a:bodyPr>
            <a:normAutofit/>
          </a:bodyPr>
          <a:lstStyle/>
          <a:p>
            <a:pPr marL="0" indent="0">
              <a:lnSpc>
                <a:spcPct val="150000"/>
              </a:lnSpc>
              <a:buNone/>
            </a:pPr>
            <a:r>
              <a:rPr lang="en-US" sz="1800" dirty="0" smtClean="0"/>
              <a:t>Through borough analytics, we identify Manhattan as the borough which needs to landscape more and the borough did the best job in guarding trees.</a:t>
            </a:r>
          </a:p>
          <a:p>
            <a:pPr marL="0" indent="0">
              <a:lnSpc>
                <a:spcPct val="150000"/>
              </a:lnSpc>
              <a:buNone/>
            </a:pPr>
            <a:r>
              <a:rPr lang="en-US" sz="1800" dirty="0"/>
              <a:t>Through </a:t>
            </a:r>
            <a:r>
              <a:rPr lang="en-US" sz="1800" dirty="0" smtClean="0"/>
              <a:t>tree species </a:t>
            </a:r>
            <a:r>
              <a:rPr lang="en-US" sz="1800" dirty="0"/>
              <a:t>analytics, </a:t>
            </a:r>
            <a:r>
              <a:rPr lang="en-US" sz="1800" dirty="0" smtClean="0"/>
              <a:t>we found London </a:t>
            </a:r>
            <a:r>
              <a:rPr lang="en-US" sz="1800" dirty="0"/>
              <a:t>Plane </a:t>
            </a:r>
            <a:r>
              <a:rPr lang="en-US" sz="1800" dirty="0" smtClean="0"/>
              <a:t>tree and </a:t>
            </a:r>
            <a:r>
              <a:rPr lang="en-US" sz="1800" dirty="0"/>
              <a:t>Sliver </a:t>
            </a:r>
            <a:r>
              <a:rPr lang="en-US" sz="1800" dirty="0" smtClean="0"/>
              <a:t>Maple are two most thickest trees; </a:t>
            </a:r>
            <a:r>
              <a:rPr lang="en-US" sz="1800" dirty="0"/>
              <a:t>London Plane </a:t>
            </a:r>
            <a:r>
              <a:rPr lang="en-US" sz="1800" dirty="0" smtClean="0"/>
              <a:t>tree and </a:t>
            </a:r>
            <a:r>
              <a:rPr lang="en-US" sz="1800" dirty="0"/>
              <a:t>Honey Locust </a:t>
            </a:r>
            <a:r>
              <a:rPr lang="en-US" sz="1800" dirty="0" smtClean="0"/>
              <a:t>are two </a:t>
            </a:r>
            <a:r>
              <a:rPr lang="en-US" sz="1800" dirty="0"/>
              <a:t>most common street </a:t>
            </a:r>
            <a:r>
              <a:rPr lang="en-US" sz="1800" dirty="0" smtClean="0"/>
              <a:t>trees; </a:t>
            </a:r>
            <a:r>
              <a:rPr lang="en-US" sz="1800" dirty="0"/>
              <a:t>Smoke Tree and Atlas </a:t>
            </a:r>
            <a:r>
              <a:rPr lang="en-US" sz="1800" dirty="0" smtClean="0"/>
              <a:t>Cedar are two trees that least likely to damage side flags.</a:t>
            </a:r>
            <a:endParaRPr lang="en-US" sz="1800" dirty="0"/>
          </a:p>
          <a:p>
            <a:pPr marL="0" indent="0">
              <a:lnSpc>
                <a:spcPct val="150000"/>
              </a:lnSpc>
              <a:buNone/>
            </a:pPr>
            <a:r>
              <a:rPr lang="en-US" sz="1800" dirty="0"/>
              <a:t>Through </a:t>
            </a:r>
            <a:r>
              <a:rPr lang="en-US" sz="1800" dirty="0" smtClean="0"/>
              <a:t>tree problems </a:t>
            </a:r>
            <a:r>
              <a:rPr lang="en-US" sz="1800" dirty="0"/>
              <a:t>analytics, </a:t>
            </a:r>
            <a:r>
              <a:rPr lang="en-US" sz="1800" dirty="0" smtClean="0"/>
              <a:t>root problem </a:t>
            </a:r>
            <a:r>
              <a:rPr lang="en-US" sz="1800" dirty="0"/>
              <a:t>caused by paving stones in tree </a:t>
            </a:r>
            <a:r>
              <a:rPr lang="en-US" sz="1800" dirty="0" smtClean="0"/>
              <a:t>bed is known as the most common tree problem. Stewardship can tackle tree problem effectively and </a:t>
            </a:r>
            <a:r>
              <a:rPr lang="en-US" sz="1800" dirty="0" smtClean="0"/>
              <a:t>larger trees are more likely to be in good condition.</a:t>
            </a:r>
            <a:endParaRPr lang="en-US" sz="1800" dirty="0"/>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12</a:t>
            </a:fld>
            <a:endParaRPr lang="zh-TW" altLang="en-US" noProof="0" dirty="0"/>
          </a:p>
        </p:txBody>
      </p:sp>
      <p:sp>
        <p:nvSpPr>
          <p:cNvPr id="7" name="標題 1"/>
          <p:cNvSpPr txBox="1">
            <a:spLocks/>
          </p:cNvSpPr>
          <p:nvPr/>
        </p:nvSpPr>
        <p:spPr>
          <a:xfrm>
            <a:off x="0" y="4872035"/>
            <a:ext cx="2589212" cy="54927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Reference</a:t>
            </a:r>
            <a:endParaRPr lang="en-US" sz="2800" b="1" dirty="0">
              <a:latin typeface="+mj-lt"/>
            </a:endParaRPr>
          </a:p>
        </p:txBody>
      </p:sp>
      <p:sp>
        <p:nvSpPr>
          <p:cNvPr id="6" name="文字方塊 5"/>
          <p:cNvSpPr txBox="1"/>
          <p:nvPr/>
        </p:nvSpPr>
        <p:spPr>
          <a:xfrm>
            <a:off x="303212" y="5433021"/>
            <a:ext cx="11125200" cy="923330"/>
          </a:xfrm>
          <a:prstGeom prst="rect">
            <a:avLst/>
          </a:prstGeom>
          <a:noFill/>
        </p:spPr>
        <p:txBody>
          <a:bodyPr wrap="square" rtlCol="0">
            <a:spAutoFit/>
          </a:bodyPr>
          <a:lstStyle/>
          <a:p>
            <a:pPr marL="342900" indent="-342900">
              <a:buAutoNum type="arabicParenBoth"/>
            </a:pPr>
            <a:r>
              <a:rPr lang="en-US" dirty="0" smtClean="0"/>
              <a:t>NYC's </a:t>
            </a:r>
            <a:r>
              <a:rPr lang="en-US" dirty="0"/>
              <a:t>Street trees. (</a:t>
            </a:r>
            <a:r>
              <a:rPr lang="en-US" dirty="0" err="1"/>
              <a:t>n.d.</a:t>
            </a:r>
            <a:r>
              <a:rPr lang="en-US" dirty="0"/>
              <a:t>). Retrieved February 19, 2021, from </a:t>
            </a:r>
            <a:r>
              <a:rPr lang="en-US" dirty="0">
                <a:hlinkClick r:id="rId2"/>
              </a:rPr>
              <a:t>https://</a:t>
            </a:r>
            <a:r>
              <a:rPr lang="en-US" dirty="0" smtClean="0">
                <a:hlinkClick r:id="rId2"/>
              </a:rPr>
              <a:t>tree-map.nycgovparks.org/</a:t>
            </a:r>
            <a:endParaRPr lang="en-US" dirty="0"/>
          </a:p>
          <a:p>
            <a:pPr marL="342900" indent="-342900">
              <a:buAutoNum type="arabicParenBoth"/>
            </a:pPr>
            <a:r>
              <a:rPr lang="en-US" dirty="0" smtClean="0"/>
              <a:t>2015 </a:t>
            </a:r>
            <a:r>
              <a:rPr lang="en-US" dirty="0"/>
              <a:t>Street Tree Census Report, Retrieved </a:t>
            </a:r>
            <a:r>
              <a:rPr lang="en-US" dirty="0" smtClean="0"/>
              <a:t>from</a:t>
            </a:r>
          </a:p>
          <a:p>
            <a:r>
              <a:rPr lang="en-US" dirty="0" smtClean="0"/>
              <a:t>        http</a:t>
            </a:r>
            <a:r>
              <a:rPr lang="en-US" dirty="0"/>
              <a:t>://</a:t>
            </a:r>
            <a:r>
              <a:rPr lang="en-US" dirty="0" smtClean="0"/>
              <a:t>media.nycgovparks.org/images/web/TreesCount/Index.html</a:t>
            </a:r>
            <a:endParaRPr lang="en-US" dirty="0"/>
          </a:p>
        </p:txBody>
      </p:sp>
    </p:spTree>
    <p:extLst>
      <p:ext uri="{BB962C8B-B14F-4D97-AF65-F5344CB8AC3E}">
        <p14:creationId xmlns:p14="http://schemas.microsoft.com/office/powerpoint/2010/main" val="115904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525" y="0"/>
            <a:ext cx="10971372" cy="762000"/>
          </a:xfrm>
        </p:spPr>
        <p:txBody>
          <a:bodyPr>
            <a:normAutofit/>
          </a:bodyPr>
          <a:lstStyle/>
          <a:p>
            <a:r>
              <a:rPr lang="en-US" dirty="0" smtClean="0">
                <a:latin typeface="+mj-lt"/>
              </a:rPr>
              <a:t>   </a:t>
            </a:r>
            <a:r>
              <a:rPr lang="en-US" b="1" dirty="0">
                <a:latin typeface="+mj-lt"/>
              </a:rPr>
              <a:t>1</a:t>
            </a:r>
            <a:r>
              <a:rPr lang="en-US" b="1" dirty="0" smtClean="0">
                <a:latin typeface="+mj-lt"/>
              </a:rPr>
              <a:t>. Introduction</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2</a:t>
            </a:fld>
            <a:endParaRPr lang="zh-TW" altLang="en-US" noProof="0" dirty="0"/>
          </a:p>
        </p:txBody>
      </p:sp>
      <p:sp>
        <p:nvSpPr>
          <p:cNvPr id="3" name="文字方塊 2"/>
          <p:cNvSpPr txBox="1"/>
          <p:nvPr/>
        </p:nvSpPr>
        <p:spPr>
          <a:xfrm>
            <a:off x="5865812" y="762000"/>
            <a:ext cx="5405598" cy="5555367"/>
          </a:xfrm>
          <a:prstGeom prst="rect">
            <a:avLst/>
          </a:prstGeom>
          <a:noFill/>
          <a:ln w="25400" cmpd="thickThin">
            <a:prstDash val="lgDashDotDot"/>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100" b="1" dirty="0"/>
          </a:p>
          <a:p>
            <a:r>
              <a:rPr lang="en-US" sz="2000" b="1" dirty="0" smtClean="0"/>
              <a:t>   </a:t>
            </a:r>
            <a:r>
              <a:rPr lang="en-US" b="1" dirty="0" smtClean="0"/>
              <a:t>1. Introduction</a:t>
            </a:r>
          </a:p>
          <a:p>
            <a:endParaRPr lang="en-US" b="1" dirty="0" smtClean="0"/>
          </a:p>
          <a:p>
            <a:r>
              <a:rPr lang="en-US" b="1" dirty="0" smtClean="0"/>
              <a:t>    2. Analysis</a:t>
            </a:r>
          </a:p>
          <a:p>
            <a:r>
              <a:rPr lang="en-US" b="1" dirty="0" smtClean="0"/>
              <a:t>         2.1  –  Borough analytics</a:t>
            </a:r>
          </a:p>
          <a:p>
            <a:r>
              <a:rPr lang="en-US" b="1" dirty="0" smtClean="0"/>
              <a:t>                 2.1.1 – Landscape</a:t>
            </a:r>
          </a:p>
          <a:p>
            <a:r>
              <a:rPr lang="en-US" b="1" dirty="0" smtClean="0"/>
              <a:t>                 2.1.2 – Reward of tree </a:t>
            </a:r>
            <a:r>
              <a:rPr lang="en-US" b="1" dirty="0" smtClean="0"/>
              <a:t>guard</a:t>
            </a:r>
          </a:p>
          <a:p>
            <a:r>
              <a:rPr lang="en-US" b="1" dirty="0"/>
              <a:t> </a:t>
            </a:r>
            <a:r>
              <a:rPr lang="en-US" b="1" dirty="0" smtClean="0"/>
              <a:t>                2.1.3 – Popular tree size </a:t>
            </a:r>
            <a:endParaRPr lang="en-US" b="1" dirty="0" smtClean="0"/>
          </a:p>
          <a:p>
            <a:endParaRPr lang="en-US" b="1" dirty="0" smtClean="0"/>
          </a:p>
          <a:p>
            <a:r>
              <a:rPr lang="en-US" b="1" dirty="0" smtClean="0"/>
              <a:t>         2.2 –  Tree Species analytics</a:t>
            </a:r>
          </a:p>
          <a:p>
            <a:r>
              <a:rPr lang="en-US" b="1" dirty="0" smtClean="0"/>
              <a:t>                 2.2.1  –  water storage concern</a:t>
            </a:r>
          </a:p>
          <a:p>
            <a:r>
              <a:rPr lang="en-US" b="1" dirty="0" smtClean="0"/>
              <a:t>                 2.2.2  –  The most common tree species</a:t>
            </a:r>
          </a:p>
          <a:p>
            <a:r>
              <a:rPr lang="en-US" b="1" dirty="0" smtClean="0"/>
              <a:t>                 2.2.3  –  Side flag issue</a:t>
            </a:r>
          </a:p>
          <a:p>
            <a:r>
              <a:rPr lang="en-US" b="1" dirty="0" smtClean="0"/>
              <a:t>       </a:t>
            </a:r>
          </a:p>
          <a:p>
            <a:r>
              <a:rPr lang="en-US" b="1" dirty="0"/>
              <a:t> </a:t>
            </a:r>
            <a:r>
              <a:rPr lang="en-US" b="1" dirty="0" smtClean="0"/>
              <a:t>        2.3 </a:t>
            </a:r>
            <a:r>
              <a:rPr lang="en-US" b="1" dirty="0"/>
              <a:t>–  Tree </a:t>
            </a:r>
            <a:r>
              <a:rPr lang="en-US" b="1" dirty="0" smtClean="0"/>
              <a:t>Problem analytics</a:t>
            </a:r>
          </a:p>
          <a:p>
            <a:r>
              <a:rPr lang="en-US" b="1" dirty="0"/>
              <a:t> </a:t>
            </a:r>
            <a:r>
              <a:rPr lang="en-US" b="1" dirty="0" smtClean="0"/>
              <a:t>                2.3.1  </a:t>
            </a:r>
            <a:r>
              <a:rPr lang="en-US" b="1" dirty="0"/>
              <a:t>–  </a:t>
            </a:r>
            <a:r>
              <a:rPr lang="en-US" b="1" dirty="0" smtClean="0"/>
              <a:t>The most urgent tree problems</a:t>
            </a:r>
            <a:endParaRPr lang="en-US" b="1" dirty="0"/>
          </a:p>
          <a:p>
            <a:r>
              <a:rPr lang="en-US" b="1" dirty="0"/>
              <a:t>         </a:t>
            </a:r>
            <a:r>
              <a:rPr lang="en-US" b="1" dirty="0" smtClean="0"/>
              <a:t>        2.3.2  </a:t>
            </a:r>
            <a:r>
              <a:rPr lang="en-US" b="1" dirty="0"/>
              <a:t>–  S</a:t>
            </a:r>
            <a:r>
              <a:rPr lang="en-US" b="1" dirty="0" smtClean="0"/>
              <a:t>tewardship activities</a:t>
            </a:r>
            <a:endParaRPr lang="en-US" b="1" dirty="0"/>
          </a:p>
          <a:p>
            <a:r>
              <a:rPr lang="en-US" b="1" dirty="0"/>
              <a:t>                 2.3.3  –  Tree size and tree health relationship</a:t>
            </a:r>
          </a:p>
          <a:p>
            <a:endParaRPr lang="en-US" b="1" dirty="0" smtClean="0"/>
          </a:p>
          <a:p>
            <a:r>
              <a:rPr lang="en-US" b="1" dirty="0" smtClean="0"/>
              <a:t>    3. Conclusion &amp; Reference</a:t>
            </a:r>
            <a:endParaRPr lang="en-US" sz="1400" dirty="0"/>
          </a:p>
        </p:txBody>
      </p:sp>
      <p:sp>
        <p:nvSpPr>
          <p:cNvPr id="6" name="文字方塊 5"/>
          <p:cNvSpPr txBox="1"/>
          <p:nvPr/>
        </p:nvSpPr>
        <p:spPr>
          <a:xfrm>
            <a:off x="597933" y="1442163"/>
            <a:ext cx="4878228" cy="4893647"/>
          </a:xfrm>
          <a:prstGeom prst="rect">
            <a:avLst/>
          </a:prstGeom>
          <a:noFill/>
          <a:ln w="25400" cmpd="thickThin">
            <a:prstDash val="lgDashDotDot"/>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The </a:t>
            </a:r>
            <a:r>
              <a:rPr lang="en-US" sz="2400" dirty="0"/>
              <a:t>dataset used for </a:t>
            </a:r>
            <a:r>
              <a:rPr lang="en-US" sz="2400" dirty="0" smtClean="0"/>
              <a:t>this presentation is New York street tree dataset. The dataset contains </a:t>
            </a:r>
            <a:r>
              <a:rPr lang="en-US" sz="2400" dirty="0"/>
              <a:t>46 variables and 642,961 observations. </a:t>
            </a:r>
            <a:endParaRPr lang="en-US" sz="2400" dirty="0" smtClean="0"/>
          </a:p>
          <a:p>
            <a:endParaRPr lang="en-US" sz="2400" dirty="0"/>
          </a:p>
          <a:p>
            <a:r>
              <a:rPr lang="en-US" sz="2400" dirty="0" smtClean="0"/>
              <a:t>The </a:t>
            </a:r>
            <a:r>
              <a:rPr lang="en-US" sz="2400" dirty="0"/>
              <a:t>variables include </a:t>
            </a:r>
            <a:r>
              <a:rPr lang="en-US" sz="2400" dirty="0" smtClean="0"/>
              <a:t>borough, data collected date, </a:t>
            </a:r>
            <a:r>
              <a:rPr lang="en-US" sz="2400" dirty="0"/>
              <a:t>user who collected the data, tree status, tree species, tree </a:t>
            </a:r>
            <a:r>
              <a:rPr lang="en-US" sz="2400" dirty="0" smtClean="0"/>
              <a:t>problems, latitude </a:t>
            </a:r>
            <a:r>
              <a:rPr lang="en-US" sz="2400" dirty="0"/>
              <a:t>and longitude of </a:t>
            </a:r>
            <a:r>
              <a:rPr lang="en-US" sz="2400" dirty="0" smtClean="0"/>
              <a:t>tree observations.</a:t>
            </a:r>
          </a:p>
          <a:p>
            <a:endParaRPr lang="en-US" sz="2400" dirty="0"/>
          </a:p>
          <a:p>
            <a:r>
              <a:rPr lang="en-US" sz="2400" dirty="0" smtClean="0"/>
              <a:t>We are going to use this dataset to solve some business problems.</a:t>
            </a:r>
          </a:p>
        </p:txBody>
      </p:sp>
    </p:spTree>
    <p:extLst>
      <p:ext uri="{BB962C8B-B14F-4D97-AF65-F5344CB8AC3E}">
        <p14:creationId xmlns:p14="http://schemas.microsoft.com/office/powerpoint/2010/main" val="601314398"/>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3</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2.1 Borough analysis</a:t>
            </a:r>
            <a:endParaRPr lang="en-US" sz="2800" b="1" dirty="0">
              <a:latin typeface="+mj-lt"/>
            </a:endParaRPr>
          </a:p>
        </p:txBody>
      </p:sp>
      <p:sp>
        <p:nvSpPr>
          <p:cNvPr id="3" name="矩形 2"/>
          <p:cNvSpPr/>
          <p:nvPr/>
        </p:nvSpPr>
        <p:spPr>
          <a:xfrm>
            <a:off x="303212" y="846203"/>
            <a:ext cx="5334000" cy="400110"/>
          </a:xfrm>
          <a:prstGeom prst="rect">
            <a:avLst/>
          </a:prstGeom>
        </p:spPr>
        <p:txBody>
          <a:bodyPr wrap="square">
            <a:spAutoFit/>
          </a:bodyPr>
          <a:lstStyle/>
          <a:p>
            <a:r>
              <a:rPr lang="en-US" sz="2000" b="1" dirty="0" smtClean="0">
                <a:solidFill>
                  <a:schemeClr val="accent2">
                    <a:lumMod val="50000"/>
                  </a:schemeClr>
                </a:solidFill>
              </a:rPr>
              <a:t>2.1.1  </a:t>
            </a:r>
            <a:r>
              <a:rPr lang="en-US" sz="2000" b="1" dirty="0">
                <a:solidFill>
                  <a:schemeClr val="accent2">
                    <a:lumMod val="50000"/>
                  </a:schemeClr>
                </a:solidFill>
              </a:rPr>
              <a:t>–  L</a:t>
            </a:r>
            <a:r>
              <a:rPr lang="en-US" sz="2000" b="1" dirty="0" smtClean="0">
                <a:solidFill>
                  <a:schemeClr val="accent2">
                    <a:lumMod val="50000"/>
                  </a:schemeClr>
                </a:solidFill>
              </a:rPr>
              <a:t>andscape</a:t>
            </a:r>
            <a:endParaRPr lang="en-US" sz="2000" dirty="0">
              <a:solidFill>
                <a:schemeClr val="accent2">
                  <a:lumMod val="50000"/>
                </a:schemeClr>
              </a:solidFill>
            </a:endParaRPr>
          </a:p>
        </p:txBody>
      </p:sp>
      <p:pic>
        <p:nvPicPr>
          <p:cNvPr id="7" name="圖片 6"/>
          <p:cNvPicPr>
            <a:picLocks noChangeAspect="1"/>
          </p:cNvPicPr>
          <p:nvPr/>
        </p:nvPicPr>
        <p:blipFill rotWithShape="1">
          <a:blip r:embed="rId2"/>
          <a:srcRect r="29334"/>
          <a:stretch/>
        </p:blipFill>
        <p:spPr>
          <a:xfrm>
            <a:off x="300961" y="1372882"/>
            <a:ext cx="4075944" cy="5210146"/>
          </a:xfrm>
          <a:prstGeom prst="rect">
            <a:avLst/>
          </a:prstGeom>
        </p:spPr>
      </p:pic>
      <p:pic>
        <p:nvPicPr>
          <p:cNvPr id="9" name="圖片 8"/>
          <p:cNvPicPr>
            <a:picLocks noChangeAspect="1"/>
          </p:cNvPicPr>
          <p:nvPr/>
        </p:nvPicPr>
        <p:blipFill>
          <a:blip r:embed="rId3"/>
          <a:stretch>
            <a:fillRect/>
          </a:stretch>
        </p:blipFill>
        <p:spPr>
          <a:xfrm>
            <a:off x="3151457" y="5491989"/>
            <a:ext cx="1082134" cy="975445"/>
          </a:xfrm>
          <a:prstGeom prst="rect">
            <a:avLst/>
          </a:prstGeom>
        </p:spPr>
      </p:pic>
      <p:pic>
        <p:nvPicPr>
          <p:cNvPr id="10" name="圖片 9"/>
          <p:cNvPicPr>
            <a:picLocks noChangeAspect="1"/>
          </p:cNvPicPr>
          <p:nvPr/>
        </p:nvPicPr>
        <p:blipFill rotWithShape="1">
          <a:blip r:embed="rId4"/>
          <a:srcRect t="4335" b="9147"/>
          <a:stretch/>
        </p:blipFill>
        <p:spPr>
          <a:xfrm>
            <a:off x="4477407" y="1371598"/>
            <a:ext cx="4263619" cy="5212715"/>
          </a:xfrm>
          <a:prstGeom prst="rect">
            <a:avLst/>
          </a:prstGeom>
        </p:spPr>
      </p:pic>
      <p:pic>
        <p:nvPicPr>
          <p:cNvPr id="12" name="圖片 11"/>
          <p:cNvPicPr>
            <a:picLocks noChangeAspect="1"/>
          </p:cNvPicPr>
          <p:nvPr/>
        </p:nvPicPr>
        <p:blipFill>
          <a:blip r:embed="rId5"/>
          <a:stretch>
            <a:fillRect/>
          </a:stretch>
        </p:blipFill>
        <p:spPr>
          <a:xfrm>
            <a:off x="7427665" y="5936881"/>
            <a:ext cx="1257409" cy="602032"/>
          </a:xfrm>
          <a:prstGeom prst="rect">
            <a:avLst/>
          </a:prstGeom>
        </p:spPr>
      </p:pic>
      <p:sp>
        <p:nvSpPr>
          <p:cNvPr id="13" name="文字方塊 12"/>
          <p:cNvSpPr txBox="1"/>
          <p:nvPr/>
        </p:nvSpPr>
        <p:spPr>
          <a:xfrm>
            <a:off x="8871082" y="1371598"/>
            <a:ext cx="3166930" cy="2585323"/>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New York local government has a fund to landscape. </a:t>
            </a:r>
          </a:p>
          <a:p>
            <a:endParaRPr lang="en-US" dirty="0" smtClean="0"/>
          </a:p>
          <a:p>
            <a:r>
              <a:rPr lang="en-US" dirty="0" smtClean="0"/>
              <a:t>The government wants to know how to make citizens feel strongly that it landscapes the city.</a:t>
            </a:r>
            <a:endParaRPr lang="en-US" dirty="0"/>
          </a:p>
        </p:txBody>
      </p:sp>
      <p:sp>
        <p:nvSpPr>
          <p:cNvPr id="15" name="文字方塊 14"/>
          <p:cNvSpPr txBox="1"/>
          <p:nvPr/>
        </p:nvSpPr>
        <p:spPr>
          <a:xfrm>
            <a:off x="8871082" y="4233306"/>
            <a:ext cx="3166930" cy="2031325"/>
          </a:xfrm>
          <a:prstGeom prst="rect">
            <a:avLst/>
          </a:prstGeom>
          <a:noFill/>
        </p:spPr>
        <p:txBody>
          <a:bodyPr wrap="square" rtlCol="0">
            <a:spAutoFit/>
          </a:bodyPr>
          <a:lstStyle/>
          <a:p>
            <a:r>
              <a:rPr lang="en-US" b="1" dirty="0" smtClean="0"/>
              <a:t>Recommendation: </a:t>
            </a:r>
          </a:p>
          <a:p>
            <a:endParaRPr lang="en-US" dirty="0" smtClean="0"/>
          </a:p>
          <a:p>
            <a:r>
              <a:rPr lang="en-US" dirty="0" smtClean="0"/>
              <a:t>The tree density in Manhattan is much less than other boroughs</a:t>
            </a:r>
            <a:r>
              <a:rPr lang="en-US" dirty="0"/>
              <a:t>.</a:t>
            </a:r>
            <a:r>
              <a:rPr lang="en-US" dirty="0" smtClean="0"/>
              <a:t> Planting street trees in Manhattan can make citizens feel the change the most.  </a:t>
            </a:r>
            <a:endParaRPr lang="en-US" dirty="0"/>
          </a:p>
        </p:txBody>
      </p:sp>
    </p:spTree>
    <p:extLst>
      <p:ext uri="{BB962C8B-B14F-4D97-AF65-F5344CB8AC3E}">
        <p14:creationId xmlns:p14="http://schemas.microsoft.com/office/powerpoint/2010/main" val="2522054915"/>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4</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2.1 Borough analysis</a:t>
            </a:r>
            <a:endParaRPr lang="en-US" sz="2800" b="1" dirty="0">
              <a:latin typeface="+mj-lt"/>
            </a:endParaRPr>
          </a:p>
        </p:txBody>
      </p:sp>
      <p:sp>
        <p:nvSpPr>
          <p:cNvPr id="3" name="矩形 2"/>
          <p:cNvSpPr/>
          <p:nvPr/>
        </p:nvSpPr>
        <p:spPr>
          <a:xfrm>
            <a:off x="303212" y="846203"/>
            <a:ext cx="5334000" cy="400110"/>
          </a:xfrm>
          <a:prstGeom prst="rect">
            <a:avLst/>
          </a:prstGeom>
        </p:spPr>
        <p:txBody>
          <a:bodyPr wrap="square">
            <a:spAutoFit/>
          </a:bodyPr>
          <a:lstStyle/>
          <a:p>
            <a:r>
              <a:rPr lang="en-US" sz="2000" b="1" dirty="0" smtClean="0">
                <a:solidFill>
                  <a:schemeClr val="accent2">
                    <a:lumMod val="50000"/>
                  </a:schemeClr>
                </a:solidFill>
              </a:rPr>
              <a:t>2.1.2  </a:t>
            </a:r>
            <a:r>
              <a:rPr lang="en-US" sz="2000" b="1" dirty="0">
                <a:solidFill>
                  <a:schemeClr val="accent2">
                    <a:lumMod val="50000"/>
                  </a:schemeClr>
                </a:solidFill>
              </a:rPr>
              <a:t>–  </a:t>
            </a:r>
            <a:r>
              <a:rPr lang="en-US" sz="2000" b="1" dirty="0" smtClean="0">
                <a:solidFill>
                  <a:schemeClr val="accent2">
                    <a:lumMod val="50000"/>
                  </a:schemeClr>
                </a:solidFill>
              </a:rPr>
              <a:t>Reward of tree guard</a:t>
            </a:r>
            <a:endParaRPr lang="en-US" sz="2000" dirty="0">
              <a:solidFill>
                <a:schemeClr val="accent2">
                  <a:lumMod val="50000"/>
                </a:schemeClr>
              </a:solidFill>
            </a:endParaRPr>
          </a:p>
        </p:txBody>
      </p:sp>
      <p:sp>
        <p:nvSpPr>
          <p:cNvPr id="13" name="文字方塊 12"/>
          <p:cNvSpPr txBox="1"/>
          <p:nvPr/>
        </p:nvSpPr>
        <p:spPr>
          <a:xfrm>
            <a:off x="267168" y="1493008"/>
            <a:ext cx="3496187" cy="2031325"/>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NYC state government wants to reward the borough which did the best job in guarding tree and by this way to encourage other boroughs to care this issue more.</a:t>
            </a:r>
          </a:p>
        </p:txBody>
      </p:sp>
      <p:sp>
        <p:nvSpPr>
          <p:cNvPr id="15" name="文字方塊 14"/>
          <p:cNvSpPr txBox="1"/>
          <p:nvPr/>
        </p:nvSpPr>
        <p:spPr>
          <a:xfrm>
            <a:off x="264655" y="3733800"/>
            <a:ext cx="3491149" cy="2585323"/>
          </a:xfrm>
          <a:prstGeom prst="rect">
            <a:avLst/>
          </a:prstGeom>
          <a:noFill/>
        </p:spPr>
        <p:txBody>
          <a:bodyPr wrap="square" rtlCol="0">
            <a:spAutoFit/>
          </a:bodyPr>
          <a:lstStyle/>
          <a:p>
            <a:r>
              <a:rPr lang="en-US" b="1" dirty="0" smtClean="0"/>
              <a:t>Recommendation: </a:t>
            </a:r>
          </a:p>
          <a:p>
            <a:endParaRPr lang="en-US" dirty="0" smtClean="0"/>
          </a:p>
          <a:p>
            <a:r>
              <a:rPr lang="en-US" dirty="0" smtClean="0"/>
              <a:t>Manhattan should win the reward since its percentage of tree with no guard is significantly </a:t>
            </a:r>
            <a:r>
              <a:rPr lang="en-US" dirty="0"/>
              <a:t>lower than other four boroughs, at 56</a:t>
            </a:r>
            <a:r>
              <a:rPr lang="en-US" dirty="0" smtClean="0"/>
              <a:t>%. </a:t>
            </a:r>
            <a:r>
              <a:rPr lang="en-US" dirty="0"/>
              <a:t>T</a:t>
            </a:r>
            <a:r>
              <a:rPr lang="en-US" dirty="0" smtClean="0"/>
              <a:t>he </a:t>
            </a:r>
            <a:r>
              <a:rPr lang="en-US" dirty="0"/>
              <a:t>fact has reflected in its both higher harmful and helpful guard percentage. </a:t>
            </a:r>
          </a:p>
        </p:txBody>
      </p:sp>
      <p:pic>
        <p:nvPicPr>
          <p:cNvPr id="8" name="圖片 7"/>
          <p:cNvPicPr>
            <a:picLocks noChangeAspect="1"/>
          </p:cNvPicPr>
          <p:nvPr/>
        </p:nvPicPr>
        <p:blipFill>
          <a:blip r:embed="rId2"/>
          <a:stretch>
            <a:fillRect/>
          </a:stretch>
        </p:blipFill>
        <p:spPr>
          <a:xfrm>
            <a:off x="3917112" y="1601471"/>
            <a:ext cx="1763799" cy="4754880"/>
          </a:xfrm>
          <a:prstGeom prst="rect">
            <a:avLst/>
          </a:prstGeom>
        </p:spPr>
      </p:pic>
      <p:pic>
        <p:nvPicPr>
          <p:cNvPr id="11" name="圖片 10"/>
          <p:cNvPicPr>
            <a:picLocks noChangeAspect="1"/>
          </p:cNvPicPr>
          <p:nvPr/>
        </p:nvPicPr>
        <p:blipFill rotWithShape="1">
          <a:blip r:embed="rId3"/>
          <a:srcRect l="12961"/>
          <a:stretch/>
        </p:blipFill>
        <p:spPr>
          <a:xfrm>
            <a:off x="5714441" y="1601471"/>
            <a:ext cx="1535199" cy="4754880"/>
          </a:xfrm>
          <a:prstGeom prst="rect">
            <a:avLst/>
          </a:prstGeom>
        </p:spPr>
      </p:pic>
      <p:pic>
        <p:nvPicPr>
          <p:cNvPr id="25" name="圖片 24"/>
          <p:cNvPicPr>
            <a:picLocks noChangeAspect="1"/>
          </p:cNvPicPr>
          <p:nvPr/>
        </p:nvPicPr>
        <p:blipFill rotWithShape="1">
          <a:blip r:embed="rId4"/>
          <a:srcRect l="10230"/>
          <a:stretch/>
        </p:blipFill>
        <p:spPr>
          <a:xfrm>
            <a:off x="7288574" y="1601471"/>
            <a:ext cx="1529183" cy="4754880"/>
          </a:xfrm>
          <a:prstGeom prst="rect">
            <a:avLst/>
          </a:prstGeom>
        </p:spPr>
      </p:pic>
      <p:pic>
        <p:nvPicPr>
          <p:cNvPr id="26" name="圖片 25"/>
          <p:cNvPicPr>
            <a:picLocks noChangeAspect="1"/>
          </p:cNvPicPr>
          <p:nvPr/>
        </p:nvPicPr>
        <p:blipFill rotWithShape="1">
          <a:blip r:embed="rId5"/>
          <a:srcRect l="14153"/>
          <a:stretch/>
        </p:blipFill>
        <p:spPr>
          <a:xfrm>
            <a:off x="8856691" y="1601471"/>
            <a:ext cx="1514174" cy="4754880"/>
          </a:xfrm>
          <a:prstGeom prst="rect">
            <a:avLst/>
          </a:prstGeom>
        </p:spPr>
      </p:pic>
      <p:pic>
        <p:nvPicPr>
          <p:cNvPr id="27" name="圖片 26"/>
          <p:cNvPicPr>
            <a:picLocks noChangeAspect="1"/>
          </p:cNvPicPr>
          <p:nvPr/>
        </p:nvPicPr>
        <p:blipFill rotWithShape="1">
          <a:blip r:embed="rId6"/>
          <a:srcRect l="11981"/>
          <a:stretch/>
        </p:blipFill>
        <p:spPr>
          <a:xfrm>
            <a:off x="10409799" y="1601471"/>
            <a:ext cx="1552488" cy="4754880"/>
          </a:xfrm>
          <a:prstGeom prst="rect">
            <a:avLst/>
          </a:prstGeom>
        </p:spPr>
      </p:pic>
    </p:spTree>
    <p:extLst>
      <p:ext uri="{BB962C8B-B14F-4D97-AF65-F5344CB8AC3E}">
        <p14:creationId xmlns:p14="http://schemas.microsoft.com/office/powerpoint/2010/main" val="2578051353"/>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5</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2.1 Borough analysis</a:t>
            </a:r>
            <a:endParaRPr lang="en-US" sz="2800" b="1" dirty="0">
              <a:latin typeface="+mj-lt"/>
            </a:endParaRPr>
          </a:p>
        </p:txBody>
      </p:sp>
      <p:sp>
        <p:nvSpPr>
          <p:cNvPr id="3" name="矩形 2"/>
          <p:cNvSpPr/>
          <p:nvPr/>
        </p:nvSpPr>
        <p:spPr>
          <a:xfrm>
            <a:off x="303212" y="846203"/>
            <a:ext cx="5334000" cy="400110"/>
          </a:xfrm>
          <a:prstGeom prst="rect">
            <a:avLst/>
          </a:prstGeom>
        </p:spPr>
        <p:txBody>
          <a:bodyPr wrap="square">
            <a:spAutoFit/>
          </a:bodyPr>
          <a:lstStyle/>
          <a:p>
            <a:r>
              <a:rPr lang="en-US" sz="2000" b="1" dirty="0" smtClean="0">
                <a:solidFill>
                  <a:schemeClr val="accent2">
                    <a:lumMod val="50000"/>
                  </a:schemeClr>
                </a:solidFill>
              </a:rPr>
              <a:t>2.1.3  </a:t>
            </a:r>
            <a:r>
              <a:rPr lang="en-US" sz="2000" b="1" dirty="0">
                <a:solidFill>
                  <a:schemeClr val="accent2">
                    <a:lumMod val="50000"/>
                  </a:schemeClr>
                </a:solidFill>
              </a:rPr>
              <a:t>–  </a:t>
            </a:r>
            <a:r>
              <a:rPr lang="en-US" sz="2000" b="1" dirty="0" smtClean="0">
                <a:solidFill>
                  <a:schemeClr val="accent2">
                    <a:lumMod val="50000"/>
                  </a:schemeClr>
                </a:solidFill>
              </a:rPr>
              <a:t>Popular tree size</a:t>
            </a:r>
            <a:endParaRPr lang="en-US" sz="2000" dirty="0">
              <a:solidFill>
                <a:schemeClr val="accent2">
                  <a:lumMod val="50000"/>
                </a:schemeClr>
              </a:solidFill>
            </a:endParaRPr>
          </a:p>
        </p:txBody>
      </p:sp>
      <p:sp>
        <p:nvSpPr>
          <p:cNvPr id="13" name="文字方塊 12"/>
          <p:cNvSpPr txBox="1"/>
          <p:nvPr/>
        </p:nvSpPr>
        <p:spPr>
          <a:xfrm>
            <a:off x="7770812" y="1455183"/>
            <a:ext cx="3352800" cy="1477328"/>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A tree businessman, Bezos, mainly sells large size trees. Which borough should he aim at?</a:t>
            </a:r>
            <a:endParaRPr lang="en-US" dirty="0" smtClean="0"/>
          </a:p>
        </p:txBody>
      </p:sp>
      <p:sp>
        <p:nvSpPr>
          <p:cNvPr id="15" name="文字方塊 14"/>
          <p:cNvSpPr txBox="1"/>
          <p:nvPr/>
        </p:nvSpPr>
        <p:spPr>
          <a:xfrm>
            <a:off x="7805667" y="3491594"/>
            <a:ext cx="3416297" cy="2308324"/>
          </a:xfrm>
          <a:prstGeom prst="rect">
            <a:avLst/>
          </a:prstGeom>
          <a:noFill/>
        </p:spPr>
        <p:txBody>
          <a:bodyPr wrap="square" rtlCol="0">
            <a:spAutoFit/>
          </a:bodyPr>
          <a:lstStyle/>
          <a:p>
            <a:r>
              <a:rPr lang="en-US" b="1" dirty="0" smtClean="0"/>
              <a:t>Recommendation: </a:t>
            </a:r>
          </a:p>
          <a:p>
            <a:endParaRPr lang="en-US" dirty="0" smtClean="0"/>
          </a:p>
          <a:p>
            <a:r>
              <a:rPr lang="en-US" dirty="0" smtClean="0"/>
              <a:t>The bar chart left shows the average tree size in Queens is the largest. Queens is more likely to be suitable borough for big size trees and be a more potential market to Bezos. </a:t>
            </a:r>
            <a:endParaRPr lang="en-US" dirty="0"/>
          </a:p>
        </p:txBody>
      </p:sp>
      <p:pic>
        <p:nvPicPr>
          <p:cNvPr id="6" name="圖片 5"/>
          <p:cNvPicPr>
            <a:picLocks noChangeAspect="1"/>
          </p:cNvPicPr>
          <p:nvPr/>
        </p:nvPicPr>
        <p:blipFill>
          <a:blip r:embed="rId2"/>
          <a:stretch>
            <a:fillRect/>
          </a:stretch>
        </p:blipFill>
        <p:spPr>
          <a:xfrm>
            <a:off x="989012" y="1455183"/>
            <a:ext cx="6334657" cy="4901168"/>
          </a:xfrm>
          <a:prstGeom prst="rect">
            <a:avLst/>
          </a:prstGeom>
        </p:spPr>
      </p:pic>
    </p:spTree>
    <p:extLst>
      <p:ext uri="{BB962C8B-B14F-4D97-AF65-F5344CB8AC3E}">
        <p14:creationId xmlns:p14="http://schemas.microsoft.com/office/powerpoint/2010/main" val="1594542047"/>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6</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2.2 Tree species analysis</a:t>
            </a:r>
            <a:endParaRPr lang="en-US" sz="2800" b="1" dirty="0">
              <a:latin typeface="+mj-lt"/>
            </a:endParaRPr>
          </a:p>
        </p:txBody>
      </p:sp>
      <p:sp>
        <p:nvSpPr>
          <p:cNvPr id="3" name="矩形 2"/>
          <p:cNvSpPr/>
          <p:nvPr/>
        </p:nvSpPr>
        <p:spPr>
          <a:xfrm>
            <a:off x="303212" y="846203"/>
            <a:ext cx="7010400" cy="400110"/>
          </a:xfrm>
          <a:prstGeom prst="rect">
            <a:avLst/>
          </a:prstGeom>
        </p:spPr>
        <p:txBody>
          <a:bodyPr wrap="square">
            <a:spAutoFit/>
          </a:bodyPr>
          <a:lstStyle/>
          <a:p>
            <a:r>
              <a:rPr lang="en-US" sz="2000" b="1" dirty="0" smtClean="0">
                <a:solidFill>
                  <a:schemeClr val="accent2">
                    <a:lumMod val="50000"/>
                  </a:schemeClr>
                </a:solidFill>
              </a:rPr>
              <a:t>2.2.1  </a:t>
            </a:r>
            <a:r>
              <a:rPr lang="en-US" sz="2000" b="1" dirty="0">
                <a:solidFill>
                  <a:schemeClr val="accent2">
                    <a:lumMod val="50000"/>
                  </a:schemeClr>
                </a:solidFill>
              </a:rPr>
              <a:t>–  </a:t>
            </a:r>
            <a:r>
              <a:rPr lang="en-US" sz="2000" b="1" dirty="0" smtClean="0">
                <a:solidFill>
                  <a:schemeClr val="accent2">
                    <a:lumMod val="50000"/>
                  </a:schemeClr>
                </a:solidFill>
              </a:rPr>
              <a:t>Water storage concern</a:t>
            </a:r>
            <a:endParaRPr lang="en-US" sz="2000" dirty="0">
              <a:solidFill>
                <a:schemeClr val="accent2">
                  <a:lumMod val="50000"/>
                </a:schemeClr>
              </a:solidFill>
            </a:endParaRPr>
          </a:p>
        </p:txBody>
      </p:sp>
      <p:sp>
        <p:nvSpPr>
          <p:cNvPr id="15" name="文字方塊 14"/>
          <p:cNvSpPr txBox="1"/>
          <p:nvPr/>
        </p:nvSpPr>
        <p:spPr>
          <a:xfrm>
            <a:off x="6323012" y="3384455"/>
            <a:ext cx="4419600" cy="2031325"/>
          </a:xfrm>
          <a:prstGeom prst="rect">
            <a:avLst/>
          </a:prstGeom>
          <a:noFill/>
        </p:spPr>
        <p:txBody>
          <a:bodyPr wrap="square" rtlCol="0">
            <a:spAutoFit/>
          </a:bodyPr>
          <a:lstStyle/>
          <a:p>
            <a:r>
              <a:rPr lang="en-US" b="1" dirty="0" smtClean="0"/>
              <a:t>Recommendation: </a:t>
            </a:r>
          </a:p>
          <a:p>
            <a:endParaRPr lang="en-US" dirty="0" smtClean="0"/>
          </a:p>
          <a:p>
            <a:r>
              <a:rPr lang="en-US" dirty="0" smtClean="0"/>
              <a:t>Trees with large trunk are considered having better water-storage ability. Therefore large trees like London Plane tree, Sliver Maple and Eastern Cottonwood are recommended to plant</a:t>
            </a:r>
            <a:r>
              <a:rPr lang="en-US" dirty="0" smtClean="0"/>
              <a:t>. Bezos should take the opportunity.</a:t>
            </a:r>
            <a:endParaRPr lang="en-US" dirty="0" smtClean="0"/>
          </a:p>
        </p:txBody>
      </p:sp>
      <p:sp>
        <p:nvSpPr>
          <p:cNvPr id="17" name="文字方塊 16"/>
          <p:cNvSpPr txBox="1"/>
          <p:nvPr/>
        </p:nvSpPr>
        <p:spPr>
          <a:xfrm>
            <a:off x="6323012" y="1379323"/>
            <a:ext cx="4419600" cy="1754326"/>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Due to climate change, New York has faced land desertification problem in the future. Government thinks the issue may can address by planting trees.</a:t>
            </a:r>
            <a:endParaRPr lang="en-US" dirty="0"/>
          </a:p>
        </p:txBody>
      </p:sp>
      <p:sp>
        <p:nvSpPr>
          <p:cNvPr id="5" name="文字方塊 4"/>
          <p:cNvSpPr txBox="1"/>
          <p:nvPr/>
        </p:nvSpPr>
        <p:spPr>
          <a:xfrm>
            <a:off x="6399212" y="6011468"/>
            <a:ext cx="3278330" cy="307777"/>
          </a:xfrm>
          <a:prstGeom prst="rect">
            <a:avLst/>
          </a:prstGeom>
          <a:noFill/>
        </p:spPr>
        <p:txBody>
          <a:bodyPr wrap="square" rtlCol="0">
            <a:spAutoFit/>
          </a:bodyPr>
          <a:lstStyle/>
          <a:p>
            <a:r>
              <a:rPr lang="en-US" sz="1400" b="1" dirty="0" smtClean="0"/>
              <a:t>PS. The unit of the bar chart left is inch</a:t>
            </a:r>
            <a:endParaRPr lang="en-US" sz="1400" b="1" dirty="0"/>
          </a:p>
        </p:txBody>
      </p:sp>
      <p:pic>
        <p:nvPicPr>
          <p:cNvPr id="7" name="圖片 6"/>
          <p:cNvPicPr>
            <a:picLocks noChangeAspect="1"/>
          </p:cNvPicPr>
          <p:nvPr/>
        </p:nvPicPr>
        <p:blipFill>
          <a:blip r:embed="rId2"/>
          <a:stretch>
            <a:fillRect/>
          </a:stretch>
        </p:blipFill>
        <p:spPr>
          <a:xfrm>
            <a:off x="1065212" y="1455993"/>
            <a:ext cx="4419600" cy="4900358"/>
          </a:xfrm>
          <a:prstGeom prst="rect">
            <a:avLst/>
          </a:prstGeom>
        </p:spPr>
      </p:pic>
    </p:spTree>
    <p:extLst>
      <p:ext uri="{BB962C8B-B14F-4D97-AF65-F5344CB8AC3E}">
        <p14:creationId xmlns:p14="http://schemas.microsoft.com/office/powerpoint/2010/main" val="177871879"/>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7</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2.2 Tree species analysis</a:t>
            </a:r>
            <a:endParaRPr lang="en-US" sz="2800" b="1" dirty="0">
              <a:latin typeface="+mj-lt"/>
            </a:endParaRPr>
          </a:p>
        </p:txBody>
      </p:sp>
      <p:sp>
        <p:nvSpPr>
          <p:cNvPr id="3" name="矩形 2"/>
          <p:cNvSpPr/>
          <p:nvPr/>
        </p:nvSpPr>
        <p:spPr>
          <a:xfrm>
            <a:off x="303212" y="846203"/>
            <a:ext cx="6324600" cy="400110"/>
          </a:xfrm>
          <a:prstGeom prst="rect">
            <a:avLst/>
          </a:prstGeom>
        </p:spPr>
        <p:txBody>
          <a:bodyPr wrap="square">
            <a:spAutoFit/>
          </a:bodyPr>
          <a:lstStyle/>
          <a:p>
            <a:r>
              <a:rPr lang="en-US" sz="2000" b="1" dirty="0" smtClean="0">
                <a:solidFill>
                  <a:schemeClr val="accent2">
                    <a:lumMod val="50000"/>
                  </a:schemeClr>
                </a:solidFill>
              </a:rPr>
              <a:t>2.2.2  </a:t>
            </a:r>
            <a:r>
              <a:rPr lang="en-US" sz="2000" b="1" dirty="0">
                <a:solidFill>
                  <a:schemeClr val="accent2">
                    <a:lumMod val="50000"/>
                  </a:schemeClr>
                </a:solidFill>
              </a:rPr>
              <a:t>–  </a:t>
            </a:r>
            <a:r>
              <a:rPr lang="en-US" sz="2000" b="1" dirty="0" smtClean="0">
                <a:solidFill>
                  <a:schemeClr val="accent2">
                    <a:lumMod val="50000"/>
                  </a:schemeClr>
                </a:solidFill>
              </a:rPr>
              <a:t>The most common tree species</a:t>
            </a:r>
            <a:endParaRPr lang="en-US" sz="2000" dirty="0">
              <a:solidFill>
                <a:schemeClr val="accent2">
                  <a:lumMod val="50000"/>
                </a:schemeClr>
              </a:solidFill>
            </a:endParaRPr>
          </a:p>
        </p:txBody>
      </p:sp>
      <p:sp>
        <p:nvSpPr>
          <p:cNvPr id="15" name="文字方塊 14"/>
          <p:cNvSpPr txBox="1"/>
          <p:nvPr/>
        </p:nvSpPr>
        <p:spPr>
          <a:xfrm>
            <a:off x="298442" y="4052998"/>
            <a:ext cx="4413500" cy="2031325"/>
          </a:xfrm>
          <a:prstGeom prst="rect">
            <a:avLst/>
          </a:prstGeom>
          <a:noFill/>
        </p:spPr>
        <p:txBody>
          <a:bodyPr wrap="square" rtlCol="0">
            <a:spAutoFit/>
          </a:bodyPr>
          <a:lstStyle/>
          <a:p>
            <a:r>
              <a:rPr lang="en-US" b="1" dirty="0" smtClean="0"/>
              <a:t>Recommendation: </a:t>
            </a:r>
          </a:p>
          <a:p>
            <a:endParaRPr lang="en-US" dirty="0" smtClean="0"/>
          </a:p>
          <a:p>
            <a:r>
              <a:rPr lang="en-US" dirty="0" smtClean="0"/>
              <a:t>Since the most common street tree in New York are London Plane tree, Honey Locust and Callery Pear. </a:t>
            </a:r>
            <a:r>
              <a:rPr lang="en-US" dirty="0"/>
              <a:t>P</a:t>
            </a:r>
            <a:r>
              <a:rPr lang="en-US" dirty="0" smtClean="0"/>
              <a:t>rofessor </a:t>
            </a:r>
            <a:r>
              <a:rPr lang="en-US" dirty="0" err="1"/>
              <a:t>Mykhaylo</a:t>
            </a:r>
            <a:r>
              <a:rPr lang="en-US" dirty="0"/>
              <a:t> </a:t>
            </a:r>
            <a:r>
              <a:rPr lang="en-US" dirty="0" smtClean="0"/>
              <a:t>should give NYK park staff more useful advice about these tree species.</a:t>
            </a:r>
          </a:p>
        </p:txBody>
      </p:sp>
      <p:sp>
        <p:nvSpPr>
          <p:cNvPr id="17" name="文字方塊 16"/>
          <p:cNvSpPr txBox="1"/>
          <p:nvPr/>
        </p:nvSpPr>
        <p:spPr>
          <a:xfrm>
            <a:off x="306925" y="1633993"/>
            <a:ext cx="4416550" cy="1754326"/>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a:t>Professor </a:t>
            </a:r>
            <a:r>
              <a:rPr lang="en-US" dirty="0" err="1" smtClean="0"/>
              <a:t>Mykhaylo</a:t>
            </a:r>
            <a:r>
              <a:rPr lang="en-US" dirty="0" smtClean="0"/>
              <a:t> is invited to give some planting advice to NYK park staffs. The planting advice for which tree species should the professor address?  </a:t>
            </a:r>
            <a:endParaRPr lang="en-US" dirty="0"/>
          </a:p>
        </p:txBody>
      </p:sp>
      <p:pic>
        <p:nvPicPr>
          <p:cNvPr id="9" name="image12.jpg"/>
          <p:cNvPicPr>
            <a:picLocks noChangeAspect="1"/>
          </p:cNvPicPr>
          <p:nvPr/>
        </p:nvPicPr>
        <p:blipFill rotWithShape="1">
          <a:blip r:embed="rId2"/>
          <a:srcRect t="21" r="36387" b="2"/>
          <a:stretch/>
        </p:blipFill>
        <p:spPr>
          <a:xfrm>
            <a:off x="5004701" y="1600200"/>
            <a:ext cx="6569782" cy="4596517"/>
          </a:xfrm>
          <a:prstGeom prst="rect">
            <a:avLst/>
          </a:prstGeom>
          <a:ln w="12700">
            <a:solidFill>
              <a:srgbClr val="000000"/>
            </a:solidFill>
            <a:prstDash val="solid"/>
          </a:ln>
        </p:spPr>
      </p:pic>
    </p:spTree>
    <p:extLst>
      <p:ext uri="{BB962C8B-B14F-4D97-AF65-F5344CB8AC3E}">
        <p14:creationId xmlns:p14="http://schemas.microsoft.com/office/powerpoint/2010/main" val="2660603970"/>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8</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2.2 Tree species analysis</a:t>
            </a:r>
            <a:endParaRPr lang="en-US" sz="2800" b="1" dirty="0">
              <a:latin typeface="+mj-lt"/>
            </a:endParaRPr>
          </a:p>
        </p:txBody>
      </p:sp>
      <p:sp>
        <p:nvSpPr>
          <p:cNvPr id="3" name="矩形 2"/>
          <p:cNvSpPr/>
          <p:nvPr/>
        </p:nvSpPr>
        <p:spPr>
          <a:xfrm>
            <a:off x="303212" y="846203"/>
            <a:ext cx="6324600" cy="400110"/>
          </a:xfrm>
          <a:prstGeom prst="rect">
            <a:avLst/>
          </a:prstGeom>
        </p:spPr>
        <p:txBody>
          <a:bodyPr wrap="square">
            <a:spAutoFit/>
          </a:bodyPr>
          <a:lstStyle/>
          <a:p>
            <a:r>
              <a:rPr lang="en-US" sz="2000" b="1" dirty="0" smtClean="0">
                <a:solidFill>
                  <a:schemeClr val="accent2">
                    <a:lumMod val="50000"/>
                  </a:schemeClr>
                </a:solidFill>
              </a:rPr>
              <a:t>2.2.3  </a:t>
            </a:r>
            <a:r>
              <a:rPr lang="en-US" sz="2000" b="1" dirty="0">
                <a:solidFill>
                  <a:schemeClr val="accent2">
                    <a:lumMod val="50000"/>
                  </a:schemeClr>
                </a:solidFill>
              </a:rPr>
              <a:t>–  </a:t>
            </a:r>
            <a:r>
              <a:rPr lang="en-US" sz="2000" b="1" dirty="0" smtClean="0">
                <a:solidFill>
                  <a:schemeClr val="accent2">
                    <a:lumMod val="50000"/>
                  </a:schemeClr>
                </a:solidFill>
              </a:rPr>
              <a:t>Side flag issue</a:t>
            </a:r>
            <a:endParaRPr lang="en-US" sz="2000" dirty="0">
              <a:solidFill>
                <a:schemeClr val="accent2">
                  <a:lumMod val="50000"/>
                </a:schemeClr>
              </a:solidFill>
            </a:endParaRPr>
          </a:p>
        </p:txBody>
      </p:sp>
      <p:sp>
        <p:nvSpPr>
          <p:cNvPr id="15" name="文字方塊 14"/>
          <p:cNvSpPr txBox="1"/>
          <p:nvPr/>
        </p:nvSpPr>
        <p:spPr>
          <a:xfrm>
            <a:off x="7528594" y="4114800"/>
            <a:ext cx="4038600" cy="2308324"/>
          </a:xfrm>
          <a:prstGeom prst="rect">
            <a:avLst/>
          </a:prstGeom>
          <a:noFill/>
        </p:spPr>
        <p:txBody>
          <a:bodyPr wrap="square" rtlCol="0">
            <a:spAutoFit/>
          </a:bodyPr>
          <a:lstStyle/>
          <a:p>
            <a:r>
              <a:rPr lang="en-US" b="1" dirty="0" smtClean="0"/>
              <a:t>Recommendation: </a:t>
            </a:r>
          </a:p>
          <a:p>
            <a:endParaRPr lang="en-US" dirty="0" smtClean="0"/>
          </a:p>
          <a:p>
            <a:r>
              <a:rPr lang="en-US" dirty="0" smtClean="0"/>
              <a:t>London Plane tree, Sliver maple and Green Ash are observed more </a:t>
            </a:r>
            <a:r>
              <a:rPr lang="en-US" dirty="0"/>
              <a:t>Sidewalk </a:t>
            </a:r>
            <a:r>
              <a:rPr lang="en-US" dirty="0" smtClean="0"/>
              <a:t>damage. Recommend replace these tree species with Scots Pine, Smoke Tree and Atlas Cedar, which are observed causing less sidewalk problem. </a:t>
            </a:r>
          </a:p>
        </p:txBody>
      </p:sp>
      <p:sp>
        <p:nvSpPr>
          <p:cNvPr id="17" name="文字方塊 16"/>
          <p:cNvSpPr txBox="1"/>
          <p:nvPr/>
        </p:nvSpPr>
        <p:spPr>
          <a:xfrm>
            <a:off x="7528594" y="1330516"/>
            <a:ext cx="4105786" cy="2308324"/>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More and more car accidents happened because of damaged sidewalk flags causing by street trees. Citizens want local government fix the problem as soon as possible.  </a:t>
            </a:r>
            <a:r>
              <a:rPr lang="en-US" dirty="0"/>
              <a:t>	</a:t>
            </a:r>
          </a:p>
          <a:p>
            <a:endParaRPr lang="en-US" dirty="0"/>
          </a:p>
        </p:txBody>
      </p:sp>
      <p:pic>
        <p:nvPicPr>
          <p:cNvPr id="6" name="圖片 5"/>
          <p:cNvPicPr>
            <a:picLocks noChangeAspect="1"/>
          </p:cNvPicPr>
          <p:nvPr/>
        </p:nvPicPr>
        <p:blipFill>
          <a:blip r:embed="rId2"/>
          <a:stretch>
            <a:fillRect/>
          </a:stretch>
        </p:blipFill>
        <p:spPr>
          <a:xfrm>
            <a:off x="455612" y="1330516"/>
            <a:ext cx="3251257" cy="5303520"/>
          </a:xfrm>
          <a:prstGeom prst="rect">
            <a:avLst/>
          </a:prstGeom>
        </p:spPr>
      </p:pic>
      <p:pic>
        <p:nvPicPr>
          <p:cNvPr id="7" name="圖片 6"/>
          <p:cNvPicPr>
            <a:picLocks noChangeAspect="1"/>
          </p:cNvPicPr>
          <p:nvPr/>
        </p:nvPicPr>
        <p:blipFill>
          <a:blip r:embed="rId3"/>
          <a:stretch>
            <a:fillRect/>
          </a:stretch>
        </p:blipFill>
        <p:spPr>
          <a:xfrm>
            <a:off x="3884612" y="1330516"/>
            <a:ext cx="3251257" cy="5303520"/>
          </a:xfrm>
          <a:prstGeom prst="rect">
            <a:avLst/>
          </a:prstGeom>
        </p:spPr>
      </p:pic>
    </p:spTree>
    <p:extLst>
      <p:ext uri="{BB962C8B-B14F-4D97-AF65-F5344CB8AC3E}">
        <p14:creationId xmlns:p14="http://schemas.microsoft.com/office/powerpoint/2010/main" val="1870766143"/>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2741612" cy="762000"/>
          </a:xfrm>
        </p:spPr>
        <p:txBody>
          <a:bodyPr>
            <a:normAutofit/>
          </a:bodyPr>
          <a:lstStyle/>
          <a:p>
            <a:r>
              <a:rPr lang="en-US" dirty="0" smtClean="0">
                <a:latin typeface="+mj-lt"/>
              </a:rPr>
              <a:t>   </a:t>
            </a:r>
            <a:r>
              <a:rPr lang="en-US" b="1" dirty="0" smtClean="0">
                <a:latin typeface="+mj-lt"/>
              </a:rPr>
              <a:t>2. Analysis</a:t>
            </a:r>
            <a:endParaRPr lang="en-US" b="1" dirty="0">
              <a:latin typeface="+mj-lt"/>
            </a:endParaRPr>
          </a:p>
        </p:txBody>
      </p:sp>
      <p:sp>
        <p:nvSpPr>
          <p:cNvPr id="4" name="投影片編號版面配置區 3"/>
          <p:cNvSpPr>
            <a:spLocks noGrp="1"/>
          </p:cNvSpPr>
          <p:nvPr>
            <p:ph type="sldNum" sz="quarter" idx="12"/>
          </p:nvPr>
        </p:nvSpPr>
        <p:spPr/>
        <p:txBody>
          <a:bodyPr/>
          <a:lstStyle/>
          <a:p>
            <a:pPr rtl="0"/>
            <a:fld id="{A3F31473-23EB-4724-8B59-FE6D21D89FA4}" type="slidenum">
              <a:rPr lang="en-US" altLang="zh-TW" noProof="0" smtClean="0"/>
              <a:t>9</a:t>
            </a:fld>
            <a:endParaRPr lang="zh-TW" altLang="en-US" noProof="0" dirty="0"/>
          </a:p>
        </p:txBody>
      </p:sp>
      <p:sp>
        <p:nvSpPr>
          <p:cNvPr id="14" name="標題 1"/>
          <p:cNvSpPr txBox="1">
            <a:spLocks/>
          </p:cNvSpPr>
          <p:nvPr/>
        </p:nvSpPr>
        <p:spPr>
          <a:xfrm>
            <a:off x="2741612" y="212725"/>
            <a:ext cx="4114800" cy="549275"/>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accent1"/>
                </a:solidFill>
                <a:latin typeface="微軟正黑體" panose="020B0604030504040204" pitchFamily="34" charset="-120"/>
                <a:ea typeface="微軟正黑體" panose="020B0604030504040204" pitchFamily="34" charset="-120"/>
                <a:cs typeface="+mj-cs"/>
              </a:defRPr>
            </a:lvl1pPr>
          </a:lstStyle>
          <a:p>
            <a:r>
              <a:rPr lang="en-US" dirty="0" smtClean="0">
                <a:latin typeface="+mj-lt"/>
              </a:rPr>
              <a:t>   </a:t>
            </a:r>
            <a:r>
              <a:rPr lang="en-US" sz="2800" b="1" dirty="0" smtClean="0">
                <a:latin typeface="+mj-lt"/>
              </a:rPr>
              <a:t>2.3 Tree problem analysis</a:t>
            </a:r>
            <a:endParaRPr lang="en-US" sz="2800" b="1" dirty="0">
              <a:latin typeface="+mj-lt"/>
            </a:endParaRPr>
          </a:p>
        </p:txBody>
      </p:sp>
      <p:sp>
        <p:nvSpPr>
          <p:cNvPr id="3" name="矩形 2"/>
          <p:cNvSpPr/>
          <p:nvPr/>
        </p:nvSpPr>
        <p:spPr>
          <a:xfrm>
            <a:off x="303212" y="846203"/>
            <a:ext cx="6324600" cy="400110"/>
          </a:xfrm>
          <a:prstGeom prst="rect">
            <a:avLst/>
          </a:prstGeom>
        </p:spPr>
        <p:txBody>
          <a:bodyPr wrap="square">
            <a:spAutoFit/>
          </a:bodyPr>
          <a:lstStyle/>
          <a:p>
            <a:r>
              <a:rPr lang="en-US" sz="2000" b="1" dirty="0" smtClean="0">
                <a:solidFill>
                  <a:schemeClr val="accent2">
                    <a:lumMod val="50000"/>
                  </a:schemeClr>
                </a:solidFill>
              </a:rPr>
              <a:t>2.3.1  </a:t>
            </a:r>
            <a:r>
              <a:rPr lang="en-US" sz="2000" b="1" dirty="0">
                <a:solidFill>
                  <a:schemeClr val="accent2">
                    <a:lumMod val="50000"/>
                  </a:schemeClr>
                </a:solidFill>
              </a:rPr>
              <a:t>–  </a:t>
            </a:r>
            <a:r>
              <a:rPr lang="en-US" sz="2000" b="1" dirty="0" smtClean="0">
                <a:solidFill>
                  <a:schemeClr val="accent2">
                    <a:lumMod val="50000"/>
                  </a:schemeClr>
                </a:solidFill>
              </a:rPr>
              <a:t>The most urgent tree problems</a:t>
            </a:r>
            <a:endParaRPr lang="en-US" sz="2000" dirty="0">
              <a:solidFill>
                <a:schemeClr val="accent2">
                  <a:lumMod val="50000"/>
                </a:schemeClr>
              </a:solidFill>
            </a:endParaRPr>
          </a:p>
        </p:txBody>
      </p:sp>
      <p:sp>
        <p:nvSpPr>
          <p:cNvPr id="15" name="文字方塊 14"/>
          <p:cNvSpPr txBox="1"/>
          <p:nvPr/>
        </p:nvSpPr>
        <p:spPr>
          <a:xfrm>
            <a:off x="7237149" y="3581400"/>
            <a:ext cx="4341972" cy="2862322"/>
          </a:xfrm>
          <a:prstGeom prst="rect">
            <a:avLst/>
          </a:prstGeom>
          <a:noFill/>
        </p:spPr>
        <p:txBody>
          <a:bodyPr wrap="square" rtlCol="0">
            <a:spAutoFit/>
          </a:bodyPr>
          <a:lstStyle/>
          <a:p>
            <a:r>
              <a:rPr lang="en-US" b="1" dirty="0" smtClean="0"/>
              <a:t>Recommendation: </a:t>
            </a:r>
          </a:p>
          <a:p>
            <a:endParaRPr lang="en-US" dirty="0" smtClean="0"/>
          </a:p>
          <a:p>
            <a:r>
              <a:rPr lang="en-US" dirty="0" smtClean="0"/>
              <a:t>The most serious tree problems are </a:t>
            </a:r>
            <a:r>
              <a:rPr lang="en-US" dirty="0"/>
              <a:t>root problem caused by paving stones in tree </a:t>
            </a:r>
            <a:r>
              <a:rPr lang="en-US" dirty="0" smtClean="0"/>
              <a:t>bed, </a:t>
            </a:r>
            <a:r>
              <a:rPr lang="en-US" dirty="0"/>
              <a:t>branch problem caused by lights (usually string lights) or wires in the branches	</a:t>
            </a:r>
            <a:r>
              <a:rPr lang="en-US" dirty="0" smtClean="0"/>
              <a:t>and </a:t>
            </a:r>
            <a:r>
              <a:rPr lang="en-US" dirty="0"/>
              <a:t>other trunk </a:t>
            </a:r>
            <a:r>
              <a:rPr lang="en-US" dirty="0" smtClean="0"/>
              <a:t>problems. </a:t>
            </a:r>
          </a:p>
          <a:p>
            <a:endParaRPr lang="en-US" dirty="0"/>
          </a:p>
          <a:p>
            <a:r>
              <a:rPr lang="en-US" dirty="0" smtClean="0"/>
              <a:t>State government can tackle tree problems in this order.</a:t>
            </a:r>
            <a:endParaRPr lang="en-US" dirty="0"/>
          </a:p>
        </p:txBody>
      </p:sp>
      <p:sp>
        <p:nvSpPr>
          <p:cNvPr id="17" name="文字方塊 16"/>
          <p:cNvSpPr txBox="1"/>
          <p:nvPr/>
        </p:nvSpPr>
        <p:spPr>
          <a:xfrm>
            <a:off x="7237412" y="1586811"/>
            <a:ext cx="4341972" cy="1477328"/>
          </a:xfrm>
          <a:prstGeom prst="rect">
            <a:avLst/>
          </a:prstGeom>
          <a:noFill/>
        </p:spPr>
        <p:txBody>
          <a:bodyPr wrap="square" rtlCol="0">
            <a:spAutoFit/>
          </a:bodyPr>
          <a:lstStyle/>
          <a:p>
            <a:r>
              <a:rPr lang="en-US" b="1" dirty="0"/>
              <a:t>Business Question: </a:t>
            </a:r>
            <a:endParaRPr lang="en-US" b="1" dirty="0" smtClean="0"/>
          </a:p>
          <a:p>
            <a:endParaRPr lang="en-US" dirty="0"/>
          </a:p>
          <a:p>
            <a:r>
              <a:rPr lang="en-US" dirty="0" smtClean="0"/>
              <a:t>Budget is limited, state government wants to use it to tackle the most serious tree problems.</a:t>
            </a:r>
            <a:endParaRPr lang="en-US" dirty="0"/>
          </a:p>
        </p:txBody>
      </p:sp>
      <p:pic>
        <p:nvPicPr>
          <p:cNvPr id="6" name="圖片 5"/>
          <p:cNvPicPr>
            <a:picLocks noChangeAspect="1"/>
          </p:cNvPicPr>
          <p:nvPr/>
        </p:nvPicPr>
        <p:blipFill>
          <a:blip r:embed="rId2"/>
          <a:stretch>
            <a:fillRect/>
          </a:stretch>
        </p:blipFill>
        <p:spPr>
          <a:xfrm>
            <a:off x="684212" y="1447800"/>
            <a:ext cx="6071432" cy="5025835"/>
          </a:xfrm>
          <a:prstGeom prst="rect">
            <a:avLst/>
          </a:prstGeom>
        </p:spPr>
      </p:pic>
    </p:spTree>
    <p:extLst>
      <p:ext uri="{BB962C8B-B14F-4D97-AF65-F5344CB8AC3E}">
        <p14:creationId xmlns:p14="http://schemas.microsoft.com/office/powerpoint/2010/main" val="72624559"/>
      </p:ext>
    </p:extLst>
  </p:cSld>
  <p:clrMapOvr>
    <a:masterClrMapping/>
  </p:clrMapOvr>
  <mc:AlternateContent xmlns:mc="http://schemas.openxmlformats.org/markup-compatibility/2006" xmlns:p14="http://schemas.microsoft.com/office/powerpoint/2010/main">
    <mc:Choice Requires="p14">
      <p:transition spd="med" p14:dur="700" advTm="1867">
        <p:fade/>
      </p:transition>
    </mc:Choice>
    <mc:Fallback xmlns="">
      <p:transition spd="med" advTm="1867">
        <p:fade/>
      </p:transition>
    </mc:Fallback>
  </mc:AlternateContent>
  <p:timing>
    <p:tnLst>
      <p:par>
        <p:cTn id="1" dur="indefinite" restart="never" nodeType="tmRoot"/>
      </p:par>
    </p:tnLst>
  </p:timing>
</p:sld>
</file>

<file path=ppt/theme/theme1.xml><?xml version="1.0" encoding="utf-8"?>
<a:theme xmlns:a="http://schemas.openxmlformats.org/drawingml/2006/main" name="行銷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Office_13665421_TF02801084.potx" id="{9113D9E9-1730-455E-A4F7-F9E900FDC364}" vid="{92B613C5-0CB6-41BB-B0BA-D9303A06CFD8}"/>
    </a:ext>
  </a:extLst>
</a:theme>
</file>

<file path=ppt/theme/theme2.xml><?xml version="1.0" encoding="utf-8"?>
<a:theme xmlns:a="http://schemas.openxmlformats.org/drawingml/2006/main" name="Office 佈景主題">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佈景主題">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AACE6D-8EB6-447A-8DFD-C2C0C52916AC}">
  <ds:schemaRefs>
    <ds:schemaRef ds:uri="a4f35948-e619-41b3-aa29-22878b09cfd2"/>
    <ds:schemaRef ds:uri="http://schemas.microsoft.com/office/2006/metadata/properties"/>
    <ds:schemaRef ds:uri="http://purl.org/dc/dcmitype/"/>
    <ds:schemaRef ds:uri="40262f94-9f35-4ac3-9a90-690165a166b7"/>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3.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商務行銷玻璃方塊簡報 (寬螢幕)</Template>
  <TotalTime>8958</TotalTime>
  <Words>1120</Words>
  <Application>Microsoft Office PowerPoint</Application>
  <PresentationFormat>自訂</PresentationFormat>
  <Paragraphs>144</Paragraphs>
  <Slides>12</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Yu Gothic UI Semilight</vt:lpstr>
      <vt:lpstr>微軟正黑體</vt:lpstr>
      <vt:lpstr>Arial</vt:lpstr>
      <vt:lpstr>Corbel</vt:lpstr>
      <vt:lpstr>行銷 16x9</vt:lpstr>
      <vt:lpstr>New York </vt:lpstr>
      <vt:lpstr>   1. Introduction</vt:lpstr>
      <vt:lpstr>   2. Analysis</vt:lpstr>
      <vt:lpstr>   2. Analysis</vt:lpstr>
      <vt:lpstr>   2. Analysis</vt:lpstr>
      <vt:lpstr>   2. Analysis</vt:lpstr>
      <vt:lpstr>   2. Analysis</vt:lpstr>
      <vt:lpstr>   2. Analysis</vt:lpstr>
      <vt:lpstr>   2. Analysis</vt:lpstr>
      <vt:lpstr>   2. Analysis</vt:lpstr>
      <vt:lpstr>   2. Analysis</vt:lpstr>
      <vt:lpstr>   3. 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標題版面配置</dc:title>
  <dc:creator>user</dc:creator>
  <cp:lastModifiedBy>user</cp:lastModifiedBy>
  <cp:revision>205</cp:revision>
  <cp:lastPrinted>2020-10-25T17:34:25Z</cp:lastPrinted>
  <dcterms:created xsi:type="dcterms:W3CDTF">2020-10-14T22:07:53Z</dcterms:created>
  <dcterms:modified xsi:type="dcterms:W3CDTF">2021-02-20T22:58:59Z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