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70" r:id="rId2"/>
    <p:sldId id="271" r:id="rId3"/>
    <p:sldId id="282" r:id="rId4"/>
    <p:sldId id="283" r:id="rId5"/>
    <p:sldId id="284" r:id="rId6"/>
    <p:sldId id="274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D5EDB864-3451-4ED2-94E2-C68F8144F70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BDD9E4-116B-492B-B51C-2347740C2C7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43245-522E-4DFB-B29C-19F2B0EFE967}" type="datetime1">
              <a:rPr lang="en-US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8B7DC-4070-4916-8EFA-B8260E40B5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28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BFA76-AAB9-40EC-9418-3AE262A0EA3D}" type="datetime1">
              <a:rPr lang="en-US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886D56-B298-4F0C-B623-D6DE85D14C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90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990600"/>
            <a:ext cx="20955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13410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39D4D-80A2-4EDA-A285-A48923499AEF}" type="datetime1">
              <a:rPr lang="en-US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D3A5D-6D51-42E6-BF9A-1EA06C9E82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61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A4488-0DA7-4403-BC97-F975C1705D35}" type="datetime1">
              <a:rPr lang="en-US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0C831-3510-40DA-9E20-00C4FF61AC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14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64CD9-7291-4825-AC0F-50B165E1F944}" type="datetime1">
              <a:rPr lang="en-US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075B4-63C7-404D-A46A-78977F7865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23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114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905000"/>
            <a:ext cx="4114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7793E-260B-48C1-B8C6-9208A207BB8E}" type="datetime1">
              <a:rPr lang="en-US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7A041-7728-4840-A1F1-CE764A7CC0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65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55DF4-BEB8-41D5-8DC5-65769AA4BE7C}" type="datetime1">
              <a:rPr lang="en-US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4EAF6-078C-4982-A109-92A8E685CD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38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76AB6-6B55-4BDF-BD90-6A36CEC6AB9F}" type="datetime1">
              <a:rPr lang="en-US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7D7B58-34AC-49EF-9960-FCB9CEBC2E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48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FD8C5-9080-46F9-A83F-2F2BAC50E504}" type="datetime1">
              <a:rPr lang="en-US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E37616-EB6B-4E6F-801D-2988C804F8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98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1EB17-6D76-40DF-AEC0-CC9D69FCDB0D}" type="datetime1">
              <a:rPr lang="en-US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B1D98-E029-4E62-825B-21D0D6FF2E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08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392BB-8B8D-4C1B-8FEC-9507F610FA7A}" type="datetime1">
              <a:rPr lang="en-US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C1FA6-00FD-449A-8834-FC7B5A0932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05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06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382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D414230C-2798-47BC-8958-016AB726AD7B}" type="datetime1">
              <a:rPr lang="en-US"/>
              <a:pPr>
                <a:defRPr/>
              </a:pPr>
              <a:t>1/16/2017</a:t>
            </a:fld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4E778AB-0F11-4373-8B8D-895E6322A96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10" descr="http://engineering.asu.edu/sites/default/files/shared/downloads/ASU_engineering_RGB_2009_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76200"/>
            <a:ext cx="22733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bb195665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ttp.developer.nvidia.com/Cg/index_sstates.html" TargetMode="External"/><Relationship Id="rId2" Type="http://schemas.openxmlformats.org/officeDocument/2006/relationships/hyperlink" Target="https://msdn.microsoft.com/en-us/library/windows/desktop/bb509644(v=vs.85)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windows/desktop/bb509634(v=vs.85)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AE085DC-4B49-4E29-9645-45D3368FBB25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1/16/2017</a:t>
            </a:fld>
            <a:endParaRPr lang="en-US" altLang="en-US" smtClean="0">
              <a:solidFill>
                <a:schemeClr val="bg1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Graphics for Games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CPI 411</a:t>
            </a:r>
          </a:p>
        </p:txBody>
      </p:sp>
      <p:pic>
        <p:nvPicPr>
          <p:cNvPr id="205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34972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733800"/>
            <a:ext cx="351631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View Matrix in MonoGame</a:t>
            </a:r>
          </a:p>
        </p:txBody>
      </p:sp>
      <p:sp>
        <p:nvSpPr>
          <p:cNvPr id="1126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View is the matrix of camera. 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 A unique camera view is defined with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Position: The location of camera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Target: The target position of camera (not the direction)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Up: The direction of camera's UP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  <a:p>
            <a:pPr lvl="2">
              <a:buFontTx/>
              <a:buNone/>
            </a:pP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Matrix view = Matrix.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CreateLookAt</a:t>
            </a: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</a:t>
            </a:r>
          </a:p>
          <a:p>
            <a:pPr lvl="2">
              <a:buFontTx/>
              <a:buNone/>
            </a:pP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new Vector3(1, 0, 1), </a:t>
            </a:r>
          </a:p>
          <a:p>
            <a:pPr lvl="2">
              <a:buFontTx/>
              <a:buNone/>
            </a:pP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new Vector3 (),</a:t>
            </a:r>
          </a:p>
          <a:p>
            <a:pPr lvl="2">
              <a:buFontTx/>
              <a:buNone/>
            </a:pP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new Vector (0, 1, 0));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126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1B305E-D558-4737-A303-4CF3363E7B1F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1/16/2017</a:t>
            </a:fld>
            <a:endParaRPr lang="en-US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Projection Matrix in MonoGame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Projection is the matrix to project data into screen space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 A unique projection is defined with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Field of view: View angle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Aspect Ratio: Proportion of screen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Near Plane: Nearest distance to display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Far Plane: Farthest distance to display</a:t>
            </a:r>
          </a:p>
          <a:p>
            <a:pPr lvl="1"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  <a:hlinkClick r:id="rId2"/>
              </a:rPr>
              <a:t>https://msdn.microsoft.com/en-us/library/bb195665.aspx</a:t>
            </a:r>
            <a:endParaRPr lang="en-US" altLang="en-US" smtClean="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Matrix projection = Matrix.</a:t>
            </a: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CreatePerspectiveFieldOfView</a:t>
            </a: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</a:p>
          <a:p>
            <a:pPr lvl="2">
              <a:buFontTx/>
              <a:buNone/>
            </a:pP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MathHelper.ToRadians(90),</a:t>
            </a:r>
          </a:p>
          <a:p>
            <a:pPr lvl="2">
              <a:buFontTx/>
              <a:buNone/>
            </a:pP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GraphicsDevice.Viewport.AspectRatio,</a:t>
            </a:r>
          </a:p>
          <a:p>
            <a:pPr lvl="2">
              <a:buFontTx/>
              <a:buNone/>
            </a:pP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0.1f, 100);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229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BBC62E7-AF85-434C-8C0C-9FF7497F7BE2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1/16/2017</a:t>
            </a:fld>
            <a:endParaRPr lang="en-US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Set the data of HLSL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Effect is the class of shader in MonoGame side (C#)</a:t>
            </a:r>
          </a:p>
          <a:p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SetValue(data)</a:t>
            </a:r>
            <a:r>
              <a:rPr lang="en-US" altLang="en-US" smtClean="0">
                <a:ea typeface="ＭＳ Ｐゴシック" panose="020B0600070205080204" pitchFamily="34" charset="-128"/>
              </a:rPr>
              <a:t>: set the global variable of HLSL side as the data in MonoGame side.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 sz="200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effect.Parameters["</a:t>
            </a:r>
            <a:r>
              <a:rPr lang="en-US" altLang="en-US" sz="2000" b="1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View</a:t>
            </a:r>
            <a:r>
              <a:rPr lang="en-US" altLang="en-US" sz="200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"].SetValue(</a:t>
            </a:r>
            <a:r>
              <a:rPr lang="en-US" altLang="en-US" sz="2000" b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view</a:t>
            </a:r>
            <a:r>
              <a:rPr lang="en-US" altLang="en-US" sz="200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en-US" sz="200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 "</a:t>
            </a:r>
            <a:r>
              <a:rPr lang="en-US" altLang="en-US" sz="2000" b="1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View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" variable in HLSL is set as the data of </a:t>
            </a:r>
            <a:r>
              <a:rPr lang="en-US" altLang="en-US" sz="2000" b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view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 in game program</a:t>
            </a:r>
            <a:endParaRPr lang="en-US" altLang="en-US" sz="2000" smtClean="0">
              <a:solidFill>
                <a:srgbClr val="0070C0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effect.Parameters["</a:t>
            </a:r>
            <a:r>
              <a:rPr lang="en-US" altLang="en-US" sz="2000" b="1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Projection</a:t>
            </a:r>
            <a:r>
              <a:rPr lang="en-US" altLang="en-US" sz="200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"].SetValue(</a:t>
            </a:r>
            <a:r>
              <a:rPr lang="en-US" altLang="en-US" sz="2000" b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projection</a:t>
            </a:r>
            <a:r>
              <a:rPr lang="en-US" altLang="en-US" sz="200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	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"</a:t>
            </a:r>
            <a:r>
              <a:rPr lang="en-US" altLang="en-US" sz="2000" b="1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Projection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" variable in HLSL is set as the data of </a:t>
            </a:r>
            <a:r>
              <a:rPr lang="en-US" altLang="en-US" sz="2000" b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projection</a:t>
            </a:r>
            <a:r>
              <a:rPr lang="en-US" altLang="en-US" sz="2000" smtClean="0">
                <a:ea typeface="ＭＳ Ｐゴシック" panose="020B0600070205080204" pitchFamily="34" charset="-128"/>
              </a:rPr>
              <a:t> in game program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5A08981-7E06-4BAB-B778-137F218FF332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1/16/2017</a:t>
            </a:fld>
            <a:endParaRPr lang="en-US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Create a camera to look around the data from different positions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Create the camera position &amp; angle</a:t>
            </a:r>
          </a:p>
          <a:p>
            <a:pPr lvl="1"/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Vector3 cameraPosition;</a:t>
            </a:r>
          </a:p>
          <a:p>
            <a:pPr lvl="1"/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float angle;</a:t>
            </a:r>
          </a:p>
          <a:p>
            <a:pPr lvl="1"/>
            <a:endParaRPr lang="en-US" altLang="en-US" sz="1800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Create a key control to rotate the camera in the Update().</a:t>
            </a:r>
          </a:p>
          <a:p>
            <a:pPr lvl="1">
              <a:buFontTx/>
              <a:buNone/>
            </a:pPr>
            <a:r>
              <a:rPr lang="en-US" altLang="en-US" sz="1800" b="1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</a:t>
            </a:r>
            <a:r>
              <a:rPr lang="en-US" altLang="en-US" sz="1800" b="1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Keyboard</a:t>
            </a: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.GetState().IsKeyDown(</a:t>
            </a:r>
            <a:r>
              <a:rPr lang="en-US" altLang="en-US" sz="1800" b="1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Keys</a:t>
            </a: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.Left)){</a:t>
            </a:r>
          </a:p>
          <a:p>
            <a:pPr lvl="1">
              <a:buFontTx/>
              <a:buNone/>
            </a:pP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cameraPosition = distance * </a:t>
            </a:r>
            <a:r>
              <a:rPr lang="en-US" altLang="en-US" sz="1800" b="1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new</a:t>
            </a: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Vector3 ( 		(float)</a:t>
            </a:r>
            <a:r>
              <a:rPr lang="en-US" altLang="en-US" sz="1800" b="1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Math</a:t>
            </a: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.Sin(angle), </a:t>
            </a:r>
          </a:p>
          <a:p>
            <a:pPr lvl="1">
              <a:buFontTx/>
              <a:buNone/>
            </a:pP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0,</a:t>
            </a:r>
          </a:p>
          <a:p>
            <a:pPr lvl="1">
              <a:buFontTx/>
              <a:buNone/>
            </a:pP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(float)</a:t>
            </a:r>
            <a:r>
              <a:rPr lang="en-US" altLang="en-US" sz="1800" b="1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Math</a:t>
            </a: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.Cos(angle));</a:t>
            </a:r>
          </a:p>
          <a:p>
            <a:pPr lvl="1">
              <a:buFontTx/>
              <a:buNone/>
            </a:pP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angle += 0.002f;</a:t>
            </a:r>
          </a:p>
          <a:p>
            <a:pPr lvl="1">
              <a:buFontTx/>
              <a:buNone/>
            </a:pPr>
            <a:r>
              <a:rPr lang="en-US" altLang="en-US" sz="1800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A0EC04-16CB-4C52-A7A3-1E6116D1C746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1/16/2017</a:t>
            </a:fld>
            <a:endParaRPr lang="en-US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Next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Quiz#2 : Simple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Shader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Texture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Lab #2 (Implement more controls for 3D application)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E0BE371-A91E-40BE-A1CC-944B196ECFE7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1/16/2017</a:t>
            </a:fld>
            <a:endParaRPr lang="en-US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Today's Contents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Solution of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Lab#1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3D Math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Quiz#1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25A2A41-D5EE-4CA9-9D2D-00684E7029FB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1/16/2017</a:t>
            </a:fld>
            <a:endParaRPr lang="en-US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More of Lab#1: Sampler State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077200" cy="42672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Sampler is an object for texture/image in HLSL. The main is to assign the texture resource as</a:t>
            </a: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Texture = &lt;MyTexture&gt;;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There are several variables to set the attribute of texture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MagFilter : Magnification filer to use when the image is zoomed up.  (Point, Linear, or Anisotropic)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MinFilter: Minification filer to use when the image is zoom down. (Point, Linear, or Anisotropic)</a:t>
            </a: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MagFilter = LINEAR;</a:t>
            </a: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MinFilter = POINT;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Look at the other states</a:t>
            </a:r>
          </a:p>
          <a:p>
            <a:pPr lvl="1">
              <a:buFontTx/>
              <a:buNone/>
            </a:pPr>
            <a:r>
              <a:rPr lang="en-US" altLang="en-US" sz="1600" smtClean="0">
                <a:ea typeface="ＭＳ Ｐゴシック" panose="020B0600070205080204" pitchFamily="34" charset="-128"/>
                <a:hlinkClick r:id="rId2"/>
              </a:rPr>
              <a:t>https://msdn.microsoft.com/en-us/library/windows/desktop/bb509644(v=vs.85).aspx</a:t>
            </a:r>
            <a:endParaRPr lang="en-US" altLang="en-US" sz="1600" smtClean="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sz="1600" smtClean="0">
                <a:ea typeface="ＭＳ Ｐゴシック" panose="020B0600070205080204" pitchFamily="34" charset="-128"/>
                <a:hlinkClick r:id="rId3"/>
              </a:rPr>
              <a:t>http://http.developer.nvidia.com/Cg/index_sstates.html</a:t>
            </a:r>
            <a:endParaRPr lang="en-US" altLang="en-US" sz="1600" smtClean="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 sz="1600" smtClean="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 sz="1600" smtClean="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 smtClean="0">
              <a:solidFill>
                <a:srgbClr val="0070C0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A99C83-D7D8-4142-A725-E81F6CBD0BC9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1/16/2017</a:t>
            </a:fld>
            <a:endParaRPr lang="en-US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Review: 3D Math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Look at the other slides to review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Linear Algebra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2D Transformation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3D Transformation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You should know...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Basic matrix operations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Dot and cross products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Matrix of translation, rotation, and scaling in 2D/3D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Transformation of vertex from 3D space to 2D screen space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87DD96B-8EEC-4381-A258-C268DF802D71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1/16/2017</a:t>
            </a:fld>
            <a:endParaRPr lang="en-US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Exercises of 3D Math</a:t>
            </a:r>
          </a:p>
        </p:txBody>
      </p:sp>
      <p:sp>
        <p:nvSpPr>
          <p:cNvPr id="61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3A8337-31A1-423F-A53C-EA46012AA71F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1/16/2017</a:t>
            </a:fld>
            <a:endParaRPr lang="en-US" altLang="en-US" smtClean="0">
              <a:solidFill>
                <a:schemeClr val="bg1"/>
              </a:solidFill>
            </a:endParaRPr>
          </a:p>
        </p:txBody>
      </p:sp>
      <p:sp>
        <p:nvSpPr>
          <p:cNvPr id="6148" name="Content Placeholder 5"/>
          <p:cNvSpPr>
            <a:spLocks noGrp="1"/>
          </p:cNvSpPr>
          <p:nvPr>
            <p:ph idx="1"/>
          </p:nvPr>
        </p:nvSpPr>
        <p:spPr>
          <a:xfrm>
            <a:off x="304800" y="2057400"/>
            <a:ext cx="8382000" cy="42672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Answer the question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Dot product of v1 (1, 1, 1) and v2 (-1, 0, 1)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Cross product of v1 (1, 1, 1) and v2 (-1, 0, 1)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Write the matrix to rotate a point (x, y, z) referring to X axis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Write the matrix to move a point (x, y, z) with offset (5, 1, 2)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90800"/>
            <a:ext cx="28575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81600"/>
            <a:ext cx="24003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3D Data in HLSL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Data type of matrix: </a:t>
            </a: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float4x4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Matrix operation : </a:t>
            </a: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mul(a, b)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Test Program (C#)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View Matrix 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Projection Matrix: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Send the data to the shader (Effect)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398846-E06B-48DD-8F51-D014BFA8B853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1/16/2017</a:t>
            </a:fld>
            <a:endParaRPr lang="en-US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Data type of Matrix</a:t>
            </a:r>
          </a:p>
        </p:txBody>
      </p:sp>
      <p:sp>
        <p:nvSpPr>
          <p:cNvPr id="819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Transform Matrix in 3D world has 4 x 4.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Look at the 3D transform and Linear Algebra slides</a:t>
            </a:r>
          </a:p>
          <a:p>
            <a:pPr lvl="1"/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float4x4</a:t>
            </a:r>
            <a:r>
              <a:rPr lang="en-US" altLang="en-US" smtClean="0">
                <a:ea typeface="ＭＳ Ｐゴシック" panose="020B0600070205080204" pitchFamily="34" charset="-128"/>
              </a:rPr>
              <a:t> is the type of matrix in HLSL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In the vertex shader, the position data of each vertex is transformed into the view space and projection space. 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Need the global variables to get from the program side.</a:t>
            </a:r>
          </a:p>
          <a:p>
            <a:pPr>
              <a:buFontTx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float4x4 View;</a:t>
            </a: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float4x4 Projection;</a:t>
            </a: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float4x4 temp = float4({0,0,0,0},{1,1,1,1},{2,2,2,2},{3,3,3,3});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19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F357014-B484-4268-B109-3295EA87C176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1/16/2017</a:t>
            </a:fld>
            <a:endParaRPr lang="en-US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Matrix Operation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mul (a, b) </a:t>
            </a:r>
            <a:r>
              <a:rPr lang="en-US" altLang="en-US" smtClean="0">
                <a:ea typeface="ＭＳ Ｐゴシック" panose="020B0600070205080204" pitchFamily="34" charset="-128"/>
              </a:rPr>
              <a:t>is to multiplies a and b using matrix math.</a:t>
            </a:r>
          </a:p>
          <a:p>
            <a:pPr>
              <a:buFontTx/>
              <a:buNone/>
            </a:pPr>
            <a:r>
              <a:rPr lang="en-US" altLang="en-US" sz="1800" smtClean="0">
                <a:ea typeface="ＭＳ Ｐゴシック" panose="020B0600070205080204" pitchFamily="34" charset="-128"/>
                <a:sym typeface="Wingdings" panose="05000000000000000000" pitchFamily="2" charset="2"/>
                <a:hlinkClick r:id="rId2"/>
              </a:rPr>
              <a:t>https://msdn.microsoft.com/en-us/library/windows/desktop/bb509634(v=vs.85).aspx</a:t>
            </a:r>
            <a:endParaRPr lang="en-US" altLang="en-US" sz="180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mul (3, 4) </a:t>
            </a: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 12</a:t>
            </a: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mul (2, float3(1,0,0))  float3 (2, 0, 0)</a:t>
            </a: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mul (float2(1,2), float2x2({1,2},{2,3})) ???</a:t>
            </a:r>
          </a:p>
          <a:p>
            <a:pPr>
              <a:buFontTx/>
              <a:buNone/>
            </a:pPr>
            <a:endParaRPr lang="en-US" altLang="en-US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mul (vertex.Position, View): </a:t>
            </a:r>
            <a:r>
              <a:rPr lang="en-US" altLang="en-US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/>
            </a:r>
            <a:br>
              <a:rPr lang="en-US" altLang="en-US" smtClean="0">
                <a:ea typeface="ＭＳ Ｐゴシック" panose="020B0600070205080204" pitchFamily="34" charset="-128"/>
                <a:sym typeface="Wingdings" panose="05000000000000000000" pitchFamily="2" charset="2"/>
              </a:rPr>
            </a:br>
            <a:r>
              <a:rPr lang="en-US" altLang="en-US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The vertex position is transformed into View space</a:t>
            </a:r>
          </a:p>
          <a:p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mul (vertex.Position, Projection): </a:t>
            </a:r>
            <a:r>
              <a:rPr lang="en-US" altLang="en-US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/>
            </a:r>
            <a:br>
              <a:rPr lang="en-US" altLang="en-US" smtClean="0">
                <a:ea typeface="ＭＳ Ｐゴシック" panose="020B0600070205080204" pitchFamily="34" charset="-128"/>
                <a:sym typeface="Wingdings" panose="05000000000000000000" pitchFamily="2" charset="2"/>
              </a:rPr>
            </a:br>
            <a:r>
              <a:rPr lang="en-US" altLang="en-US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The vertex position is transformed into Projection space</a:t>
            </a:r>
          </a:p>
          <a:p>
            <a:endParaRPr lang="en-US" altLang="en-US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0D06AE-C28D-4D47-9B53-3799334855B2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1/16/2017</a:t>
            </a:fld>
            <a:endParaRPr lang="en-US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3D in Game Program (MonoGame)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Data type: In C#, the matrix and vector data types are different from the HLSL ones. </a:t>
            </a:r>
          </a:p>
          <a:p>
            <a:pPr>
              <a:buFontTx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Matrix</a:t>
            </a:r>
            <a:r>
              <a:rPr lang="en-US" altLang="en-US" smtClean="0">
                <a:ea typeface="ＭＳ Ｐゴシック" panose="020B0600070205080204" pitchFamily="34" charset="-128"/>
              </a:rPr>
              <a:t> : class of matrix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Usually the instance is initialized by using the Matrix's methods</a:t>
            </a: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Matrix view = Matrix.CreateLookAt (.... );</a:t>
            </a:r>
          </a:p>
          <a:p>
            <a:pPr lvl="1">
              <a:buFontTx/>
              <a:buNone/>
            </a:pPr>
            <a:endParaRPr lang="en-US" altLang="en-US" smtClean="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b="1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Vector3</a:t>
            </a:r>
            <a:r>
              <a:rPr lang="en-US" altLang="en-US" smtClean="0">
                <a:ea typeface="ＭＳ Ｐゴシック" panose="020B0600070205080204" pitchFamily="34" charset="-128"/>
              </a:rPr>
              <a:t>: three dimensional vector data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The constructor is used to initialize the variable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solidFill>
                  <a:srgbClr val="0070C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Vector3 cameraPosition = new Vector3 (1, 0, 0); 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082BD4-7144-4D2D-896E-6CA4FA984B93}" type="datetime1">
              <a:rPr lang="en-US" altLang="en-US" smtClean="0">
                <a:solidFill>
                  <a:schemeClr val="bg1"/>
                </a:solidFill>
              </a:rPr>
              <a:pPr eaLnBrk="1" hangingPunct="1"/>
              <a:t>1/16/2017</a:t>
            </a:fld>
            <a:endParaRPr lang="en-US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ism_template">
  <a:themeElements>
    <a:clrScheme name="prism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ism_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ism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ism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ism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ism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ism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ism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ism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ism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ism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ism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ism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ism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prism_template</Template>
  <TotalTime>3664</TotalTime>
  <Words>689</Words>
  <Application>Microsoft Office PowerPoint</Application>
  <PresentationFormat>On-screen Show (4:3)</PresentationFormat>
  <Paragraphs>135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Courier New</vt:lpstr>
      <vt:lpstr>Times New Roman</vt:lpstr>
      <vt:lpstr>Wingdings</vt:lpstr>
      <vt:lpstr>prism_template</vt:lpstr>
      <vt:lpstr>Graphics for Games CPI 411</vt:lpstr>
      <vt:lpstr>Today's Contents</vt:lpstr>
      <vt:lpstr>More of Lab#1: Sampler State</vt:lpstr>
      <vt:lpstr>Review: 3D Math</vt:lpstr>
      <vt:lpstr>Exercises of 3D Math</vt:lpstr>
      <vt:lpstr>3D Data in HLSL </vt:lpstr>
      <vt:lpstr>Data type of Matrix</vt:lpstr>
      <vt:lpstr>Matrix Operation</vt:lpstr>
      <vt:lpstr>3D in Game Program (MonoGame)</vt:lpstr>
      <vt:lpstr>View Matrix in MonoGame</vt:lpstr>
      <vt:lpstr>Projection Matrix in MonoGame</vt:lpstr>
      <vt:lpstr>Set the data of HLSL</vt:lpstr>
      <vt:lpstr>Exercise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Yoshi</dc:creator>
  <cp:lastModifiedBy>Yoshihiro Kobayashi</cp:lastModifiedBy>
  <cp:revision>172</cp:revision>
  <dcterms:created xsi:type="dcterms:W3CDTF">1601-01-01T00:00:00Z</dcterms:created>
  <dcterms:modified xsi:type="dcterms:W3CDTF">2017-01-16T19:14:27Z</dcterms:modified>
</cp:coreProperties>
</file>