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0"/>
  </p:notesMasterIdLst>
  <p:sldIdLst>
    <p:sldId id="772" r:id="rId2"/>
    <p:sldId id="840" r:id="rId3"/>
    <p:sldId id="867" r:id="rId4"/>
    <p:sldId id="875" r:id="rId5"/>
    <p:sldId id="835" r:id="rId6"/>
    <p:sldId id="810" r:id="rId7"/>
    <p:sldId id="811" r:id="rId8"/>
    <p:sldId id="812" r:id="rId9"/>
    <p:sldId id="813" r:id="rId10"/>
    <p:sldId id="838" r:id="rId11"/>
    <p:sldId id="816" r:id="rId12"/>
    <p:sldId id="817" r:id="rId13"/>
    <p:sldId id="818" r:id="rId14"/>
    <p:sldId id="827" r:id="rId15"/>
    <p:sldId id="825" r:id="rId16"/>
    <p:sldId id="819" r:id="rId17"/>
    <p:sldId id="820" r:id="rId18"/>
    <p:sldId id="826" r:id="rId19"/>
    <p:sldId id="824" r:id="rId20"/>
    <p:sldId id="839" r:id="rId21"/>
    <p:sldId id="834" r:id="rId22"/>
    <p:sldId id="851" r:id="rId23"/>
    <p:sldId id="797" r:id="rId24"/>
    <p:sldId id="798" r:id="rId25"/>
    <p:sldId id="866" r:id="rId26"/>
    <p:sldId id="799" r:id="rId27"/>
    <p:sldId id="853" r:id="rId28"/>
    <p:sldId id="874" r:id="rId29"/>
    <p:sldId id="800" r:id="rId30"/>
    <p:sldId id="801" r:id="rId31"/>
    <p:sldId id="802" r:id="rId32"/>
    <p:sldId id="803" r:id="rId33"/>
    <p:sldId id="859" r:id="rId34"/>
    <p:sldId id="876" r:id="rId35"/>
    <p:sldId id="877" r:id="rId36"/>
    <p:sldId id="861" r:id="rId37"/>
    <p:sldId id="862" r:id="rId38"/>
    <p:sldId id="863" r:id="rId39"/>
    <p:sldId id="865" r:id="rId40"/>
    <p:sldId id="864" r:id="rId41"/>
    <p:sldId id="836" r:id="rId42"/>
    <p:sldId id="808" r:id="rId43"/>
    <p:sldId id="868" r:id="rId44"/>
    <p:sldId id="869" r:id="rId45"/>
    <p:sldId id="870" r:id="rId46"/>
    <p:sldId id="871" r:id="rId47"/>
    <p:sldId id="872" r:id="rId48"/>
    <p:sldId id="873" r:id="rId49"/>
  </p:sldIdLst>
  <p:sldSz cx="9144000" cy="6858000" type="screen4x3"/>
  <p:notesSz cx="7315200" cy="9601200"/>
  <p:embeddedFontLst>
    <p:embeddedFont>
      <p:font typeface="SimSun" pitchFamily="2" charset="-122"/>
      <p:regular r:id="rId51"/>
    </p:embeddedFont>
    <p:embeddedFont>
      <p:font typeface="Times" pitchFamily="18" charset="0"/>
      <p:regular r:id="rId52"/>
      <p:bold r:id="rId53"/>
      <p:italic r:id="rId54"/>
      <p:boldItalic r:id="rId55"/>
    </p:embeddedFont>
    <p:embeddedFont>
      <p:font typeface="Impact" pitchFamily="34" charset="0"/>
      <p:regular r:id="rId56"/>
    </p:embeddedFont>
  </p:embeddedFont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BAD9B7"/>
    <a:srgbClr val="990000"/>
    <a:srgbClr val="00FFFF"/>
    <a:srgbClr val="FFFF00"/>
    <a:srgbClr val="CFE5CD"/>
    <a:srgbClr val="CAE2C8"/>
    <a:srgbClr val="969696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4" autoAdjust="0"/>
    <p:restoredTop sz="71222" autoAdjust="0"/>
  </p:normalViewPr>
  <p:slideViewPr>
    <p:cSldViewPr snapToGrid="0">
      <p:cViewPr>
        <p:scale>
          <a:sx n="80" d="100"/>
          <a:sy n="80" d="100"/>
        </p:scale>
        <p:origin x="-1459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55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5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05939F89-B50C-45EA-97AC-85020FB148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460D6-BBD5-4E41-AD07-AD026347F1F1}" type="slidenum">
              <a:rPr lang="de-AT" altLang="zh-CN" smtClean="0"/>
              <a:pPr/>
              <a:t>13</a:t>
            </a:fld>
            <a:endParaRPr lang="de-AT" altLang="zh-CN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87463" y="741363"/>
            <a:ext cx="4738687" cy="3554412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76763"/>
            <a:ext cx="5372100" cy="4338637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5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E1A951-1461-43EE-B1B6-A60F3106AE17}" type="slidenum">
              <a:rPr lang="de-AT" altLang="zh-CN" smtClean="0"/>
              <a:pPr/>
              <a:t>14</a:t>
            </a:fld>
            <a:endParaRPr lang="de-AT" altLang="zh-CN" smtClean="0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87463" y="741363"/>
            <a:ext cx="4738687" cy="3554412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76763"/>
            <a:ext cx="5372100" cy="4338637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5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B4AF16-7A8E-412D-80BD-60C8F6318B66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E30BBE-30D9-4DBD-AF83-AA105A7EA776}" type="slidenum">
              <a:rPr lang="de-AT" altLang="zh-CN" smtClean="0"/>
              <a:pPr/>
              <a:t>16</a:t>
            </a:fld>
            <a:endParaRPr lang="de-AT" altLang="zh-CN" smtClean="0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87463" y="741363"/>
            <a:ext cx="4738687" cy="3554412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76763"/>
            <a:ext cx="5372100" cy="4338637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5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AF5B6F-618C-4B84-BE95-E6AD9109A738}" type="slidenum">
              <a:rPr lang="de-AT" altLang="zh-CN" smtClean="0"/>
              <a:pPr/>
              <a:t>17</a:t>
            </a:fld>
            <a:endParaRPr lang="de-AT" altLang="zh-CN" smtClean="0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87463" y="741363"/>
            <a:ext cx="4738687" cy="3554412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76763"/>
            <a:ext cx="5372100" cy="4338637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5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322476-521C-49A8-984B-48123A7BB74E}" type="slidenum">
              <a:rPr lang="de-AT" altLang="zh-CN" smtClean="0"/>
              <a:pPr/>
              <a:t>18</a:t>
            </a:fld>
            <a:endParaRPr lang="de-AT" altLang="zh-CN" smtClean="0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87463" y="741363"/>
            <a:ext cx="4738687" cy="3554412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76763"/>
            <a:ext cx="5372100" cy="4338637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5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E8C6C-81CA-44B0-A9A4-1F61C904AC8A}" type="slidenum">
              <a:rPr lang="de-AT" altLang="zh-CN" smtClean="0"/>
              <a:pPr/>
              <a:t>19</a:t>
            </a:fld>
            <a:endParaRPr lang="de-AT" altLang="zh-CN" smtClean="0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87463" y="741363"/>
            <a:ext cx="4738687" cy="3554412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76763"/>
            <a:ext cx="5372100" cy="4338637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5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BF8E81-CD03-41AA-8AC7-37E719B50A35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208E43-FDBB-4EE9-9EFD-C9F539C6299F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0BAE2C-2D6C-4D17-8EC2-1014E14F1C26}" type="slidenum">
              <a:rPr lang="de-AT" altLang="zh-CN" smtClean="0"/>
              <a:pPr/>
              <a:t>23</a:t>
            </a:fld>
            <a:endParaRPr lang="de-AT" altLang="zh-CN" smtClean="0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87463" y="741363"/>
            <a:ext cx="4738687" cy="3554412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76763"/>
            <a:ext cx="5372100" cy="4338637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5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BFD49-77F7-4848-9AE8-86135C066F25}" type="slidenum">
              <a:rPr lang="de-AT" altLang="zh-CN" smtClean="0"/>
              <a:pPr/>
              <a:t>5</a:t>
            </a:fld>
            <a:endParaRPr lang="de-AT" altLang="zh-CN" smtClean="0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87463" y="741363"/>
            <a:ext cx="4738687" cy="3554412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76763"/>
            <a:ext cx="5372100" cy="4338637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5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EF918-BA7B-4EAC-99F0-2CE701FC7078}" type="slidenum">
              <a:rPr lang="de-AT" altLang="zh-CN" smtClean="0"/>
              <a:pPr/>
              <a:t>24</a:t>
            </a:fld>
            <a:endParaRPr lang="de-AT" altLang="zh-CN" smtClean="0"/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87463" y="741363"/>
            <a:ext cx="4738687" cy="3554412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76763"/>
            <a:ext cx="5372100" cy="4338637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5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C1A9E0-F4EF-4DC8-A589-8061C939E4F4}" type="slidenum">
              <a:rPr lang="de-AT" altLang="zh-CN" smtClean="0"/>
              <a:pPr/>
              <a:t>26</a:t>
            </a:fld>
            <a:endParaRPr lang="de-AT" altLang="zh-CN" smtClean="0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87463" y="741363"/>
            <a:ext cx="4738687" cy="3554412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76763"/>
            <a:ext cx="5372100" cy="4338637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5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B1FFE-E5D3-45C0-B04B-D1EE06B14C2A}" type="slidenum">
              <a:rPr lang="de-AT" altLang="zh-CN" smtClean="0"/>
              <a:pPr/>
              <a:t>27</a:t>
            </a:fld>
            <a:endParaRPr lang="de-AT" altLang="zh-CN" smtClean="0"/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87463" y="741363"/>
            <a:ext cx="4738687" cy="3554412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76763"/>
            <a:ext cx="5372100" cy="4338637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5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9F197-1111-4714-8B42-4949BC7C521F}" type="slidenum">
              <a:rPr lang="de-AT" altLang="zh-CN" smtClean="0"/>
              <a:pPr/>
              <a:t>29</a:t>
            </a:fld>
            <a:endParaRPr lang="de-AT" altLang="zh-CN" smtClean="0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87463" y="741363"/>
            <a:ext cx="4738687" cy="3554412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76763"/>
            <a:ext cx="5372100" cy="4338637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5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3D102-4DF5-40E6-96EC-079D06832872}" type="slidenum">
              <a:rPr lang="de-AT" altLang="zh-CN" smtClean="0"/>
              <a:pPr/>
              <a:t>30</a:t>
            </a:fld>
            <a:endParaRPr lang="de-AT" altLang="zh-CN" smtClean="0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87463" y="741363"/>
            <a:ext cx="4738687" cy="3554412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76763"/>
            <a:ext cx="5372100" cy="4338637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5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BC0EA-E893-4EAD-8BAB-30EAF6C99347}" type="slidenum">
              <a:rPr lang="de-AT" altLang="zh-CN" smtClean="0"/>
              <a:pPr/>
              <a:t>31</a:t>
            </a:fld>
            <a:endParaRPr lang="de-AT" altLang="zh-CN" smtClean="0"/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87463" y="741363"/>
            <a:ext cx="4738687" cy="355441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76763"/>
            <a:ext cx="5372100" cy="4338637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5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6689A6-1163-4E55-9001-FC815B05B5C2}" type="slidenum">
              <a:rPr lang="de-AT" altLang="zh-CN" smtClean="0"/>
              <a:pPr/>
              <a:t>32</a:t>
            </a:fld>
            <a:endParaRPr lang="de-AT" altLang="zh-CN" smtClean="0"/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87463" y="741363"/>
            <a:ext cx="4738687" cy="3554412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76763"/>
            <a:ext cx="5372100" cy="4338637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5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74564-F1E9-4519-95AF-F6ABF68583C3}" type="slidenum">
              <a:rPr lang="de-AT" altLang="zh-CN" smtClean="0"/>
              <a:pPr/>
              <a:t>33</a:t>
            </a:fld>
            <a:endParaRPr lang="de-AT" altLang="zh-CN" smtClean="0"/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74310F-2C00-4E34-AD7E-B3590E02BA1C}" type="slidenum">
              <a:rPr lang="de-AT" altLang="zh-CN" smtClean="0"/>
              <a:pPr/>
              <a:t>36</a:t>
            </a:fld>
            <a:endParaRPr lang="de-AT" altLang="zh-CN" smtClean="0"/>
          </a:p>
        </p:txBody>
      </p:sp>
      <p:sp>
        <p:nvSpPr>
          <p:cNvPr id="798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6616F-6E30-4E9B-BDD4-6AE1801715E4}" type="slidenum">
              <a:rPr lang="de-AT" altLang="zh-CN" smtClean="0"/>
              <a:pPr/>
              <a:t>37</a:t>
            </a:fld>
            <a:endParaRPr lang="de-AT" altLang="zh-CN" smtClean="0"/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F95962-B13B-4E8A-A85A-3815EBDF78D6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2911E-9135-4A2C-A147-5E25FEB857BF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97929-399A-4295-89BB-030820FAFE54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1EB9F-BF2E-4175-B3F7-0F92E9185426}" type="slidenum">
              <a:rPr lang="de-AT" altLang="zh-CN" smtClean="0"/>
              <a:pPr/>
              <a:t>42</a:t>
            </a:fld>
            <a:endParaRPr lang="de-AT" altLang="zh-CN" smtClean="0"/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87463" y="741363"/>
            <a:ext cx="4738687" cy="3554412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76763"/>
            <a:ext cx="5372100" cy="4338637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5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07D6FE-394C-4613-BCE9-22887A9ABF64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0E877-6B30-467C-BC76-6D61B4E437A1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D3CC4-F848-4D4C-B12B-E975D2FEE040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3B2E3-96A7-4B12-B004-9A8A9AB886AE}" type="slidenum">
              <a:rPr lang="de-AT" altLang="zh-CN" smtClean="0"/>
              <a:pPr/>
              <a:t>7</a:t>
            </a:fld>
            <a:endParaRPr lang="de-AT" altLang="zh-CN" smtClean="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4F227F-5A8D-4B3C-8337-DACC80138D7A}" type="slidenum">
              <a:rPr lang="de-AT" altLang="zh-CN" smtClean="0"/>
              <a:pPr/>
              <a:t>8</a:t>
            </a:fld>
            <a:endParaRPr lang="de-AT" altLang="zh-CN" smtClean="0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4639D-7DAF-4279-A035-728E86661CFE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FB88EF-8452-48EB-A534-61BAE85B388B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5EE65-2861-43E1-BFBC-859064794D4D}" type="slidenum">
              <a:rPr lang="de-AT" altLang="zh-CN" smtClean="0"/>
              <a:pPr/>
              <a:t>11</a:t>
            </a:fld>
            <a:endParaRPr lang="de-AT" altLang="zh-CN" smtClean="0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87463" y="741363"/>
            <a:ext cx="4738687" cy="3554412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76763"/>
            <a:ext cx="5372100" cy="4338637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5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E2468-AAB6-46D0-9E61-CF4A2B5D6A52}" type="slidenum">
              <a:rPr lang="de-AT" altLang="zh-CN" smtClean="0"/>
              <a:pPr/>
              <a:t>12</a:t>
            </a:fld>
            <a:endParaRPr lang="de-AT" altLang="zh-CN" smtClean="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87463" y="741363"/>
            <a:ext cx="4738687" cy="3554412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76763"/>
            <a:ext cx="5372100" cy="4338637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5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009AF-1155-4128-AA25-977CE7A34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28600"/>
            <a:ext cx="2103437" cy="5813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7663" y="228600"/>
            <a:ext cx="6159500" cy="5813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01415-0F53-496E-85F2-3DB822B597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228600"/>
            <a:ext cx="841057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7663" y="1458913"/>
            <a:ext cx="4130675" cy="4583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0738" y="1458913"/>
            <a:ext cx="4132262" cy="2214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0738" y="3825875"/>
            <a:ext cx="4132262" cy="221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880BF-86F6-4AA5-B3F5-A0BDD11B60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EFABD-F19D-4E1C-960D-134C0D74EE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228600"/>
            <a:ext cx="841057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7663" y="1458913"/>
            <a:ext cx="4130675" cy="4583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1458913"/>
            <a:ext cx="4132262" cy="4583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4EA7B-9E8B-427D-9E67-08D64B4FA4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228600"/>
            <a:ext cx="841057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7663" y="1458913"/>
            <a:ext cx="8415337" cy="2214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663" y="3825875"/>
            <a:ext cx="8415337" cy="221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B192D-4794-4900-88AB-C70F7DE688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228600"/>
            <a:ext cx="841057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47663" y="1458913"/>
            <a:ext cx="8415337" cy="458311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A2F50-80C1-4E89-AEDD-1E0E38F9D0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C2839-599C-431A-9D39-9CDBE9C270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663" y="1458913"/>
            <a:ext cx="4130675" cy="4583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1458913"/>
            <a:ext cx="4132262" cy="4583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04BF1-4C4C-4A11-A98F-92C84A55F0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A9BED-145D-4535-B1CC-FF800D91CE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0E627-E603-4918-A95C-147D4C62D4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C0821-C792-4BCD-A2CB-03786692BB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40BAA-98F7-47DB-8377-85885878C4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DA9A4-8250-4DE2-9780-AE9411D5E4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F2587-2F14-4776-A62D-AEE55329BE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0"/>
          <p:cNvSpPr txBox="1">
            <a:spLocks noChangeArrowheads="1"/>
          </p:cNvSpPr>
          <p:nvPr userDrawn="1"/>
        </p:nvSpPr>
        <p:spPr bwMode="auto">
          <a:xfrm>
            <a:off x="239713" y="6308725"/>
            <a:ext cx="75168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200" b="1" dirty="0" smtClean="0">
                <a:ea typeface="SimSun" pitchFamily="2" charset="-122"/>
              </a:rPr>
              <a:t>Computer Graphics</a:t>
            </a:r>
            <a:br>
              <a:rPr lang="en-US" altLang="zh-CN" sz="1200" b="1" dirty="0" smtClean="0">
                <a:ea typeface="SimSun" pitchFamily="2" charset="-122"/>
              </a:rPr>
            </a:br>
            <a:endParaRPr lang="en-US" altLang="zh-CN" sz="1300" b="1" dirty="0" smtClean="0">
              <a:latin typeface="Impact" pitchFamily="34" charset="0"/>
              <a:ea typeface="SimSun" pitchFamily="2" charset="-122"/>
            </a:endParaRPr>
          </a:p>
        </p:txBody>
      </p:sp>
      <p:pic>
        <p:nvPicPr>
          <p:cNvPr id="16387" name="Picture 20" descr="logo_bw_grey"/>
          <p:cNvPicPr>
            <a:picLocks noChangeAspect="1" noChangeArrowheads="1"/>
          </p:cNvPicPr>
          <p:nvPr userDrawn="1"/>
        </p:nvPicPr>
        <p:blipFill>
          <a:blip r:embed="rId18" cstate="print"/>
          <a:srcRect r="87868"/>
          <a:stretch>
            <a:fillRect/>
          </a:stretch>
        </p:blipFill>
        <p:spPr bwMode="auto">
          <a:xfrm>
            <a:off x="8470900" y="6350000"/>
            <a:ext cx="4286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228600"/>
            <a:ext cx="84105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7663" y="1458913"/>
            <a:ext cx="8415337" cy="458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0" y="6288088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86150" y="63023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SimSun" pitchFamily="2" charset="-122"/>
              </a:defRPr>
            </a:lvl1pPr>
          </a:lstStyle>
          <a:p>
            <a:pPr>
              <a:defRPr/>
            </a:pPr>
            <a:fld id="{6D658251-CA7B-4A0C-838D-D2941F5C30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1B3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1B3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1B3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1B3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1B3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1B31"/>
          </a:solidFill>
          <a:latin typeface="HelveticaNeueLT Std Me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1B31"/>
          </a:solidFill>
          <a:latin typeface="HelveticaNeueLT Std Me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1B31"/>
          </a:solidFill>
          <a:latin typeface="HelveticaNeueLT Std Me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1B31"/>
          </a:solidFill>
          <a:latin typeface="HelveticaNeueLT Std Med" pitchFamily="34" charset="0"/>
        </a:defRPr>
      </a:lvl9pPr>
    </p:titleStyle>
    <p:bodyStyle>
      <a:lvl1pPr marL="322263" indent="-322263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001B31"/>
        </a:buClr>
        <a:buFont typeface="Wingdings" pitchFamily="2" charset="2"/>
        <a:buChar char="§"/>
        <a:defRPr sz="2700">
          <a:solidFill>
            <a:schemeClr val="tx1"/>
          </a:solidFill>
          <a:latin typeface="Arial" charset="0"/>
          <a:ea typeface="+mn-ea"/>
          <a:cs typeface="+mn-cs"/>
        </a:defRPr>
      </a:lvl1pPr>
      <a:lvl2pPr marL="719138" indent="-269875" algn="l" rtl="0" eaLnBrk="0" fontAlgn="base" hangingPunct="0">
        <a:lnSpc>
          <a:spcPct val="105000"/>
        </a:lnSpc>
        <a:spcBef>
          <a:spcPct val="0"/>
        </a:spcBef>
        <a:spcAft>
          <a:spcPts val="600"/>
        </a:spcAft>
        <a:buClr>
          <a:srgbClr val="001B31"/>
        </a:buClr>
        <a:buFont typeface="Wingdings" pitchFamily="2" charset="2"/>
        <a:buChar char="§"/>
        <a:defRPr sz="2200">
          <a:solidFill>
            <a:schemeClr val="tx1"/>
          </a:solidFill>
          <a:latin typeface="Arial" charset="0"/>
        </a:defRPr>
      </a:lvl2pPr>
      <a:lvl3pPr marL="1084263" indent="-254000" algn="l" rtl="0" eaLnBrk="0" fontAlgn="base" hangingPunct="0">
        <a:lnSpc>
          <a:spcPct val="113000"/>
        </a:lnSpc>
        <a:spcBef>
          <a:spcPct val="20000"/>
        </a:spcBef>
        <a:spcAft>
          <a:spcPct val="30000"/>
        </a:spcAft>
        <a:buClr>
          <a:srgbClr val="001B3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3pPr>
      <a:lvl4pPr marL="1541463" indent="-228600" algn="l" rtl="0" eaLnBrk="0" fontAlgn="base" hangingPunct="0">
        <a:lnSpc>
          <a:spcPct val="113000"/>
        </a:lnSpc>
        <a:spcBef>
          <a:spcPct val="20000"/>
        </a:spcBef>
        <a:spcAft>
          <a:spcPct val="30000"/>
        </a:spcAft>
        <a:buClr>
          <a:srgbClr val="001B31"/>
        </a:buClr>
        <a:buFont typeface="Wingdings" pitchFamily="2" charset="2"/>
        <a:buChar char="§"/>
        <a:defRPr>
          <a:solidFill>
            <a:schemeClr val="tx1"/>
          </a:solidFill>
          <a:latin typeface="Arial" charset="0"/>
        </a:defRPr>
      </a:lvl4pPr>
      <a:lvl5pPr marL="1998663" indent="-228600" algn="l" rtl="0" eaLnBrk="0" fontAlgn="base" hangingPunct="0">
        <a:lnSpc>
          <a:spcPct val="113000"/>
        </a:lnSpc>
        <a:spcBef>
          <a:spcPct val="20000"/>
        </a:spcBef>
        <a:spcAft>
          <a:spcPct val="30000"/>
        </a:spcAft>
        <a:buClr>
          <a:srgbClr val="001B31"/>
        </a:buClr>
        <a:buFont typeface="Wingdings" pitchFamily="2" charset="2"/>
        <a:buChar char="§"/>
        <a:defRPr sz="1600">
          <a:solidFill>
            <a:schemeClr val="tx1"/>
          </a:solidFill>
          <a:latin typeface="Arial" charset="0"/>
        </a:defRPr>
      </a:lvl5pPr>
      <a:lvl6pPr marL="2455863" indent="-228600" algn="l" rtl="0" fontAlgn="base">
        <a:lnSpc>
          <a:spcPct val="113000"/>
        </a:lnSpc>
        <a:spcBef>
          <a:spcPct val="20000"/>
        </a:spcBef>
        <a:spcAft>
          <a:spcPct val="30000"/>
        </a:spcAft>
        <a:buClr>
          <a:srgbClr val="001B3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13063" indent="-228600" algn="l" rtl="0" fontAlgn="base">
        <a:lnSpc>
          <a:spcPct val="113000"/>
        </a:lnSpc>
        <a:spcBef>
          <a:spcPct val="20000"/>
        </a:spcBef>
        <a:spcAft>
          <a:spcPct val="30000"/>
        </a:spcAft>
        <a:buClr>
          <a:srgbClr val="001B3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370263" indent="-228600" algn="l" rtl="0" fontAlgn="base">
        <a:lnSpc>
          <a:spcPct val="113000"/>
        </a:lnSpc>
        <a:spcBef>
          <a:spcPct val="20000"/>
        </a:spcBef>
        <a:spcAft>
          <a:spcPct val="30000"/>
        </a:spcAft>
        <a:buClr>
          <a:srgbClr val="001B3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27463" indent="-228600" algn="l" rtl="0" fontAlgn="base">
        <a:lnSpc>
          <a:spcPct val="113000"/>
        </a:lnSpc>
        <a:spcBef>
          <a:spcPct val="20000"/>
        </a:spcBef>
        <a:spcAft>
          <a:spcPct val="30000"/>
        </a:spcAft>
        <a:buClr>
          <a:srgbClr val="001B3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6.png"/><Relationship Id="rId4" Type="http://schemas.openxmlformats.org/officeDocument/2006/relationships/oleObject" Target="../embeddings/oleObject1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7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Three-dimensional Viewing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Viewing Transformation</a:t>
            </a:r>
            <a:endParaRPr lang="en-US" dirty="0"/>
          </a:p>
        </p:txBody>
      </p:sp>
      <p:sp>
        <p:nvSpPr>
          <p:cNvPr id="26627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3DE39D1-09E9-4845-A429-2C8126F7E57F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Virtual Camera vs. Photograph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indent="-457200">
              <a:lnSpc>
                <a:spcPct val="80000"/>
              </a:lnSpc>
            </a:pPr>
            <a:r>
              <a:rPr lang="en-US" altLang="zh-CN" smtClean="0">
                <a:latin typeface="Arial" pitchFamily="34" charset="0"/>
                <a:ea typeface="SimSun" pitchFamily="2" charset="-122"/>
              </a:rPr>
              <a:t>camera position (viewing transformation)</a:t>
            </a:r>
          </a:p>
          <a:p>
            <a:pPr marL="509588" indent="-457200">
              <a:lnSpc>
                <a:spcPct val="80000"/>
              </a:lnSpc>
            </a:pPr>
            <a:r>
              <a:rPr lang="en-US" altLang="zh-CN" smtClean="0">
                <a:latin typeface="Arial" pitchFamily="34" charset="0"/>
                <a:ea typeface="SimSun" pitchFamily="2" charset="-122"/>
              </a:rPr>
              <a:t>camera orientation (viewing transformation)</a:t>
            </a:r>
          </a:p>
          <a:p>
            <a:pPr marL="509588" indent="-457200">
              <a:lnSpc>
                <a:spcPct val="80000"/>
              </a:lnSpc>
            </a:pPr>
            <a:r>
              <a:rPr lang="en-US" altLang="zh-CN" smtClean="0">
                <a:latin typeface="Arial" pitchFamily="34" charset="0"/>
                <a:ea typeface="SimSun" pitchFamily="2" charset="-122"/>
              </a:rPr>
              <a:t>aperture of camera (projection transformation)</a:t>
            </a: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0725" y="2890838"/>
            <a:ext cx="4876800" cy="334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6100" y="3200400"/>
            <a:ext cx="47879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3D Viewing Coordinate System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458913"/>
            <a:ext cx="8415337" cy="4265612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zh-CN" sz="2400" smtClean="0">
                <a:latin typeface="Arial" pitchFamily="34" charset="0"/>
                <a:ea typeface="SimSun" pitchFamily="2" charset="-122"/>
              </a:rPr>
              <a:t>right handed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latin typeface="Arial" pitchFamily="34" charset="0"/>
                <a:ea typeface="SimSun" pitchFamily="2" charset="-122"/>
              </a:rPr>
              <a:t>axes </a:t>
            </a:r>
            <a:r>
              <a:rPr lang="en-US" altLang="zh-CN" sz="2400" smtClean="0">
                <a:latin typeface="Times" pitchFamily="18" charset="0"/>
                <a:ea typeface="SimSun" pitchFamily="2" charset="-122"/>
              </a:rPr>
              <a:t>x</a:t>
            </a:r>
            <a:r>
              <a:rPr lang="en-US" altLang="zh-CN" sz="2400" b="1" baseline="-25000" smtClean="0">
                <a:latin typeface="Times" pitchFamily="18" charset="0"/>
                <a:ea typeface="SimSun" pitchFamily="2" charset="-122"/>
              </a:rPr>
              <a:t>v</a:t>
            </a:r>
            <a:r>
              <a:rPr lang="en-US" altLang="zh-CN" sz="2400" smtClean="0">
                <a:latin typeface="Times" pitchFamily="18" charset="0"/>
                <a:ea typeface="SimSun" pitchFamily="2" charset="-122"/>
              </a:rPr>
              <a:t>, y</a:t>
            </a:r>
            <a:r>
              <a:rPr lang="en-US" altLang="zh-CN" sz="2400" b="1" baseline="-25000" smtClean="0">
                <a:latin typeface="Times" pitchFamily="18" charset="0"/>
                <a:ea typeface="SimSun" pitchFamily="2" charset="-122"/>
              </a:rPr>
              <a:t>v</a:t>
            </a:r>
            <a:r>
              <a:rPr lang="en-US" altLang="zh-CN" sz="2400" smtClean="0">
                <a:latin typeface="Times" pitchFamily="18" charset="0"/>
                <a:ea typeface="SimSun" pitchFamily="2" charset="-122"/>
              </a:rPr>
              <a:t>, z</a:t>
            </a:r>
            <a:r>
              <a:rPr lang="en-US" altLang="zh-CN" sz="2400" b="1" baseline="-25000" smtClean="0">
                <a:latin typeface="Times" pitchFamily="18" charset="0"/>
                <a:ea typeface="SimSun" pitchFamily="2" charset="-122"/>
              </a:rPr>
              <a:t>v</a:t>
            </a:r>
            <a:r>
              <a:rPr lang="en-US" altLang="zh-CN" sz="2400" smtClean="0">
                <a:latin typeface="Times" pitchFamily="18" charset="0"/>
                <a:ea typeface="SimSun" pitchFamily="2" charset="-122"/>
              </a:rPr>
              <a:t>,</a:t>
            </a:r>
            <a:r>
              <a:rPr lang="en-US" altLang="zh-CN" sz="2400" smtClean="0">
                <a:latin typeface="Arial" pitchFamily="34" charset="0"/>
                <a:ea typeface="SimSun" pitchFamily="2" charset="-122"/>
              </a:rPr>
              <a:t> relative to world-coordinates</a:t>
            </a:r>
          </a:p>
          <a:p>
            <a:pPr lvl="2">
              <a:lnSpc>
                <a:spcPct val="80000"/>
              </a:lnSpc>
            </a:pPr>
            <a:r>
              <a:rPr lang="en-US" altLang="zh-CN" smtClean="0">
                <a:latin typeface="Arial" pitchFamily="34" charset="0"/>
                <a:ea typeface="SimSun" pitchFamily="2" charset="-122"/>
              </a:rPr>
              <a:t>y</a:t>
            </a:r>
            <a:r>
              <a:rPr lang="en-US" altLang="zh-CN" b="1" baseline="-25000" smtClean="0">
                <a:latin typeface="Arial" pitchFamily="34" charset="0"/>
                <a:ea typeface="SimSun" pitchFamily="2" charset="-122"/>
              </a:rPr>
              <a:t>v 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= view-up vector</a:t>
            </a:r>
          </a:p>
          <a:p>
            <a:pPr lvl="2">
              <a:lnSpc>
                <a:spcPct val="80000"/>
              </a:lnSpc>
            </a:pPr>
            <a:r>
              <a:rPr lang="en-US" altLang="zh-CN" smtClean="0">
                <a:latin typeface="Arial" pitchFamily="34" charset="0"/>
                <a:ea typeface="SimSun" pitchFamily="2" charset="-122"/>
              </a:rPr>
              <a:t>(typical) viewing direction = negative z</a:t>
            </a:r>
            <a:r>
              <a:rPr lang="en-US" altLang="zh-CN" baseline="-25000" smtClean="0">
                <a:latin typeface="Arial" pitchFamily="34" charset="0"/>
                <a:ea typeface="SimSun" pitchFamily="2" charset="-122"/>
              </a:rPr>
              <a:t>v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axis </a:t>
            </a:r>
          </a:p>
          <a:p>
            <a:pPr lvl="1">
              <a:lnSpc>
                <a:spcPct val="80000"/>
              </a:lnSpc>
            </a:pPr>
            <a:r>
              <a:rPr lang="en-US" altLang="zh-CN" smtClean="0">
                <a:latin typeface="Arial" pitchFamily="34" charset="0"/>
                <a:ea typeface="SimSun" pitchFamily="2" charset="-122"/>
              </a:rPr>
              <a:t>P</a:t>
            </a:r>
            <a:r>
              <a:rPr lang="en-US" altLang="zh-CN" baseline="-25000" smtClean="0">
                <a:latin typeface="Arial" pitchFamily="34" charset="0"/>
                <a:ea typeface="SimSun" pitchFamily="2" charset="-122"/>
              </a:rPr>
              <a:t>0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=</a:t>
            </a:r>
          </a:p>
          <a:p>
            <a:pPr lvl="2">
              <a:lnSpc>
                <a:spcPct val="80000"/>
              </a:lnSpc>
            </a:pPr>
            <a:r>
              <a:rPr lang="en-US" altLang="zh-CN" smtClean="0">
                <a:latin typeface="Arial" pitchFamily="34" charset="0"/>
                <a:ea typeface="SimSun" pitchFamily="2" charset="-122"/>
              </a:rPr>
              <a:t>origin of viewing-coordinate</a:t>
            </a:r>
            <a:br>
              <a:rPr lang="en-US" altLang="zh-CN" smtClean="0">
                <a:latin typeface="Arial" pitchFamily="34" charset="0"/>
                <a:ea typeface="SimSun" pitchFamily="2" charset="-122"/>
              </a:rPr>
            </a:br>
            <a:r>
              <a:rPr lang="en-US" altLang="zh-CN" smtClean="0">
                <a:latin typeface="Arial" pitchFamily="34" charset="0"/>
                <a:ea typeface="SimSun" pitchFamily="2" charset="-122"/>
              </a:rPr>
              <a:t>system </a:t>
            </a:r>
          </a:p>
          <a:p>
            <a:pPr lvl="2">
              <a:lnSpc>
                <a:spcPct val="80000"/>
              </a:lnSpc>
            </a:pPr>
            <a:r>
              <a:rPr lang="en-US" altLang="zh-CN" smtClean="0">
                <a:latin typeface="Arial" pitchFamily="34" charset="0"/>
                <a:ea typeface="SimSun" pitchFamily="2" charset="-122"/>
              </a:rPr>
              <a:t>camera position</a:t>
            </a:r>
          </a:p>
          <a:p>
            <a:pPr lvl="2">
              <a:lnSpc>
                <a:spcPct val="80000"/>
              </a:lnSpc>
            </a:pPr>
            <a:r>
              <a:rPr lang="en-US" altLang="zh-CN" smtClean="0">
                <a:latin typeface="Arial" pitchFamily="34" charset="0"/>
                <a:ea typeface="SimSun" pitchFamily="2" charset="-122"/>
              </a:rPr>
              <a:t>eye position</a:t>
            </a:r>
          </a:p>
          <a:p>
            <a:pPr lvl="2">
              <a:lnSpc>
                <a:spcPct val="80000"/>
              </a:lnSpc>
            </a:pPr>
            <a:r>
              <a:rPr lang="en-US" altLang="zh-CN" smtClean="0">
                <a:latin typeface="Arial" pitchFamily="34" charset="0"/>
                <a:ea typeface="SimSun" pitchFamily="2" charset="-122"/>
              </a:rPr>
              <a:t>view point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486150" y="630237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de-AT" altLang="zh-CN" sz="1400">
                <a:ea typeface="SimSun" pitchFamily="2" charset="-122"/>
              </a:rPr>
              <a:t>Peter Wonka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30663" y="6507163"/>
            <a:ext cx="1079500" cy="306387"/>
          </a:xfrm>
          <a:noFill/>
        </p:spPr>
        <p:txBody>
          <a:bodyPr/>
          <a:lstStyle/>
          <a:p>
            <a:fld id="{345B51A3-3793-436D-A3A7-BE6556D9528A}" type="slidenum">
              <a:rPr lang="de-AT" altLang="zh-CN" smtClean="0"/>
              <a:pPr/>
              <a:t>13</a:t>
            </a:fld>
            <a:endParaRPr lang="de-AT" altLang="zh-CN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View-plane normal vector N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33375" y="1323975"/>
            <a:ext cx="846772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>
                <a:solidFill>
                  <a:srgbClr val="C00000"/>
                </a:solidFill>
                <a:ea typeface="SimSun" pitchFamily="2" charset="-122"/>
              </a:rPr>
              <a:t>Term:</a:t>
            </a:r>
            <a:r>
              <a:rPr lang="en-US" altLang="zh-CN" sz="3200">
                <a:ea typeface="SimSun" pitchFamily="2" charset="-122"/>
              </a:rPr>
              <a:t> view-plane normal vector N</a:t>
            </a:r>
            <a:br>
              <a:rPr lang="en-US" altLang="zh-CN" sz="3200">
                <a:ea typeface="SimSun" pitchFamily="2" charset="-122"/>
              </a:rPr>
            </a:br>
            <a:r>
              <a:rPr lang="en-US" altLang="zh-CN" sz="3200">
                <a:ea typeface="SimSun" pitchFamily="2" charset="-122"/>
              </a:rPr>
              <a:t> (= positive z</a:t>
            </a:r>
            <a:r>
              <a:rPr lang="en-US" altLang="zh-CN" sz="3200" b="1" baseline="-25000">
                <a:ea typeface="SimSun" pitchFamily="2" charset="-122"/>
              </a:rPr>
              <a:t>v</a:t>
            </a:r>
            <a:r>
              <a:rPr lang="en-US" altLang="zh-CN" sz="3200">
                <a:ea typeface="SimSun" pitchFamily="2" charset="-122"/>
              </a:rPr>
              <a:t>-axis, points to the viewer)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931863" y="4800600"/>
            <a:ext cx="18875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>
                <a:solidFill>
                  <a:schemeClr val="accent2"/>
                </a:solidFill>
                <a:ea typeface="SimSun" pitchFamily="2" charset="-122"/>
              </a:rPr>
              <a:t>N=(1,0,0)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7010400" y="3001963"/>
            <a:ext cx="18875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>
                <a:solidFill>
                  <a:schemeClr val="accent2"/>
                </a:solidFill>
                <a:ea typeface="SimSun" pitchFamily="2" charset="-122"/>
              </a:rPr>
              <a:t>N=(1,0,1)</a:t>
            </a:r>
          </a:p>
        </p:txBody>
      </p:sp>
      <p:pic>
        <p:nvPicPr>
          <p:cNvPr id="2970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0900" y="3048000"/>
            <a:ext cx="44751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59113"/>
            <a:ext cx="4686300" cy="37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3D Viewing Coordinate System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458913"/>
            <a:ext cx="8415337" cy="42656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900" smtClean="0">
                <a:latin typeface="Arial" pitchFamily="34" charset="0"/>
                <a:ea typeface="SimSun" pitchFamily="2" charset="-122"/>
              </a:rPr>
              <a:t>Alternate variable names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latin typeface="Times" pitchFamily="18" charset="0"/>
                <a:ea typeface="SimSun" pitchFamily="2" charset="-122"/>
              </a:rPr>
              <a:t>u = x</a:t>
            </a:r>
            <a:r>
              <a:rPr lang="en-US" altLang="zh-CN" sz="2400" b="1" baseline="-25000" smtClean="0">
                <a:latin typeface="Times" pitchFamily="18" charset="0"/>
                <a:ea typeface="SimSun" pitchFamily="2" charset="-122"/>
              </a:rPr>
              <a:t>v</a:t>
            </a:r>
            <a:endParaRPr lang="en-US" altLang="zh-CN" sz="2400" smtClean="0">
              <a:latin typeface="Times" pitchFamily="18" charset="0"/>
              <a:ea typeface="SimSun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latin typeface="Times" pitchFamily="18" charset="0"/>
                <a:ea typeface="SimSun" pitchFamily="2" charset="-122"/>
              </a:rPr>
              <a:t>v = y</a:t>
            </a:r>
            <a:r>
              <a:rPr lang="en-US" altLang="zh-CN" sz="2400" b="1" baseline="-25000" smtClean="0">
                <a:latin typeface="Times" pitchFamily="18" charset="0"/>
                <a:ea typeface="SimSun" pitchFamily="2" charset="-122"/>
              </a:rPr>
              <a:t>v</a:t>
            </a:r>
            <a:endParaRPr lang="en-US" altLang="zh-CN" sz="2400" smtClean="0">
              <a:latin typeface="Times" pitchFamily="18" charset="0"/>
              <a:ea typeface="SimSun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latin typeface="Times" pitchFamily="18" charset="0"/>
                <a:ea typeface="SimSun" pitchFamily="2" charset="-122"/>
              </a:rPr>
              <a:t>n = z</a:t>
            </a:r>
            <a:r>
              <a:rPr lang="en-US" altLang="zh-CN" sz="2400" b="1" baseline="-25000" smtClean="0">
                <a:latin typeface="Times" pitchFamily="18" charset="0"/>
                <a:ea typeface="SimSun" pitchFamily="2" charset="-122"/>
              </a:rPr>
              <a:t>v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pic>
        <p:nvPicPr>
          <p:cNvPr id="30724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" y="3333750"/>
            <a:ext cx="297180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gluLookAt Camera</a:t>
            </a:r>
          </a:p>
        </p:txBody>
      </p:sp>
      <p:sp>
        <p:nvSpPr>
          <p:cNvPr id="3174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Input</a:t>
            </a:r>
          </a:p>
          <a:p>
            <a:pPr lvl="1"/>
            <a:r>
              <a:rPr lang="en-US" altLang="zh-CN" smtClean="0">
                <a:latin typeface="Arial" pitchFamily="34" charset="0"/>
                <a:ea typeface="SimSun" pitchFamily="2" charset="-122"/>
              </a:rPr>
              <a:t>View point (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P</a:t>
            </a:r>
            <a:r>
              <a:rPr lang="en-US" altLang="zh-CN" baseline="-25000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0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)</a:t>
            </a:r>
          </a:p>
          <a:p>
            <a:pPr lvl="1"/>
            <a:r>
              <a:rPr lang="en-US" altLang="zh-CN" smtClean="0">
                <a:latin typeface="Arial" pitchFamily="34" charset="0"/>
                <a:ea typeface="SimSun" pitchFamily="2" charset="-122"/>
              </a:rPr>
              <a:t>Approximate up-vector (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V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) </a:t>
            </a:r>
          </a:p>
          <a:p>
            <a:pPr lvl="1"/>
            <a:r>
              <a:rPr lang="en-US" altLang="zh-CN" smtClean="0">
                <a:latin typeface="Arial" pitchFamily="34" charset="0"/>
                <a:ea typeface="SimSun" pitchFamily="2" charset="-122"/>
              </a:rPr>
              <a:t>Lookat point (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P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)</a:t>
            </a:r>
          </a:p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Output: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 x</a:t>
            </a:r>
            <a:r>
              <a:rPr lang="en-US" altLang="zh-CN" baseline="-25000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v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, y</a:t>
            </a:r>
            <a:r>
              <a:rPr lang="en-US" altLang="zh-CN" baseline="-25000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v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, z</a:t>
            </a:r>
            <a:r>
              <a:rPr lang="en-US" altLang="zh-CN" baseline="-25000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v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 ,P</a:t>
            </a:r>
            <a:r>
              <a:rPr lang="en-US" altLang="zh-CN" baseline="-25000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0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</a:t>
            </a:r>
          </a:p>
          <a:p>
            <a:pPr lvl="1"/>
            <a:r>
              <a:rPr lang="en-US" altLang="zh-CN" smtClean="0">
                <a:latin typeface="Arial" pitchFamily="34" charset="0"/>
                <a:ea typeface="SimSun" pitchFamily="2" charset="-122"/>
              </a:rPr>
              <a:t>or the matrix defining the view transform</a:t>
            </a:r>
          </a:p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I call this camera 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gluLookAt Camera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035300"/>
            <a:ext cx="6248400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gluLookAt Camera</a:t>
            </a:r>
          </a:p>
        </p:txBody>
      </p:sp>
      <p:sp>
        <p:nvSpPr>
          <p:cNvPr id="1029" name="Content Placeholder 7"/>
          <p:cNvSpPr>
            <a:spLocks noGrp="1"/>
          </p:cNvSpPr>
          <p:nvPr>
            <p:ph sz="half" idx="1"/>
          </p:nvPr>
        </p:nvSpPr>
        <p:spPr>
          <a:xfrm>
            <a:off x="347663" y="1458913"/>
            <a:ext cx="8510587" cy="4583112"/>
          </a:xfrm>
        </p:spPr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View-point = viewing-coordinate origin = P</a:t>
            </a:r>
            <a:r>
              <a:rPr lang="en-US" altLang="zh-CN" baseline="-25000" smtClean="0">
                <a:latin typeface="Arial" pitchFamily="34" charset="0"/>
                <a:ea typeface="SimSun" pitchFamily="2" charset="-122"/>
              </a:rPr>
              <a:t>0</a:t>
            </a:r>
          </a:p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positive z</a:t>
            </a:r>
            <a:r>
              <a:rPr lang="en-US" altLang="zh-CN" b="1" baseline="-25000" smtClean="0">
                <a:latin typeface="Arial" pitchFamily="34" charset="0"/>
                <a:ea typeface="SimSun" pitchFamily="2" charset="-122"/>
              </a:rPr>
              <a:t>v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-axis = view-plane normal N</a:t>
            </a:r>
          </a:p>
        </p:txBody>
      </p:sp>
      <p:graphicFrame>
        <p:nvGraphicFramePr>
          <p:cNvPr id="1026" name="Content Placeholder 9"/>
          <p:cNvGraphicFramePr>
            <a:graphicFrameLocks noChangeAspect="1"/>
          </p:cNvGraphicFramePr>
          <p:nvPr>
            <p:ph sz="half" idx="2"/>
          </p:nvPr>
        </p:nvGraphicFramePr>
        <p:xfrm>
          <a:off x="773113" y="2651125"/>
          <a:ext cx="2330450" cy="901700"/>
        </p:xfrm>
        <a:graphic>
          <a:graphicData uri="http://schemas.openxmlformats.org/presentationml/2006/ole">
            <p:oleObj spid="_x0000_s1026" name="Equation" r:id="rId5" imgW="1181100" imgH="4572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gluLookAt Camera</a:t>
            </a:r>
          </a:p>
        </p:txBody>
      </p:sp>
      <p:sp>
        <p:nvSpPr>
          <p:cNvPr id="3277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Problem: Choosing a vector that is orthogonal to 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N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already involves some math</a:t>
            </a:r>
          </a:p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Solution: choose approximate up-vector 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V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and adjust it perpendicular to normal vector 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N</a:t>
            </a:r>
          </a:p>
          <a:p>
            <a:pPr lvl="1"/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3277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typically choose 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V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along the 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y</a:t>
            </a:r>
            <a:r>
              <a:rPr lang="en-US" altLang="zh-CN" b="1" baseline="-25000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w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axis</a:t>
            </a:r>
          </a:p>
        </p:txBody>
      </p:sp>
      <p:pic>
        <p:nvPicPr>
          <p:cNvPr id="3277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800" y="3352800"/>
            <a:ext cx="4140200" cy="317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gluLookAt Camera</a:t>
            </a:r>
          </a:p>
        </p:txBody>
      </p:sp>
      <p:sp>
        <p:nvSpPr>
          <p:cNvPr id="2052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Computation:</a:t>
            </a:r>
          </a:p>
        </p:txBody>
      </p:sp>
      <p:sp>
        <p:nvSpPr>
          <p:cNvPr id="2053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zh-CN" smtClean="0">
              <a:latin typeface="Arial" pitchFamily="34" charset="0"/>
              <a:ea typeface="SimSun" pitchFamily="2" charset="-122"/>
            </a:endParaRPr>
          </a:p>
        </p:txBody>
      </p:sp>
      <p:pic>
        <p:nvPicPr>
          <p:cNvPr id="205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9075" y="1371600"/>
            <a:ext cx="475297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Content Placeholder 9"/>
          <p:cNvGraphicFramePr>
            <a:graphicFrameLocks noChangeAspect="1"/>
          </p:cNvGraphicFramePr>
          <p:nvPr/>
        </p:nvGraphicFramePr>
        <p:xfrm>
          <a:off x="757238" y="2019300"/>
          <a:ext cx="2230437" cy="1346200"/>
        </p:xfrm>
        <a:graphic>
          <a:graphicData uri="http://schemas.openxmlformats.org/presentationml/2006/ole">
            <p:oleObj spid="_x0000_s2050" name="Equation" r:id="rId5" imgW="1117115" imgH="672808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1066800"/>
            <a:ext cx="9144000" cy="3200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ea typeface="SimSun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>
          <a:xfrm>
            <a:off x="352425" y="57150"/>
            <a:ext cx="8410575" cy="914400"/>
          </a:xfrm>
        </p:spPr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Viewing Transformation Matrix</a:t>
            </a:r>
          </a:p>
        </p:txBody>
      </p:sp>
      <p:sp>
        <p:nvSpPr>
          <p:cNvPr id="3077" name="Content Placeholder 26"/>
          <p:cNvSpPr>
            <a:spLocks noGrp="1"/>
          </p:cNvSpPr>
          <p:nvPr>
            <p:ph idx="1"/>
          </p:nvPr>
        </p:nvSpPr>
        <p:spPr>
          <a:xfrm>
            <a:off x="347663" y="1458913"/>
            <a:ext cx="8615362" cy="4583112"/>
          </a:xfrm>
        </p:spPr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General Problem: Coordinate System Transformation</a:t>
            </a:r>
          </a:p>
        </p:txBody>
      </p:sp>
      <p:sp>
        <p:nvSpPr>
          <p:cNvPr id="3078" name="AutoShape 24"/>
          <p:cNvSpPr>
            <a:spLocks noChangeArrowheads="1"/>
          </p:cNvSpPr>
          <p:nvPr/>
        </p:nvSpPr>
        <p:spPr bwMode="auto">
          <a:xfrm>
            <a:off x="2895600" y="25146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ea typeface="SimSun" pitchFamily="2" charset="-122"/>
            </a:endParaRPr>
          </a:p>
        </p:txBody>
      </p:sp>
      <p:sp>
        <p:nvSpPr>
          <p:cNvPr id="3079" name="AutoShape 25"/>
          <p:cNvSpPr>
            <a:spLocks noChangeArrowheads="1"/>
          </p:cNvSpPr>
          <p:nvPr/>
        </p:nvSpPr>
        <p:spPr bwMode="auto">
          <a:xfrm>
            <a:off x="6096000" y="25146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ea typeface="SimSun" pitchFamily="2" charset="-122"/>
            </a:endParaRPr>
          </a:p>
        </p:txBody>
      </p:sp>
      <p:pic>
        <p:nvPicPr>
          <p:cNvPr id="3080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12975"/>
            <a:ext cx="3125788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2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6113" y="2105025"/>
            <a:ext cx="28956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2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46800" y="1898650"/>
            <a:ext cx="2997200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Content Placeholder 9"/>
          <p:cNvGraphicFramePr>
            <a:graphicFrameLocks noChangeAspect="1"/>
          </p:cNvGraphicFramePr>
          <p:nvPr/>
        </p:nvGraphicFramePr>
        <p:xfrm>
          <a:off x="2825750" y="5194300"/>
          <a:ext cx="2838450" cy="482600"/>
        </p:xfrm>
        <a:graphic>
          <a:graphicData uri="http://schemas.openxmlformats.org/presentationml/2006/ole">
            <p:oleObj spid="_x0000_s3074" name="Equation" r:id="rId7" imgW="1422400" imgH="2413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Literature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Shirley et al.: chapter 7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E0C4256-5F16-434A-9AF4-79E6519DBBE8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gluLookAt Matrix</a:t>
            </a:r>
          </a:p>
        </p:txBody>
      </p:sp>
      <p:sp>
        <p:nvSpPr>
          <p:cNvPr id="4100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Final Result</a:t>
            </a:r>
          </a:p>
          <a:p>
            <a:pPr lvl="1"/>
            <a:r>
              <a:rPr lang="en-US" altLang="zh-CN" smtClean="0">
                <a:latin typeface="Arial" pitchFamily="34" charset="0"/>
                <a:ea typeface="SimSun" pitchFamily="2" charset="-122"/>
              </a:rPr>
              <a:t>glMultMatrixf(M_ChangeOfBasis);</a:t>
            </a:r>
          </a:p>
          <a:p>
            <a:pPr lvl="1"/>
            <a:r>
              <a:rPr lang="en-US" altLang="zh-CN" smtClean="0">
                <a:latin typeface="Arial" pitchFamily="34" charset="0"/>
                <a:ea typeface="SimSun" pitchFamily="2" charset="-122"/>
              </a:rPr>
              <a:t>glTranslated( -eyex, -eyey, -eyez);</a:t>
            </a:r>
          </a:p>
        </p:txBody>
      </p:sp>
      <p:sp>
        <p:nvSpPr>
          <p:cNvPr id="41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DCC1996-7FC3-4D76-BEDE-7FFEA95DC2D5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077913" y="3127375"/>
          <a:ext cx="4908550" cy="1830388"/>
        </p:xfrm>
        <a:graphic>
          <a:graphicData uri="http://schemas.openxmlformats.org/presentationml/2006/ole">
            <p:oleObj spid="_x0000_s4098" name="Equation" r:id="rId4" imgW="2451100" imgH="914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Projection Transformation</a:t>
            </a:r>
            <a:endParaRPr lang="en-US" dirty="0"/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Projection Transformation</a:t>
            </a:r>
          </a:p>
        </p:txBody>
      </p:sp>
      <p:sp>
        <p:nvSpPr>
          <p:cNvPr id="348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Parallel Projection</a:t>
            </a:r>
          </a:p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Perspective Projection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F1F0832-FDB7-4C35-9971-92AC7F9FD63A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Parallel Projection</a:t>
            </a:r>
          </a:p>
        </p:txBody>
      </p:sp>
      <p:sp>
        <p:nvSpPr>
          <p:cNvPr id="3584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914400" y="4086225"/>
            <a:ext cx="28194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3200" b="1">
                <a:solidFill>
                  <a:srgbClr val="C00000"/>
                </a:solidFill>
                <a:ea typeface="SimSun" pitchFamily="2" charset="-122"/>
              </a:rPr>
              <a:t>orthographic</a:t>
            </a:r>
            <a:r>
              <a:rPr lang="en-US" altLang="zh-CN" sz="3200">
                <a:ea typeface="SimSun" pitchFamily="2" charset="-122"/>
              </a:rPr>
              <a:t> projection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5334000" y="4086225"/>
            <a:ext cx="20574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3200" b="1">
                <a:solidFill>
                  <a:srgbClr val="C00000"/>
                </a:solidFill>
                <a:ea typeface="SimSun" pitchFamily="2" charset="-122"/>
              </a:rPr>
              <a:t>oblique</a:t>
            </a:r>
            <a:r>
              <a:rPr lang="en-US" altLang="zh-CN" sz="3200">
                <a:ea typeface="SimSun" pitchFamily="2" charset="-122"/>
              </a:rPr>
              <a:t> projection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1127125" y="5334000"/>
            <a:ext cx="7712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>
                <a:ea typeface="SimSun" pitchFamily="2" charset="-122"/>
              </a:rPr>
              <a:t>orientation of the projection vector </a:t>
            </a:r>
            <a:r>
              <a:rPr lang="en-US" altLang="zh-CN" sz="3200">
                <a:latin typeface="Times" pitchFamily="18" charset="0"/>
                <a:ea typeface="SimSun" pitchFamily="2" charset="-122"/>
              </a:rPr>
              <a:t>V</a:t>
            </a:r>
            <a:r>
              <a:rPr lang="en-US" altLang="zh-CN" sz="3200" b="1" baseline="-25000">
                <a:latin typeface="Times" pitchFamily="18" charset="0"/>
                <a:ea typeface="SimSun" pitchFamily="2" charset="-122"/>
              </a:rPr>
              <a:t>p</a:t>
            </a:r>
            <a:endParaRPr lang="en-US" altLang="zh-CN" sz="3200">
              <a:ea typeface="SimSun" pitchFamily="2" charset="-122"/>
            </a:endParaRPr>
          </a:p>
        </p:txBody>
      </p:sp>
      <p:pic>
        <p:nvPicPr>
          <p:cNvPr id="3584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463" y="1343025"/>
            <a:ext cx="3589337" cy="265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8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1343025"/>
            <a:ext cx="4038600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44450"/>
            <a:ext cx="5413375" cy="757238"/>
          </a:xfrm>
        </p:spPr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Parallel Projection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0" y="5410200"/>
            <a:ext cx="51816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>
                <a:solidFill>
                  <a:srgbClr val="C00000"/>
                </a:solidFill>
                <a:ea typeface="SimSun" pitchFamily="2" charset="-122"/>
              </a:rPr>
              <a:t>orthographic</a:t>
            </a:r>
            <a:r>
              <a:rPr lang="en-US" altLang="zh-CN" sz="3200">
                <a:ea typeface="SimSun" pitchFamily="2" charset="-122"/>
              </a:rPr>
              <a:t> projections of an object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5257800" y="5410200"/>
            <a:ext cx="38862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lnSpc>
                <a:spcPct val="90000"/>
              </a:lnSpc>
            </a:pPr>
            <a:r>
              <a:rPr lang="en-US" altLang="zh-CN" sz="3200" b="1">
                <a:solidFill>
                  <a:srgbClr val="C00000"/>
                </a:solidFill>
                <a:ea typeface="SimSun" pitchFamily="2" charset="-122"/>
              </a:rPr>
              <a:t>isometric</a:t>
            </a:r>
            <a:r>
              <a:rPr lang="en-US" altLang="zh-CN" sz="3200">
                <a:ea typeface="SimSun" pitchFamily="2" charset="-122"/>
              </a:rPr>
              <a:t> projection for a cube</a:t>
            </a:r>
          </a:p>
        </p:txBody>
      </p:sp>
      <p:grpSp>
        <p:nvGrpSpPr>
          <p:cNvPr id="5126" name="Group 7"/>
          <p:cNvGrpSpPr>
            <a:grpSpLocks/>
          </p:cNvGrpSpPr>
          <p:nvPr/>
        </p:nvGrpSpPr>
        <p:grpSpPr bwMode="auto">
          <a:xfrm>
            <a:off x="0" y="838200"/>
            <a:ext cx="5867400" cy="4572000"/>
            <a:chOff x="0" y="528"/>
            <a:chExt cx="3696" cy="2880"/>
          </a:xfrm>
        </p:grpSpPr>
        <p:graphicFrame>
          <p:nvGraphicFramePr>
            <p:cNvPr id="5122" name="Object 2"/>
            <p:cNvGraphicFramePr>
              <a:graphicFrameLocks noChangeAspect="1"/>
            </p:cNvGraphicFramePr>
            <p:nvPr/>
          </p:nvGraphicFramePr>
          <p:xfrm>
            <a:off x="0" y="528"/>
            <a:ext cx="3600" cy="2861"/>
          </p:xfrm>
          <a:graphic>
            <a:graphicData uri="http://schemas.openxmlformats.org/presentationml/2006/ole">
              <p:oleObj spid="_x0000_s5122" name="Image" r:id="rId4" imgW="5756442" imgH="4574656" progId="Photoshop.Image.5">
                <p:embed/>
              </p:oleObj>
            </a:graphicData>
          </a:graphic>
        </p:graphicFrame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192" y="528"/>
              <a:ext cx="11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b="1">
                  <a:solidFill>
                    <a:schemeClr val="bg2"/>
                  </a:solidFill>
                  <a:ea typeface="SimSun" pitchFamily="2" charset="-122"/>
                </a:rPr>
                <a:t>plan view</a:t>
              </a:r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2544" y="2784"/>
              <a:ext cx="1152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70000"/>
                </a:lnSpc>
              </a:pPr>
              <a:r>
                <a:rPr lang="en-US" altLang="zh-CN" sz="2800" b="1">
                  <a:solidFill>
                    <a:schemeClr val="bg2"/>
                  </a:solidFill>
                  <a:ea typeface="SimSun" pitchFamily="2" charset="-122"/>
                </a:rPr>
                <a:t>side elevation view</a:t>
              </a:r>
            </a:p>
          </p:txBody>
        </p:sp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1152" y="2786"/>
              <a:ext cx="1104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70000"/>
                </a:lnSpc>
              </a:pPr>
              <a:r>
                <a:rPr lang="en-US" altLang="zh-CN" sz="2800" b="1">
                  <a:solidFill>
                    <a:schemeClr val="bg2"/>
                  </a:solidFill>
                  <a:ea typeface="SimSun" pitchFamily="2" charset="-122"/>
                </a:rPr>
                <a:t>front elevation view</a:t>
              </a:r>
            </a:p>
          </p:txBody>
        </p:sp>
      </p:grpSp>
      <p:pic>
        <p:nvPicPr>
          <p:cNvPr id="5127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0"/>
            <a:ext cx="2514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92888" y="2819400"/>
            <a:ext cx="255111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Orthographic Projection</a:t>
            </a:r>
          </a:p>
        </p:txBody>
      </p:sp>
      <p:sp>
        <p:nvSpPr>
          <p:cNvPr id="3686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Terms</a:t>
            </a:r>
          </a:p>
          <a:p>
            <a:pPr lvl="1"/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l 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– left</a:t>
            </a:r>
          </a:p>
          <a:p>
            <a:pPr lvl="1"/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r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– right</a:t>
            </a:r>
          </a:p>
          <a:p>
            <a:pPr lvl="1"/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b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– bottom</a:t>
            </a:r>
          </a:p>
          <a:p>
            <a:pPr lvl="1"/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t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– top</a:t>
            </a:r>
          </a:p>
          <a:p>
            <a:pPr lvl="1"/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n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– near clipping plane</a:t>
            </a:r>
          </a:p>
          <a:p>
            <a:pPr lvl="1"/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f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– far clipping plane</a:t>
            </a:r>
          </a:p>
        </p:txBody>
      </p:sp>
      <p:pic>
        <p:nvPicPr>
          <p:cNvPr id="36868" name="Picture 2" descr="F:\peter\Teaching\Resources\Shirley_figures\FCG2_figures\chapter7_viewing\orthoviewing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7650" y="1298575"/>
            <a:ext cx="504825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Orthographic Parallel Projection</a:t>
            </a:r>
          </a:p>
        </p:txBody>
      </p:sp>
      <p:sp>
        <p:nvSpPr>
          <p:cNvPr id="6149" name="Content Placeholder 3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6150" name="Content Placeholder 3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Look along 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–z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axis</a:t>
            </a:r>
          </a:p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Part1: projection</a:t>
            </a:r>
          </a:p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Part2:</a:t>
            </a:r>
          </a:p>
          <a:p>
            <a:pPr lvl="1"/>
            <a:r>
              <a:rPr lang="en-US" altLang="zh-CN" smtClean="0">
                <a:latin typeface="Arial" pitchFamily="34" charset="0"/>
                <a:ea typeface="SimSun" pitchFamily="2" charset="-122"/>
              </a:rPr>
              <a:t>Input: visible cube</a:t>
            </a:r>
          </a:p>
          <a:p>
            <a:pPr>
              <a:buFont typeface="Wingdings" pitchFamily="2" charset="2"/>
              <a:buNone/>
            </a:pPr>
            <a:endParaRPr lang="en-US" altLang="zh-CN" smtClean="0">
              <a:latin typeface="Arial" pitchFamily="34" charset="0"/>
              <a:ea typeface="SimSun" pitchFamily="2" charset="-122"/>
            </a:endParaRPr>
          </a:p>
          <a:p>
            <a:pPr lvl="1"/>
            <a:r>
              <a:rPr lang="en-US" altLang="zh-CN" smtClean="0">
                <a:latin typeface="Arial" pitchFamily="34" charset="0"/>
                <a:ea typeface="SimSun" pitchFamily="2" charset="-122"/>
              </a:rPr>
              <a:t>Output: coordinates in the canonical view volume</a:t>
            </a:r>
          </a:p>
        </p:txBody>
      </p:sp>
      <p:pic>
        <p:nvPicPr>
          <p:cNvPr id="6151" name="Picture 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47800"/>
            <a:ext cx="461645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6" name="Content Placeholder 9"/>
          <p:cNvGraphicFramePr>
            <a:graphicFrameLocks noChangeAspect="1"/>
          </p:cNvGraphicFramePr>
          <p:nvPr/>
        </p:nvGraphicFramePr>
        <p:xfrm>
          <a:off x="5457825" y="3698875"/>
          <a:ext cx="2279650" cy="406400"/>
        </p:xfrm>
        <a:graphic>
          <a:graphicData uri="http://schemas.openxmlformats.org/presentationml/2006/ole">
            <p:oleObj spid="_x0000_s6146" name="Equation" r:id="rId5" imgW="1143000" imgH="203200" progId="Equation.3">
              <p:embed/>
            </p:oleObj>
          </a:graphicData>
        </a:graphic>
      </p:graphicFrame>
      <p:graphicFrame>
        <p:nvGraphicFramePr>
          <p:cNvPr id="6147" name="Object 40"/>
          <p:cNvGraphicFramePr>
            <a:graphicFrameLocks noChangeAspect="1"/>
          </p:cNvGraphicFramePr>
          <p:nvPr/>
        </p:nvGraphicFramePr>
        <p:xfrm>
          <a:off x="5443538" y="5514975"/>
          <a:ext cx="2481262" cy="409575"/>
        </p:xfrm>
        <a:graphic>
          <a:graphicData uri="http://schemas.openxmlformats.org/presentationml/2006/ole">
            <p:oleObj spid="_x0000_s6147" name="Equation" r:id="rId6" imgW="1244600" imgH="2032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Orthographic Parallel Projection</a:t>
            </a:r>
          </a:p>
        </p:txBody>
      </p:sp>
      <p:sp>
        <p:nvSpPr>
          <p:cNvPr id="7172" name="Content Placeholder 3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zh-CN" smtClean="0">
              <a:latin typeface="Arial" pitchFamily="34" charset="0"/>
              <a:ea typeface="SimSun" pitchFamily="2" charset="-122"/>
            </a:endParaRPr>
          </a:p>
        </p:txBody>
      </p:sp>
      <p:pic>
        <p:nvPicPr>
          <p:cNvPr id="7173" name="Picture 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47800"/>
            <a:ext cx="461645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Solution:</a:t>
            </a:r>
          </a:p>
          <a:p>
            <a:endParaRPr lang="en-US" altLang="zh-CN" smtClean="0">
              <a:latin typeface="Arial" pitchFamily="34" charset="0"/>
              <a:ea typeface="SimSun" pitchFamily="2" charset="-122"/>
            </a:endParaRPr>
          </a:p>
          <a:p>
            <a:endParaRPr lang="en-US" altLang="zh-CN" smtClean="0">
              <a:latin typeface="Arial" pitchFamily="34" charset="0"/>
              <a:ea typeface="SimSun" pitchFamily="2" charset="-122"/>
            </a:endParaRPr>
          </a:p>
          <a:p>
            <a:endParaRPr lang="en-US" altLang="zh-CN" smtClean="0">
              <a:latin typeface="Arial" pitchFamily="34" charset="0"/>
              <a:ea typeface="SimSun" pitchFamily="2" charset="-122"/>
            </a:endParaRPr>
          </a:p>
          <a:p>
            <a:endParaRPr lang="en-US" altLang="zh-CN" smtClean="0">
              <a:latin typeface="Arial" pitchFamily="34" charset="0"/>
              <a:ea typeface="SimSun" pitchFamily="2" charset="-122"/>
            </a:endParaRPr>
          </a:p>
          <a:p>
            <a:endParaRPr lang="en-US" altLang="zh-CN" smtClean="0">
              <a:latin typeface="Arial" pitchFamily="34" charset="0"/>
              <a:ea typeface="SimSun" pitchFamily="2" charset="-122"/>
            </a:endParaRPr>
          </a:p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same math as for the viewport transform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967163" y="2009775"/>
          <a:ext cx="4957762" cy="2693988"/>
        </p:xfrm>
        <a:graphic>
          <a:graphicData uri="http://schemas.openxmlformats.org/presentationml/2006/ole">
            <p:oleObj spid="_x0000_s7170" name="Equation" r:id="rId5" imgW="2476500" imgH="13462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Orthographic Parallel Projection</a:t>
            </a: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81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61E004-1690-4D7F-8BEA-573A3DDFD3A4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582613" y="1400175"/>
            <a:ext cx="7861300" cy="4583113"/>
          </a:xfrm>
          <a:prstGeom prst="rect">
            <a:avLst/>
          </a:prstGeom>
        </p:spPr>
        <p:txBody>
          <a:bodyPr/>
          <a:lstStyle/>
          <a:p>
            <a:pPr marL="322263" indent="-322263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Char char="§"/>
              <a:defRPr/>
            </a:pPr>
            <a:r>
              <a:rPr lang="en-US" altLang="zh-CN" sz="2700" kern="0" dirty="0">
                <a:ea typeface="SimSun" pitchFamily="2" charset="-122"/>
              </a:rPr>
              <a:t>It can be given as a translation followed by a scaling of the form</a:t>
            </a:r>
          </a:p>
          <a:p>
            <a:pPr marL="322263" indent="-322263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Char char="§"/>
              <a:defRPr/>
            </a:pPr>
            <a:endParaRPr lang="en-US" altLang="zh-CN" sz="2700" kern="0" dirty="0">
              <a:ea typeface="SimSun" pitchFamily="2" charset="-122"/>
            </a:endParaRPr>
          </a:p>
          <a:p>
            <a:pPr marL="322263" indent="-322263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Char char="§"/>
              <a:defRPr/>
            </a:pPr>
            <a:endParaRPr lang="en-US" altLang="zh-CN" sz="2700" kern="0" dirty="0">
              <a:ea typeface="SimSun" pitchFamily="2" charset="-122"/>
            </a:endParaRPr>
          </a:p>
          <a:p>
            <a:pPr marL="322263" indent="-322263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Char char="§"/>
              <a:defRPr/>
            </a:pPr>
            <a:endParaRPr lang="en-US" altLang="zh-CN" sz="2700" kern="0" dirty="0">
              <a:ea typeface="SimSun" pitchFamily="2" charset="-122"/>
            </a:endParaRPr>
          </a:p>
          <a:p>
            <a:pPr marL="322263" indent="-322263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Char char="§"/>
              <a:defRPr/>
            </a:pPr>
            <a:endParaRPr lang="en-US" altLang="zh-CN" sz="2700" kern="0" dirty="0">
              <a:ea typeface="SimSun" pitchFamily="2" charset="-122"/>
            </a:endParaRPr>
          </a:p>
          <a:p>
            <a:pPr marL="322263" indent="-322263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Char char="§"/>
              <a:defRPr/>
            </a:pPr>
            <a:endParaRPr lang="en-US" altLang="zh-CN" sz="2700" kern="0" dirty="0">
              <a:ea typeface="SimSun" pitchFamily="2" charset="-122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270000" y="2733675"/>
          <a:ext cx="6511925" cy="2728913"/>
        </p:xfrm>
        <a:graphic>
          <a:graphicData uri="http://schemas.openxmlformats.org/presentationml/2006/ole">
            <p:oleObj spid="_x0000_s8194" name="Equation" r:id="rId3" imgW="3213100" imgH="134620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8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1379538"/>
            <a:ext cx="3905250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Oblique Parallel Projection with </a:t>
            </a:r>
            <a:r>
              <a:rPr lang="en-US" altLang="zh-CN" smtClean="0">
                <a:latin typeface="Symbol" pitchFamily="18" charset="2"/>
                <a:ea typeface="SimSun" pitchFamily="2" charset="-122"/>
                <a:sym typeface="Symbol" pitchFamily="18" charset="2"/>
              </a:rPr>
              <a:t>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and </a:t>
            </a:r>
            <a:r>
              <a:rPr lang="en-US" altLang="zh-CN" smtClean="0">
                <a:latin typeface="Symbol" pitchFamily="18" charset="2"/>
                <a:ea typeface="SimSun" pitchFamily="2" charset="-122"/>
                <a:sym typeface="Symbol" pitchFamily="18" charset="2"/>
              </a:rPr>
              <a:t></a:t>
            </a:r>
          </a:p>
        </p:txBody>
      </p:sp>
      <p:sp>
        <p:nvSpPr>
          <p:cNvPr id="37892" name="Content Placeholder 8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37893" name="Content Placeholder 8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Less common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343150" y="3448050"/>
            <a:ext cx="752475" cy="1289050"/>
            <a:chOff x="1540" y="2160"/>
            <a:chExt cx="572" cy="980"/>
          </a:xfrm>
        </p:grpSpPr>
        <p:sp>
          <p:nvSpPr>
            <p:cNvPr id="37895" name="Line 79"/>
            <p:cNvSpPr>
              <a:spLocks noChangeShapeType="1"/>
            </p:cNvSpPr>
            <p:nvPr/>
          </p:nvSpPr>
          <p:spPr bwMode="auto">
            <a:xfrm flipV="1">
              <a:off x="1540" y="2784"/>
              <a:ext cx="572" cy="35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6" name="Line 80"/>
            <p:cNvSpPr>
              <a:spLocks noChangeShapeType="1"/>
            </p:cNvSpPr>
            <p:nvPr/>
          </p:nvSpPr>
          <p:spPr bwMode="auto">
            <a:xfrm>
              <a:off x="2112" y="2160"/>
              <a:ext cx="0" cy="62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Pipeline</a:t>
            </a:r>
          </a:p>
        </p:txBody>
      </p:sp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409575" y="1371600"/>
            <a:ext cx="7219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SimSun" pitchFamily="2" charset="-122"/>
              </a:rPr>
              <a:t>Modeling Coordinate System / Local Coordinate System</a:t>
            </a:r>
          </a:p>
        </p:txBody>
      </p:sp>
      <p:cxnSp>
        <p:nvCxnSpPr>
          <p:cNvPr id="19460" name="Straight Arrow Connector 9"/>
          <p:cNvCxnSpPr>
            <a:cxnSpLocks noChangeShapeType="1"/>
          </p:cNvCxnSpPr>
          <p:nvPr/>
        </p:nvCxnSpPr>
        <p:spPr bwMode="auto">
          <a:xfrm rot="5400000">
            <a:off x="1495426" y="2019300"/>
            <a:ext cx="571500" cy="3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461" name="TextBox 10"/>
          <p:cNvSpPr txBox="1">
            <a:spLocks noChangeArrowheads="1"/>
          </p:cNvSpPr>
          <p:nvPr/>
        </p:nvSpPr>
        <p:spPr bwMode="auto">
          <a:xfrm>
            <a:off x="1924050" y="1800225"/>
            <a:ext cx="2886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SimSun" pitchFamily="2" charset="-122"/>
              </a:rPr>
              <a:t>modeling transformation</a:t>
            </a:r>
          </a:p>
        </p:txBody>
      </p:sp>
      <p:sp>
        <p:nvSpPr>
          <p:cNvPr id="19462" name="TextBox 11"/>
          <p:cNvSpPr txBox="1">
            <a:spLocks noChangeArrowheads="1"/>
          </p:cNvSpPr>
          <p:nvPr/>
        </p:nvSpPr>
        <p:spPr bwMode="auto">
          <a:xfrm>
            <a:off x="438150" y="2238375"/>
            <a:ext cx="342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SimSun" pitchFamily="2" charset="-122"/>
              </a:rPr>
              <a:t>World Coordinate System</a:t>
            </a:r>
          </a:p>
        </p:txBody>
      </p:sp>
      <p:cxnSp>
        <p:nvCxnSpPr>
          <p:cNvPr id="19463" name="Straight Arrow Connector 12"/>
          <p:cNvCxnSpPr>
            <a:cxnSpLocks noChangeShapeType="1"/>
          </p:cNvCxnSpPr>
          <p:nvPr/>
        </p:nvCxnSpPr>
        <p:spPr bwMode="auto">
          <a:xfrm rot="5400000">
            <a:off x="1485901" y="2838450"/>
            <a:ext cx="571500" cy="3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464" name="TextBox 13"/>
          <p:cNvSpPr txBox="1">
            <a:spLocks noChangeArrowheads="1"/>
          </p:cNvSpPr>
          <p:nvPr/>
        </p:nvSpPr>
        <p:spPr bwMode="auto">
          <a:xfrm>
            <a:off x="2000250" y="2600325"/>
            <a:ext cx="2886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SimSun" pitchFamily="2" charset="-122"/>
              </a:rPr>
              <a:t>viewing transformation</a:t>
            </a:r>
          </a:p>
        </p:txBody>
      </p:sp>
      <p:sp>
        <p:nvSpPr>
          <p:cNvPr id="19465" name="TextBox 14"/>
          <p:cNvSpPr txBox="1">
            <a:spLocks noChangeArrowheads="1"/>
          </p:cNvSpPr>
          <p:nvPr/>
        </p:nvSpPr>
        <p:spPr bwMode="auto">
          <a:xfrm>
            <a:off x="466725" y="3048000"/>
            <a:ext cx="342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SimSun" pitchFamily="2" charset="-122"/>
              </a:rPr>
              <a:t>View Coordinate System</a:t>
            </a:r>
          </a:p>
        </p:txBody>
      </p:sp>
      <p:cxnSp>
        <p:nvCxnSpPr>
          <p:cNvPr id="19466" name="Straight Arrow Connector 15"/>
          <p:cNvCxnSpPr>
            <a:cxnSpLocks noChangeShapeType="1"/>
          </p:cNvCxnSpPr>
          <p:nvPr/>
        </p:nvCxnSpPr>
        <p:spPr bwMode="auto">
          <a:xfrm rot="5400000">
            <a:off x="1485901" y="3686175"/>
            <a:ext cx="571500" cy="3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467" name="TextBox 16"/>
          <p:cNvSpPr txBox="1">
            <a:spLocks noChangeArrowheads="1"/>
          </p:cNvSpPr>
          <p:nvPr/>
        </p:nvSpPr>
        <p:spPr bwMode="auto">
          <a:xfrm>
            <a:off x="2038350" y="3476625"/>
            <a:ext cx="2886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SimSun" pitchFamily="2" charset="-122"/>
              </a:rPr>
              <a:t>projection transformation</a:t>
            </a:r>
          </a:p>
        </p:txBody>
      </p:sp>
      <p:sp>
        <p:nvSpPr>
          <p:cNvPr id="19468" name="TextBox 17"/>
          <p:cNvSpPr txBox="1">
            <a:spLocks noChangeArrowheads="1"/>
          </p:cNvSpPr>
          <p:nvPr/>
        </p:nvSpPr>
        <p:spPr bwMode="auto">
          <a:xfrm>
            <a:off x="485775" y="3924300"/>
            <a:ext cx="342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SimSun" pitchFamily="2" charset="-122"/>
              </a:rPr>
              <a:t>Projection Coordinate System</a:t>
            </a:r>
          </a:p>
        </p:txBody>
      </p:sp>
      <p:sp>
        <p:nvSpPr>
          <p:cNvPr id="19469" name="TextBox 18"/>
          <p:cNvSpPr txBox="1">
            <a:spLocks noChangeArrowheads="1"/>
          </p:cNvSpPr>
          <p:nvPr/>
        </p:nvSpPr>
        <p:spPr bwMode="auto">
          <a:xfrm>
            <a:off x="2095500" y="4286250"/>
            <a:ext cx="4019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SimSun" pitchFamily="2" charset="-122"/>
              </a:rPr>
              <a:t>normalization transformation</a:t>
            </a:r>
          </a:p>
        </p:txBody>
      </p:sp>
      <p:cxnSp>
        <p:nvCxnSpPr>
          <p:cNvPr id="19470" name="Straight Arrow Connector 19"/>
          <p:cNvCxnSpPr>
            <a:cxnSpLocks noChangeShapeType="1"/>
          </p:cNvCxnSpPr>
          <p:nvPr/>
        </p:nvCxnSpPr>
        <p:spPr bwMode="auto">
          <a:xfrm rot="5400000">
            <a:off x="1476376" y="4524375"/>
            <a:ext cx="571500" cy="3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471" name="TextBox 20"/>
          <p:cNvSpPr txBox="1">
            <a:spLocks noChangeArrowheads="1"/>
          </p:cNvSpPr>
          <p:nvPr/>
        </p:nvSpPr>
        <p:spPr bwMode="auto">
          <a:xfrm>
            <a:off x="523875" y="4791075"/>
            <a:ext cx="638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SimSun" pitchFamily="2" charset="-122"/>
              </a:rPr>
              <a:t>Normalized Coordinate System / Canonical View Volume</a:t>
            </a:r>
          </a:p>
        </p:txBody>
      </p:sp>
      <p:cxnSp>
        <p:nvCxnSpPr>
          <p:cNvPr id="19472" name="Straight Arrow Connector 21"/>
          <p:cNvCxnSpPr>
            <a:cxnSpLocks noChangeShapeType="1"/>
          </p:cNvCxnSpPr>
          <p:nvPr/>
        </p:nvCxnSpPr>
        <p:spPr bwMode="auto">
          <a:xfrm rot="5400000">
            <a:off x="1447801" y="5400675"/>
            <a:ext cx="571500" cy="3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473" name="TextBox 22"/>
          <p:cNvSpPr txBox="1">
            <a:spLocks noChangeArrowheads="1"/>
          </p:cNvSpPr>
          <p:nvPr/>
        </p:nvSpPr>
        <p:spPr bwMode="auto">
          <a:xfrm>
            <a:off x="2209800" y="5219700"/>
            <a:ext cx="4019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SimSun" pitchFamily="2" charset="-122"/>
              </a:rPr>
              <a:t>viewport transformation</a:t>
            </a:r>
          </a:p>
        </p:txBody>
      </p:sp>
      <p:sp>
        <p:nvSpPr>
          <p:cNvPr id="19474" name="TextBox 23"/>
          <p:cNvSpPr txBox="1">
            <a:spLocks noChangeArrowheads="1"/>
          </p:cNvSpPr>
          <p:nvPr/>
        </p:nvSpPr>
        <p:spPr bwMode="auto">
          <a:xfrm>
            <a:off x="542925" y="5715000"/>
            <a:ext cx="638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SimSun" pitchFamily="2" charset="-122"/>
              </a:rPr>
              <a:t>Device Coordinate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Parallel Proj.: Cavalier Projection</a:t>
            </a:r>
          </a:p>
        </p:txBody>
      </p:sp>
      <p:sp>
        <p:nvSpPr>
          <p:cNvPr id="922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zh-CN" smtClean="0">
              <a:latin typeface="Arial" pitchFamily="34" charset="0"/>
              <a:ea typeface="SimSun" pitchFamily="2" charset="-122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76200" y="1219200"/>
          <a:ext cx="4191000" cy="3986213"/>
        </p:xfrm>
        <a:graphic>
          <a:graphicData uri="http://schemas.openxmlformats.org/presentationml/2006/ole">
            <p:oleObj spid="_x0000_s9218" name="Image" r:id="rId4" imgW="4676315" imgH="4447582" progId="Photoshop.Image.9">
              <p:embed/>
            </p:oleObj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524000" y="53340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>
                <a:ea typeface="SimSun" pitchFamily="2" charset="-122"/>
              </a:rPr>
              <a:t>depth of the cube is projected equal to the width and the height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771775" y="5013325"/>
            <a:ext cx="143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SimSun" pitchFamily="2" charset="-122"/>
              </a:rPr>
              <a:t>tan </a:t>
            </a:r>
            <a:r>
              <a:rPr lang="en-US" altLang="zh-CN" sz="2400">
                <a:latin typeface="Symbol" pitchFamily="18" charset="2"/>
                <a:ea typeface="SimSun" pitchFamily="2" charset="-122"/>
                <a:sym typeface="Symbol" pitchFamily="18" charset="2"/>
              </a:rPr>
              <a:t></a:t>
            </a:r>
            <a:r>
              <a:rPr lang="en-US" altLang="zh-CN" sz="2400">
                <a:ea typeface="SimSun" pitchFamily="2" charset="-122"/>
              </a:rPr>
              <a:t> = 1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7524750" y="4987925"/>
            <a:ext cx="143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SimSun" pitchFamily="2" charset="-122"/>
              </a:rPr>
              <a:t>tan </a:t>
            </a:r>
            <a:r>
              <a:rPr lang="en-US" altLang="zh-CN" sz="2400">
                <a:latin typeface="Symbol" pitchFamily="18" charset="2"/>
                <a:ea typeface="SimSun" pitchFamily="2" charset="-122"/>
                <a:sym typeface="Symbol" pitchFamily="18" charset="2"/>
              </a:rPr>
              <a:t></a:t>
            </a:r>
            <a:r>
              <a:rPr lang="en-US" altLang="zh-CN" sz="2400">
                <a:ea typeface="SimSun" pitchFamily="2" charset="-122"/>
              </a:rPr>
              <a:t> = 1</a:t>
            </a: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1219200"/>
            <a:ext cx="46482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Parallel Proj.: Cabinet Projection</a:t>
            </a:r>
          </a:p>
        </p:txBody>
      </p:sp>
      <p:sp>
        <p:nvSpPr>
          <p:cNvPr id="38915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1524000" y="5334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>
                <a:ea typeface="SimSun" pitchFamily="2" charset="-122"/>
              </a:rPr>
              <a:t>depth of the cube is projected as one-half that of the width and height</a:t>
            </a:r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3059113" y="4992688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SimSun" pitchFamily="2" charset="-122"/>
              </a:rPr>
              <a:t>tan </a:t>
            </a:r>
            <a:r>
              <a:rPr lang="en-US" altLang="zh-CN" sz="2400">
                <a:latin typeface="Symbol" pitchFamily="18" charset="2"/>
                <a:ea typeface="SimSun" pitchFamily="2" charset="-122"/>
                <a:sym typeface="Symbol" pitchFamily="18" charset="2"/>
              </a:rPr>
              <a:t></a:t>
            </a:r>
            <a:r>
              <a:rPr lang="en-US" altLang="zh-CN" sz="2400">
                <a:ea typeface="SimSun" pitchFamily="2" charset="-122"/>
              </a:rPr>
              <a:t> = 2</a:t>
            </a:r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7596188" y="4967288"/>
            <a:ext cx="143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SimSun" pitchFamily="2" charset="-122"/>
              </a:rPr>
              <a:t>tan </a:t>
            </a:r>
            <a:r>
              <a:rPr lang="en-US" altLang="zh-CN" sz="2400">
                <a:latin typeface="Symbol" pitchFamily="18" charset="2"/>
                <a:ea typeface="SimSun" pitchFamily="2" charset="-122"/>
                <a:sym typeface="Symbol" pitchFamily="18" charset="2"/>
              </a:rPr>
              <a:t></a:t>
            </a:r>
            <a:r>
              <a:rPr lang="en-US" altLang="zh-CN" sz="2400">
                <a:ea typeface="SimSun" pitchFamily="2" charset="-122"/>
              </a:rPr>
              <a:t> = 2</a:t>
            </a:r>
          </a:p>
        </p:txBody>
      </p:sp>
      <p:pic>
        <p:nvPicPr>
          <p:cNvPr id="3891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41450"/>
            <a:ext cx="4592638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0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441450"/>
            <a:ext cx="43434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44450"/>
            <a:ext cx="7232650" cy="755650"/>
          </a:xfrm>
        </p:spPr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Perspective Projection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81000" y="5219700"/>
            <a:ext cx="8534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>
                <a:ea typeface="SimSun" pitchFamily="2" charset="-122"/>
              </a:rPr>
              <a:t>perspective projection of equal-sized objects at different distances from the view plane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3733800" y="3886200"/>
            <a:ext cx="208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>
                <a:solidFill>
                  <a:schemeClr val="bg2"/>
                </a:solidFill>
                <a:ea typeface="SimSun" pitchFamily="2" charset="-122"/>
              </a:rPr>
              <a:t>view plane 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6613525" y="3048000"/>
            <a:ext cx="1997075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altLang="zh-CN" sz="2800" b="1">
                <a:solidFill>
                  <a:schemeClr val="bg2"/>
                </a:solidFill>
                <a:ea typeface="SimSun" pitchFamily="2" charset="-122"/>
              </a:rPr>
              <a:t>projection reference point</a:t>
            </a:r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>
            <a:off x="5969000" y="2139950"/>
            <a:ext cx="0" cy="498475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>
            <a:off x="5969000" y="2752725"/>
            <a:ext cx="0" cy="26035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9944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33500"/>
            <a:ext cx="8001000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5"/>
            <a:ext cx="8410575" cy="704850"/>
          </a:xfrm>
          <a:noFill/>
        </p:spPr>
        <p:txBody>
          <a:bodyPr lIns="88413" tIns="44931" rIns="88413" bIns="44931">
            <a:spAutoFit/>
          </a:bodyPr>
          <a:lstStyle/>
          <a:p>
            <a:pPr defTabSz="808038"/>
            <a:r>
              <a:rPr lang="en-US" altLang="zh-CN" smtClean="0">
                <a:latin typeface="Arial" pitchFamily="34" charset="0"/>
                <a:ea typeface="SimSun" pitchFamily="2" charset="-122"/>
              </a:rPr>
              <a:t>Perspective Projection</a:t>
            </a:r>
          </a:p>
        </p:txBody>
      </p:sp>
      <p:sp>
        <p:nvSpPr>
          <p:cNvPr id="10249" name="Freeform 3"/>
          <p:cNvSpPr>
            <a:spLocks/>
          </p:cNvSpPr>
          <p:nvPr/>
        </p:nvSpPr>
        <p:spPr bwMode="auto">
          <a:xfrm>
            <a:off x="2454275" y="1460500"/>
            <a:ext cx="2414588" cy="3841750"/>
          </a:xfrm>
          <a:custGeom>
            <a:avLst/>
            <a:gdLst>
              <a:gd name="T0" fmla="*/ 0 w 1569"/>
              <a:gd name="T1" fmla="*/ 2147483647 h 2420"/>
              <a:gd name="T2" fmla="*/ 2147483647 w 1569"/>
              <a:gd name="T3" fmla="*/ 0 h 2420"/>
              <a:gd name="T4" fmla="*/ 2147483647 w 1569"/>
              <a:gd name="T5" fmla="*/ 2147483647 h 2420"/>
              <a:gd name="T6" fmla="*/ 0 w 1569"/>
              <a:gd name="T7" fmla="*/ 2147483647 h 2420"/>
              <a:gd name="T8" fmla="*/ 0 w 1569"/>
              <a:gd name="T9" fmla="*/ 2147483647 h 24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69"/>
              <a:gd name="T16" fmla="*/ 0 h 2420"/>
              <a:gd name="T17" fmla="*/ 1569 w 1569"/>
              <a:gd name="T18" fmla="*/ 2420 h 24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69" h="2420">
                <a:moveTo>
                  <a:pt x="0" y="900"/>
                </a:moveTo>
                <a:lnTo>
                  <a:pt x="1569" y="0"/>
                </a:lnTo>
                <a:lnTo>
                  <a:pt x="1569" y="1520"/>
                </a:lnTo>
                <a:lnTo>
                  <a:pt x="0" y="2420"/>
                </a:lnTo>
                <a:lnTo>
                  <a:pt x="0" y="900"/>
                </a:lnTo>
                <a:close/>
              </a:path>
            </a:pathLst>
          </a:custGeom>
          <a:solidFill>
            <a:schemeClr val="bg1"/>
          </a:solidFill>
          <a:ln w="22225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50" name="Group 7"/>
          <p:cNvGrpSpPr>
            <a:grpSpLocks/>
          </p:cNvGrpSpPr>
          <p:nvPr/>
        </p:nvGrpSpPr>
        <p:grpSpPr bwMode="auto">
          <a:xfrm>
            <a:off x="428625" y="1162050"/>
            <a:ext cx="6967538" cy="4019550"/>
            <a:chOff x="576" y="432"/>
            <a:chExt cx="4389" cy="2532"/>
          </a:xfrm>
        </p:grpSpPr>
        <p:sp>
          <p:nvSpPr>
            <p:cNvPr id="10270" name="Line 8"/>
            <p:cNvSpPr>
              <a:spLocks noChangeShapeType="1"/>
            </p:cNvSpPr>
            <p:nvPr/>
          </p:nvSpPr>
          <p:spPr bwMode="auto">
            <a:xfrm>
              <a:off x="576" y="2080"/>
              <a:ext cx="438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9"/>
            <p:cNvSpPr>
              <a:spLocks noChangeShapeType="1"/>
            </p:cNvSpPr>
            <p:nvPr/>
          </p:nvSpPr>
          <p:spPr bwMode="auto">
            <a:xfrm flipV="1">
              <a:off x="3089" y="528"/>
              <a:ext cx="1" cy="15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10"/>
            <p:cNvSpPr>
              <a:spLocks noChangeShapeType="1"/>
            </p:cNvSpPr>
            <p:nvPr/>
          </p:nvSpPr>
          <p:spPr bwMode="auto">
            <a:xfrm flipH="1">
              <a:off x="1536" y="2084"/>
              <a:ext cx="1536" cy="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Rectangle 11"/>
            <p:cNvSpPr>
              <a:spLocks noChangeArrowheads="1"/>
            </p:cNvSpPr>
            <p:nvPr/>
          </p:nvSpPr>
          <p:spPr bwMode="auto">
            <a:xfrm>
              <a:off x="1572" y="2544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3400">
                  <a:latin typeface="Times" pitchFamily="18" charset="0"/>
                  <a:ea typeface="SimSun" pitchFamily="2" charset="-122"/>
                </a:rPr>
                <a:t>x</a:t>
              </a:r>
              <a:endParaRPr lang="en-US" altLang="zh-CN" sz="3200">
                <a:ea typeface="SimSun" pitchFamily="2" charset="-122"/>
              </a:endParaRPr>
            </a:p>
          </p:txBody>
        </p:sp>
        <p:sp>
          <p:nvSpPr>
            <p:cNvPr id="10274" name="Rectangle 12"/>
            <p:cNvSpPr>
              <a:spLocks noChangeArrowheads="1"/>
            </p:cNvSpPr>
            <p:nvPr/>
          </p:nvSpPr>
          <p:spPr bwMode="auto">
            <a:xfrm>
              <a:off x="2898" y="432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3400">
                  <a:latin typeface="Times" pitchFamily="18" charset="0"/>
                  <a:ea typeface="SimSun" pitchFamily="2" charset="-122"/>
                </a:rPr>
                <a:t>y</a:t>
              </a:r>
              <a:endParaRPr lang="en-US" altLang="zh-CN" sz="3200">
                <a:ea typeface="SimSun" pitchFamily="2" charset="-122"/>
              </a:endParaRPr>
            </a:p>
          </p:txBody>
        </p:sp>
        <p:sp>
          <p:nvSpPr>
            <p:cNvPr id="10275" name="Rectangle 13"/>
            <p:cNvSpPr>
              <a:spLocks noChangeArrowheads="1"/>
            </p:cNvSpPr>
            <p:nvPr/>
          </p:nvSpPr>
          <p:spPr bwMode="auto">
            <a:xfrm>
              <a:off x="624" y="2026"/>
              <a:ext cx="12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3400">
                  <a:latin typeface="Times" pitchFamily="18" charset="0"/>
                  <a:ea typeface="SimSun" pitchFamily="2" charset="-122"/>
                </a:rPr>
                <a:t>z</a:t>
              </a:r>
              <a:endParaRPr lang="en-US" altLang="zh-CN" sz="3200">
                <a:ea typeface="SimSun" pitchFamily="2" charset="-122"/>
              </a:endParaRPr>
            </a:p>
          </p:txBody>
        </p:sp>
      </p:grpSp>
      <p:sp>
        <p:nvSpPr>
          <p:cNvPr id="10251" name="Line 15"/>
          <p:cNvSpPr>
            <a:spLocks noChangeShapeType="1"/>
          </p:cNvSpPr>
          <p:nvPr/>
        </p:nvSpPr>
        <p:spPr bwMode="auto">
          <a:xfrm>
            <a:off x="889000" y="3776663"/>
            <a:ext cx="3517900" cy="1587"/>
          </a:xfrm>
          <a:prstGeom prst="line">
            <a:avLst/>
          </a:prstGeom>
          <a:noFill/>
          <a:ln w="33338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Line 18"/>
          <p:cNvSpPr>
            <a:spLocks noChangeShapeType="1"/>
          </p:cNvSpPr>
          <p:nvPr/>
        </p:nvSpPr>
        <p:spPr bwMode="auto">
          <a:xfrm flipH="1">
            <a:off x="3516313" y="3776663"/>
            <a:ext cx="890587" cy="503237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Line 21"/>
          <p:cNvSpPr>
            <a:spLocks noChangeShapeType="1"/>
          </p:cNvSpPr>
          <p:nvPr/>
        </p:nvSpPr>
        <p:spPr bwMode="auto">
          <a:xfrm>
            <a:off x="2468563" y="4076700"/>
            <a:ext cx="1047750" cy="215900"/>
          </a:xfrm>
          <a:prstGeom prst="line">
            <a:avLst/>
          </a:prstGeom>
          <a:noFill/>
          <a:ln w="11113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Line 22"/>
          <p:cNvSpPr>
            <a:spLocks noChangeShapeType="1"/>
          </p:cNvSpPr>
          <p:nvPr/>
        </p:nvSpPr>
        <p:spPr bwMode="auto">
          <a:xfrm>
            <a:off x="3527425" y="3163888"/>
            <a:ext cx="1588" cy="112871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Line 23"/>
          <p:cNvSpPr>
            <a:spLocks noChangeShapeType="1"/>
          </p:cNvSpPr>
          <p:nvPr/>
        </p:nvSpPr>
        <p:spPr bwMode="auto">
          <a:xfrm>
            <a:off x="889000" y="3776663"/>
            <a:ext cx="4492625" cy="858837"/>
          </a:xfrm>
          <a:prstGeom prst="line">
            <a:avLst/>
          </a:prstGeom>
          <a:noFill/>
          <a:ln w="333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6" name="Line 26"/>
          <p:cNvSpPr>
            <a:spLocks noChangeShapeType="1"/>
          </p:cNvSpPr>
          <p:nvPr/>
        </p:nvSpPr>
        <p:spPr bwMode="auto">
          <a:xfrm flipV="1">
            <a:off x="2457450" y="3152775"/>
            <a:ext cx="1047750" cy="250825"/>
          </a:xfrm>
          <a:prstGeom prst="line">
            <a:avLst/>
          </a:prstGeom>
          <a:noFill/>
          <a:ln w="11113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57" name="Group 28"/>
          <p:cNvGrpSpPr>
            <a:grpSpLocks/>
          </p:cNvGrpSpPr>
          <p:nvPr/>
        </p:nvGrpSpPr>
        <p:grpSpPr bwMode="auto">
          <a:xfrm>
            <a:off x="3527425" y="2732088"/>
            <a:ext cx="1849438" cy="515937"/>
            <a:chOff x="2116" y="1665"/>
            <a:chExt cx="1165" cy="325"/>
          </a:xfrm>
        </p:grpSpPr>
        <p:sp>
          <p:nvSpPr>
            <p:cNvPr id="10268" name="Freeform 29"/>
            <p:cNvSpPr>
              <a:spLocks/>
            </p:cNvSpPr>
            <p:nvPr/>
          </p:nvSpPr>
          <p:spPr bwMode="auto">
            <a:xfrm>
              <a:off x="2116" y="1809"/>
              <a:ext cx="178" cy="181"/>
            </a:xfrm>
            <a:custGeom>
              <a:avLst/>
              <a:gdLst>
                <a:gd name="T0" fmla="*/ 0 w 178"/>
                <a:gd name="T1" fmla="*/ 128 h 181"/>
                <a:gd name="T2" fmla="*/ 135 w 178"/>
                <a:gd name="T3" fmla="*/ 0 h 181"/>
                <a:gd name="T4" fmla="*/ 156 w 178"/>
                <a:gd name="T5" fmla="*/ 90 h 181"/>
                <a:gd name="T6" fmla="*/ 178 w 178"/>
                <a:gd name="T7" fmla="*/ 181 h 181"/>
                <a:gd name="T8" fmla="*/ 0 w 178"/>
                <a:gd name="T9" fmla="*/ 128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81"/>
                <a:gd name="T17" fmla="*/ 178 w 178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81">
                  <a:moveTo>
                    <a:pt x="0" y="128"/>
                  </a:moveTo>
                  <a:lnTo>
                    <a:pt x="135" y="0"/>
                  </a:lnTo>
                  <a:lnTo>
                    <a:pt x="156" y="90"/>
                  </a:lnTo>
                  <a:lnTo>
                    <a:pt x="178" y="18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30"/>
            <p:cNvSpPr>
              <a:spLocks noChangeShapeType="1"/>
            </p:cNvSpPr>
            <p:nvPr/>
          </p:nvSpPr>
          <p:spPr bwMode="auto">
            <a:xfrm flipV="1">
              <a:off x="2272" y="1665"/>
              <a:ext cx="1009" cy="234"/>
            </a:xfrm>
            <a:prstGeom prst="line">
              <a:avLst/>
            </a:prstGeom>
            <a:noFill/>
            <a:ln w="793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8" name="Line 31"/>
          <p:cNvSpPr>
            <a:spLocks noChangeShapeType="1"/>
          </p:cNvSpPr>
          <p:nvPr/>
        </p:nvSpPr>
        <p:spPr bwMode="auto">
          <a:xfrm flipV="1">
            <a:off x="901700" y="3124200"/>
            <a:ext cx="2720975" cy="652463"/>
          </a:xfrm>
          <a:prstGeom prst="line">
            <a:avLst/>
          </a:prstGeom>
          <a:noFill/>
          <a:ln w="3333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9" name="Line 35"/>
          <p:cNvSpPr>
            <a:spLocks noChangeShapeType="1"/>
          </p:cNvSpPr>
          <p:nvPr/>
        </p:nvSpPr>
        <p:spPr bwMode="auto">
          <a:xfrm flipH="1">
            <a:off x="5365750" y="3776663"/>
            <a:ext cx="1533525" cy="876300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0" name="Line 36"/>
          <p:cNvSpPr>
            <a:spLocks noChangeShapeType="1"/>
          </p:cNvSpPr>
          <p:nvPr/>
        </p:nvSpPr>
        <p:spPr bwMode="auto">
          <a:xfrm>
            <a:off x="4406900" y="3776663"/>
            <a:ext cx="2492375" cy="1587"/>
          </a:xfrm>
          <a:prstGeom prst="line">
            <a:avLst/>
          </a:prstGeom>
          <a:noFill/>
          <a:ln w="33338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1" name="Line 37"/>
          <p:cNvSpPr>
            <a:spLocks noChangeShapeType="1"/>
          </p:cNvSpPr>
          <p:nvPr/>
        </p:nvSpPr>
        <p:spPr bwMode="auto">
          <a:xfrm>
            <a:off x="5376863" y="2732088"/>
            <a:ext cx="1587" cy="19319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42875" y="4181475"/>
          <a:ext cx="2490788" cy="406400"/>
        </p:xfrm>
        <a:graphic>
          <a:graphicData uri="http://schemas.openxmlformats.org/presentationml/2006/ole">
            <p:oleObj spid="_x0000_s10242" name="Equation" r:id="rId4" imgW="1244600" imgH="203200" progId="Equation.3">
              <p:embed/>
            </p:oleObj>
          </a:graphicData>
        </a:graphic>
      </p:graphicFrame>
      <p:sp>
        <p:nvSpPr>
          <p:cNvPr id="10262" name="Oval 62"/>
          <p:cNvSpPr>
            <a:spLocks noChangeArrowheads="1"/>
          </p:cNvSpPr>
          <p:nvPr/>
        </p:nvSpPr>
        <p:spPr bwMode="auto">
          <a:xfrm>
            <a:off x="1381125" y="4333875"/>
            <a:ext cx="295275" cy="504825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zh-CN">
              <a:ea typeface="SimSun" pitchFamily="2" charset="-122"/>
            </a:endParaRP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871538" y="3725863"/>
            <a:ext cx="125413" cy="133350"/>
            <a:chOff x="3245" y="1619"/>
            <a:chExt cx="79" cy="84"/>
          </a:xfrm>
          <a:solidFill>
            <a:srgbClr val="C00000"/>
          </a:solidFill>
        </p:grpSpPr>
        <p:sp>
          <p:nvSpPr>
            <p:cNvPr id="65" name="Oval 41"/>
            <p:cNvSpPr>
              <a:spLocks noChangeArrowheads="1"/>
            </p:cNvSpPr>
            <p:nvPr/>
          </p:nvSpPr>
          <p:spPr bwMode="auto">
            <a:xfrm>
              <a:off x="3245" y="1619"/>
              <a:ext cx="79" cy="84"/>
            </a:xfrm>
            <a:prstGeom prst="ellipse">
              <a:avLst/>
            </a:prstGeom>
            <a:grp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3245" y="1619"/>
              <a:ext cx="79" cy="84"/>
            </a:xfrm>
            <a:prstGeom prst="ellipse">
              <a:avLst/>
            </a:prstGeom>
            <a:grpFill/>
            <a:ln w="222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338763" y="2659063"/>
            <a:ext cx="125413" cy="133350"/>
            <a:chOff x="3245" y="1619"/>
            <a:chExt cx="79" cy="84"/>
          </a:xfrm>
          <a:solidFill>
            <a:srgbClr val="C00000"/>
          </a:solidFill>
        </p:grpSpPr>
        <p:sp>
          <p:nvSpPr>
            <p:cNvPr id="68" name="Oval 41"/>
            <p:cNvSpPr>
              <a:spLocks noChangeArrowheads="1"/>
            </p:cNvSpPr>
            <p:nvPr/>
          </p:nvSpPr>
          <p:spPr bwMode="auto">
            <a:xfrm>
              <a:off x="3245" y="1619"/>
              <a:ext cx="79" cy="84"/>
            </a:xfrm>
            <a:prstGeom prst="ellipse">
              <a:avLst/>
            </a:prstGeom>
            <a:grp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245" y="1619"/>
              <a:ext cx="79" cy="84"/>
            </a:xfrm>
            <a:prstGeom prst="ellipse">
              <a:avLst/>
            </a:prstGeom>
            <a:grpFill/>
            <a:ln w="222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5461000" y="2127250"/>
          <a:ext cx="1398588" cy="457200"/>
        </p:xfrm>
        <a:graphic>
          <a:graphicData uri="http://schemas.openxmlformats.org/presentationml/2006/ole">
            <p:oleObj spid="_x0000_s10243" name="Equation" r:id="rId5" imgW="698500" imgH="228600" progId="Equation.3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717800" y="2527300"/>
          <a:ext cx="1476375" cy="457200"/>
        </p:xfrm>
        <a:graphic>
          <a:graphicData uri="http://schemas.openxmlformats.org/presentationml/2006/ole">
            <p:oleObj spid="_x0000_s10244" name="Equation" r:id="rId6" imgW="736600" imgH="228600" progId="Equation.3">
              <p:embed/>
            </p:oleObj>
          </a:graphicData>
        </a:graphic>
      </p:graphicFrame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3443288" y="3078163"/>
            <a:ext cx="125413" cy="133350"/>
            <a:chOff x="3245" y="1619"/>
            <a:chExt cx="79" cy="84"/>
          </a:xfrm>
          <a:solidFill>
            <a:srgbClr val="C00000"/>
          </a:solidFill>
        </p:grpSpPr>
        <p:sp>
          <p:nvSpPr>
            <p:cNvPr id="73" name="Oval 41"/>
            <p:cNvSpPr>
              <a:spLocks noChangeArrowheads="1"/>
            </p:cNvSpPr>
            <p:nvPr/>
          </p:nvSpPr>
          <p:spPr bwMode="auto">
            <a:xfrm>
              <a:off x="3245" y="1619"/>
              <a:ext cx="79" cy="84"/>
            </a:xfrm>
            <a:prstGeom prst="ellipse">
              <a:avLst/>
            </a:prstGeom>
            <a:grp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42"/>
            <p:cNvSpPr>
              <a:spLocks noChangeArrowheads="1"/>
            </p:cNvSpPr>
            <p:nvPr/>
          </p:nvSpPr>
          <p:spPr bwMode="auto">
            <a:xfrm>
              <a:off x="3245" y="1619"/>
              <a:ext cx="79" cy="84"/>
            </a:xfrm>
            <a:prstGeom prst="ellipse">
              <a:avLst/>
            </a:prstGeom>
            <a:grpFill/>
            <a:ln w="222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3606800" y="5156200"/>
          <a:ext cx="1527175" cy="914400"/>
        </p:xfrm>
        <a:graphic>
          <a:graphicData uri="http://schemas.openxmlformats.org/presentationml/2006/ole">
            <p:oleObj spid="_x0000_s10245" name="Equation" r:id="rId7" imgW="762000" imgH="457200" progId="Equation.3">
              <p:embed/>
            </p:oleObj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7451725" y="4333875"/>
          <a:ext cx="1095375" cy="1625600"/>
        </p:xfrm>
        <a:graphic>
          <a:graphicData uri="http://schemas.openxmlformats.org/presentationml/2006/ole">
            <p:oleObj spid="_x0000_s10246" name="Equation" r:id="rId8" imgW="545863" imgH="812447" progId="Equation.3">
              <p:embed/>
            </p:oleObj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4589463" y="5667375"/>
          <a:ext cx="228600" cy="863600"/>
        </p:xfrm>
        <a:graphic>
          <a:graphicData uri="http://schemas.openxmlformats.org/presentationml/2006/ole">
            <p:oleObj spid="_x0000_s10247" name="Equation" r:id="rId9" imgW="114250" imgH="431613" progId="Equation.3">
              <p:embed/>
            </p:oleObj>
          </a:graphicData>
        </a:graphic>
      </p:graphicFrame>
      <p:sp>
        <p:nvSpPr>
          <p:cNvPr id="10266" name="Rectangle 77"/>
          <p:cNvSpPr>
            <a:spLocks noChangeArrowheads="1"/>
          </p:cNvSpPr>
          <p:nvPr/>
        </p:nvSpPr>
        <p:spPr bwMode="auto">
          <a:xfrm>
            <a:off x="7848600" y="2505075"/>
            <a:ext cx="914400" cy="914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zh-CN">
              <a:ea typeface="SimSun" pitchFamily="2" charset="-122"/>
            </a:endParaRPr>
          </a:p>
        </p:txBody>
      </p:sp>
      <p:sp>
        <p:nvSpPr>
          <p:cNvPr id="10267" name="TextBox 78"/>
          <p:cNvSpPr txBox="1">
            <a:spLocks noChangeArrowheads="1"/>
          </p:cNvSpPr>
          <p:nvPr/>
        </p:nvSpPr>
        <p:spPr bwMode="auto">
          <a:xfrm>
            <a:off x="3257550" y="5619750"/>
            <a:ext cx="2638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SimSun" pitchFamily="2" charset="-122"/>
              </a:rPr>
              <a:t>(</a:t>
            </a:r>
            <a:r>
              <a:rPr lang="en-US" altLang="zh-CN">
                <a:solidFill>
                  <a:srgbClr val="C00000"/>
                </a:solidFill>
                <a:ea typeface="SimSun" pitchFamily="2" charset="-122"/>
              </a:rPr>
              <a:t>Note:</a:t>
            </a:r>
            <a:r>
              <a:rPr lang="en-US" altLang="zh-CN">
                <a:ea typeface="SimSun" pitchFamily="2" charset="-122"/>
              </a:rPr>
              <a:t> similar triangles)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Perspective Projection</a:t>
            </a:r>
          </a:p>
        </p:txBody>
      </p:sp>
      <p:sp>
        <p:nvSpPr>
          <p:cNvPr id="4096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F2EAE9A-9A17-48A5-B32F-F1E35C366F7D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40964" name="Content Placeholder 39"/>
          <p:cNvSpPr txBox="1">
            <a:spLocks/>
          </p:cNvSpPr>
          <p:nvPr/>
        </p:nvSpPr>
        <p:spPr bwMode="auto">
          <a:xfrm>
            <a:off x="347663" y="1506538"/>
            <a:ext cx="8415337" cy="458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22263" indent="-322263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Char char="§"/>
            </a:pPr>
            <a:r>
              <a:rPr lang="en-US" altLang="zh-CN" sz="2800">
                <a:ea typeface="SimSun" pitchFamily="2" charset="-122"/>
              </a:rPr>
              <a:t>Pseudo-dist(z) = A + B/z</a:t>
            </a:r>
          </a:p>
          <a:p>
            <a:pPr marL="322263" indent="-322263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Char char="§"/>
            </a:pPr>
            <a:r>
              <a:rPr lang="en-US" altLang="zh-CN" sz="2800">
                <a:ea typeface="SimSun" pitchFamily="2" charset="-122"/>
                <a:sym typeface="Wingdings" pitchFamily="2" charset="2"/>
              </a:rPr>
              <a:t>It satisfies two conditions:</a:t>
            </a:r>
          </a:p>
          <a:p>
            <a:pPr marL="719138" lvl="1" indent="-269875" ea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Char char="§"/>
            </a:pPr>
            <a:r>
              <a:rPr lang="en-US" altLang="zh-CN" sz="2800">
                <a:ea typeface="SimSun" pitchFamily="2" charset="-122"/>
                <a:sym typeface="Wingdings" pitchFamily="2" charset="2"/>
              </a:rPr>
              <a:t>The pseudo-distance preserves relative distances</a:t>
            </a:r>
          </a:p>
          <a:p>
            <a:pPr marL="719138" lvl="1" indent="-269875" ea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>
                <a:srgbClr val="001B31"/>
              </a:buClr>
              <a:buFont typeface="Wingdings" pitchFamily="2" charset="2"/>
              <a:buChar char="§"/>
            </a:pPr>
            <a:r>
              <a:rPr lang="en-US" altLang="zh-CN" sz="2800">
                <a:ea typeface="SimSun" pitchFamily="2" charset="-122"/>
                <a:sym typeface="Wingdings" pitchFamily="2" charset="2"/>
              </a:rPr>
              <a:t>It causes lines to map to lines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Perspective Projection</a:t>
            </a:r>
          </a:p>
        </p:txBody>
      </p:sp>
      <p:sp>
        <p:nvSpPr>
          <p:cNvPr id="4198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A2F7FB7-AD0E-4F38-A8C8-B890CBB31F5A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4" name="Content Placeholder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7663" y="1340160"/>
            <a:ext cx="8415337" cy="4583112"/>
          </a:xfrm>
          <a:prstGeom prst="rect">
            <a:avLst/>
          </a:prstGeom>
          <a:blipFill rotWithShape="1">
            <a:blip r:embed="rId2" cstate="print"/>
            <a:stretch>
              <a:fillRect l="-1159" t="-931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5"/>
            <a:ext cx="8410575" cy="704850"/>
          </a:xfrm>
          <a:noFill/>
        </p:spPr>
        <p:txBody>
          <a:bodyPr lIns="88413" tIns="44931" rIns="88413" bIns="44931">
            <a:spAutoFit/>
          </a:bodyPr>
          <a:lstStyle/>
          <a:p>
            <a:pPr defTabSz="808038"/>
            <a:r>
              <a:rPr lang="en-US" altLang="zh-CN" smtClean="0">
                <a:latin typeface="Arial" pitchFamily="34" charset="0"/>
                <a:ea typeface="SimSun" pitchFamily="2" charset="-122"/>
              </a:rPr>
              <a:t>Perspective Projection</a:t>
            </a:r>
          </a:p>
        </p:txBody>
      </p:sp>
      <p:graphicFrame>
        <p:nvGraphicFramePr>
          <p:cNvPr id="11266" name="Object 7"/>
          <p:cNvGraphicFramePr>
            <a:graphicFrameLocks noChangeAspect="1"/>
          </p:cNvGraphicFramePr>
          <p:nvPr/>
        </p:nvGraphicFramePr>
        <p:xfrm>
          <a:off x="4589463" y="5667375"/>
          <a:ext cx="228600" cy="863600"/>
        </p:xfrm>
        <a:graphic>
          <a:graphicData uri="http://schemas.openxmlformats.org/presentationml/2006/ole">
            <p:oleObj spid="_x0000_s11266" name="Equation" r:id="rId4" imgW="114250" imgH="431613" progId="Equation.3">
              <p:embed/>
            </p:oleObj>
          </a:graphicData>
        </a:graphic>
      </p:graphicFrame>
      <p:grpSp>
        <p:nvGrpSpPr>
          <p:cNvPr id="11273" name="Group 41"/>
          <p:cNvGrpSpPr>
            <a:grpSpLocks/>
          </p:cNvGrpSpPr>
          <p:nvPr/>
        </p:nvGrpSpPr>
        <p:grpSpPr bwMode="auto">
          <a:xfrm>
            <a:off x="285750" y="1655763"/>
            <a:ext cx="4279900" cy="2439987"/>
            <a:chOff x="157876" y="1460500"/>
            <a:chExt cx="6741399" cy="3841750"/>
          </a:xfrm>
        </p:grpSpPr>
        <p:sp>
          <p:nvSpPr>
            <p:cNvPr id="11280" name="Freeform 3"/>
            <p:cNvSpPr>
              <a:spLocks/>
            </p:cNvSpPr>
            <p:nvPr/>
          </p:nvSpPr>
          <p:spPr bwMode="auto">
            <a:xfrm>
              <a:off x="2454275" y="1460500"/>
              <a:ext cx="2414588" cy="3841750"/>
            </a:xfrm>
            <a:custGeom>
              <a:avLst/>
              <a:gdLst>
                <a:gd name="T0" fmla="*/ 0 w 1569"/>
                <a:gd name="T1" fmla="*/ 2147483647 h 2420"/>
                <a:gd name="T2" fmla="*/ 2147483647 w 1569"/>
                <a:gd name="T3" fmla="*/ 0 h 2420"/>
                <a:gd name="T4" fmla="*/ 2147483647 w 1569"/>
                <a:gd name="T5" fmla="*/ 2147483647 h 2420"/>
                <a:gd name="T6" fmla="*/ 0 w 1569"/>
                <a:gd name="T7" fmla="*/ 2147483647 h 2420"/>
                <a:gd name="T8" fmla="*/ 0 w 1569"/>
                <a:gd name="T9" fmla="*/ 2147483647 h 2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9"/>
                <a:gd name="T16" fmla="*/ 0 h 2420"/>
                <a:gd name="T17" fmla="*/ 1569 w 1569"/>
                <a:gd name="T18" fmla="*/ 2420 h 24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9" h="2420">
                  <a:moveTo>
                    <a:pt x="0" y="900"/>
                  </a:moveTo>
                  <a:lnTo>
                    <a:pt x="1569" y="0"/>
                  </a:lnTo>
                  <a:lnTo>
                    <a:pt x="1569" y="1520"/>
                  </a:lnTo>
                  <a:lnTo>
                    <a:pt x="0" y="2420"/>
                  </a:lnTo>
                  <a:lnTo>
                    <a:pt x="0" y="900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15"/>
            <p:cNvSpPr>
              <a:spLocks noChangeShapeType="1"/>
            </p:cNvSpPr>
            <p:nvPr/>
          </p:nvSpPr>
          <p:spPr bwMode="auto">
            <a:xfrm>
              <a:off x="889000" y="3776663"/>
              <a:ext cx="3517900" cy="1588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 flipH="1">
              <a:off x="3516313" y="3776663"/>
              <a:ext cx="890587" cy="503238"/>
            </a:xfrm>
            <a:prstGeom prst="line">
              <a:avLst/>
            </a:prstGeom>
            <a:noFill/>
            <a:ln w="444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21"/>
            <p:cNvSpPr>
              <a:spLocks noChangeShapeType="1"/>
            </p:cNvSpPr>
            <p:nvPr/>
          </p:nvSpPr>
          <p:spPr bwMode="auto">
            <a:xfrm>
              <a:off x="2468563" y="4076701"/>
              <a:ext cx="1047750" cy="215900"/>
            </a:xfrm>
            <a:prstGeom prst="line">
              <a:avLst/>
            </a:prstGeom>
            <a:noFill/>
            <a:ln w="111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22"/>
            <p:cNvSpPr>
              <a:spLocks noChangeShapeType="1"/>
            </p:cNvSpPr>
            <p:nvPr/>
          </p:nvSpPr>
          <p:spPr bwMode="auto">
            <a:xfrm>
              <a:off x="3527425" y="3163888"/>
              <a:ext cx="1588" cy="11287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23"/>
            <p:cNvSpPr>
              <a:spLocks noChangeShapeType="1"/>
            </p:cNvSpPr>
            <p:nvPr/>
          </p:nvSpPr>
          <p:spPr bwMode="auto">
            <a:xfrm>
              <a:off x="888999" y="3776662"/>
              <a:ext cx="4492626" cy="859421"/>
            </a:xfrm>
            <a:prstGeom prst="line">
              <a:avLst/>
            </a:prstGeom>
            <a:noFill/>
            <a:ln w="333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26"/>
            <p:cNvSpPr>
              <a:spLocks noChangeShapeType="1"/>
            </p:cNvSpPr>
            <p:nvPr/>
          </p:nvSpPr>
          <p:spPr bwMode="auto">
            <a:xfrm flipV="1">
              <a:off x="2457450" y="3152776"/>
              <a:ext cx="1047750" cy="250825"/>
            </a:xfrm>
            <a:prstGeom prst="line">
              <a:avLst/>
            </a:prstGeom>
            <a:noFill/>
            <a:ln w="111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87" name="Group 28"/>
            <p:cNvGrpSpPr>
              <a:grpSpLocks/>
            </p:cNvGrpSpPr>
            <p:nvPr/>
          </p:nvGrpSpPr>
          <p:grpSpPr bwMode="auto">
            <a:xfrm>
              <a:off x="3527425" y="2732088"/>
              <a:ext cx="1849438" cy="515938"/>
              <a:chOff x="2116" y="1665"/>
              <a:chExt cx="1165" cy="325"/>
            </a:xfrm>
          </p:grpSpPr>
          <p:sp>
            <p:nvSpPr>
              <p:cNvPr id="11296" name="Freeform 29"/>
              <p:cNvSpPr>
                <a:spLocks/>
              </p:cNvSpPr>
              <p:nvPr/>
            </p:nvSpPr>
            <p:spPr bwMode="auto">
              <a:xfrm>
                <a:off x="2116" y="1809"/>
                <a:ext cx="178" cy="181"/>
              </a:xfrm>
              <a:custGeom>
                <a:avLst/>
                <a:gdLst>
                  <a:gd name="T0" fmla="*/ 0 w 178"/>
                  <a:gd name="T1" fmla="*/ 128 h 181"/>
                  <a:gd name="T2" fmla="*/ 135 w 178"/>
                  <a:gd name="T3" fmla="*/ 0 h 181"/>
                  <a:gd name="T4" fmla="*/ 156 w 178"/>
                  <a:gd name="T5" fmla="*/ 90 h 181"/>
                  <a:gd name="T6" fmla="*/ 178 w 178"/>
                  <a:gd name="T7" fmla="*/ 181 h 181"/>
                  <a:gd name="T8" fmla="*/ 0 w 178"/>
                  <a:gd name="T9" fmla="*/ 128 h 1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81"/>
                  <a:gd name="T17" fmla="*/ 178 w 178"/>
                  <a:gd name="T18" fmla="*/ 181 h 1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81">
                    <a:moveTo>
                      <a:pt x="0" y="128"/>
                    </a:moveTo>
                    <a:lnTo>
                      <a:pt x="135" y="0"/>
                    </a:lnTo>
                    <a:lnTo>
                      <a:pt x="156" y="90"/>
                    </a:lnTo>
                    <a:lnTo>
                      <a:pt x="178" y="181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7" name="Line 30"/>
              <p:cNvSpPr>
                <a:spLocks noChangeShapeType="1"/>
              </p:cNvSpPr>
              <p:nvPr/>
            </p:nvSpPr>
            <p:spPr bwMode="auto">
              <a:xfrm flipV="1">
                <a:off x="2272" y="1665"/>
                <a:ext cx="1009" cy="234"/>
              </a:xfrm>
              <a:prstGeom prst="line">
                <a:avLst/>
              </a:prstGeom>
              <a:noFill/>
              <a:ln w="793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88" name="Line 31"/>
            <p:cNvSpPr>
              <a:spLocks noChangeShapeType="1"/>
            </p:cNvSpPr>
            <p:nvPr/>
          </p:nvSpPr>
          <p:spPr bwMode="auto">
            <a:xfrm flipV="1">
              <a:off x="901700" y="3124200"/>
              <a:ext cx="2720910" cy="652464"/>
            </a:xfrm>
            <a:prstGeom prst="line">
              <a:avLst/>
            </a:prstGeom>
            <a:noFill/>
            <a:ln w="333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Line 35"/>
            <p:cNvSpPr>
              <a:spLocks noChangeShapeType="1"/>
            </p:cNvSpPr>
            <p:nvPr/>
          </p:nvSpPr>
          <p:spPr bwMode="auto">
            <a:xfrm flipH="1">
              <a:off x="5365750" y="3776663"/>
              <a:ext cx="1533525" cy="876300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36"/>
            <p:cNvSpPr>
              <a:spLocks noChangeShapeType="1"/>
            </p:cNvSpPr>
            <p:nvPr/>
          </p:nvSpPr>
          <p:spPr bwMode="auto">
            <a:xfrm>
              <a:off x="4406900" y="3776663"/>
              <a:ext cx="2492375" cy="1588"/>
            </a:xfrm>
            <a:prstGeom prst="line">
              <a:avLst/>
            </a:prstGeom>
            <a:noFill/>
            <a:ln w="33338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37"/>
            <p:cNvSpPr>
              <a:spLocks noChangeShapeType="1"/>
            </p:cNvSpPr>
            <p:nvPr/>
          </p:nvSpPr>
          <p:spPr bwMode="auto">
            <a:xfrm>
              <a:off x="5376863" y="2732088"/>
              <a:ext cx="1588" cy="19319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1269" name="Object 2"/>
            <p:cNvGraphicFramePr>
              <a:graphicFrameLocks noChangeAspect="1"/>
            </p:cNvGraphicFramePr>
            <p:nvPr/>
          </p:nvGraphicFramePr>
          <p:xfrm>
            <a:off x="157876" y="4361483"/>
            <a:ext cx="2490788" cy="406399"/>
          </p:xfrm>
          <a:graphic>
            <a:graphicData uri="http://schemas.openxmlformats.org/presentationml/2006/ole">
              <p:oleObj spid="_x0000_s11269" name="Equation" r:id="rId5" imgW="1244600" imgH="203200" progId="Equation.3">
                <p:embed/>
              </p:oleObj>
            </a:graphicData>
          </a:graphic>
        </p:graphicFrame>
        <p:sp>
          <p:nvSpPr>
            <p:cNvPr id="11292" name="Oval 62"/>
            <p:cNvSpPr>
              <a:spLocks noChangeArrowheads="1"/>
            </p:cNvSpPr>
            <p:nvPr/>
          </p:nvSpPr>
          <p:spPr bwMode="auto">
            <a:xfrm>
              <a:off x="1381125" y="4333875"/>
              <a:ext cx="295275" cy="504825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>
                <a:ea typeface="SimSun" pitchFamily="2" charset="-122"/>
              </a:endParaRPr>
            </a:p>
          </p:txBody>
        </p:sp>
        <p:grpSp>
          <p:nvGrpSpPr>
            <p:cNvPr id="4" name="Group 40"/>
            <p:cNvGrpSpPr>
              <a:grpSpLocks/>
            </p:cNvGrpSpPr>
            <p:nvPr/>
          </p:nvGrpSpPr>
          <p:grpSpPr bwMode="auto">
            <a:xfrm>
              <a:off x="871538" y="3725863"/>
              <a:ext cx="125413" cy="133350"/>
              <a:chOff x="3245" y="1619"/>
              <a:chExt cx="79" cy="84"/>
            </a:xfrm>
            <a:solidFill>
              <a:srgbClr val="C00000"/>
            </a:solidFill>
          </p:grpSpPr>
          <p:sp>
            <p:nvSpPr>
              <p:cNvPr id="65" name="Oval 41"/>
              <p:cNvSpPr>
                <a:spLocks noChangeArrowheads="1"/>
              </p:cNvSpPr>
              <p:nvPr/>
            </p:nvSpPr>
            <p:spPr bwMode="auto">
              <a:xfrm>
                <a:off x="3245" y="1619"/>
                <a:ext cx="79" cy="84"/>
              </a:xfrm>
              <a:prstGeom prst="ellipse">
                <a:avLst/>
              </a:prstGeom>
              <a:grp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Oval 42"/>
              <p:cNvSpPr>
                <a:spLocks noChangeArrowheads="1"/>
              </p:cNvSpPr>
              <p:nvPr/>
            </p:nvSpPr>
            <p:spPr bwMode="auto">
              <a:xfrm>
                <a:off x="3245" y="1619"/>
                <a:ext cx="79" cy="84"/>
              </a:xfrm>
              <a:prstGeom prst="ellipse">
                <a:avLst/>
              </a:prstGeom>
              <a:grpFill/>
              <a:ln w="222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5338763" y="2659063"/>
              <a:ext cx="125413" cy="133350"/>
              <a:chOff x="3245" y="1619"/>
              <a:chExt cx="79" cy="84"/>
            </a:xfrm>
            <a:solidFill>
              <a:srgbClr val="C00000"/>
            </a:solidFill>
          </p:grpSpPr>
          <p:sp>
            <p:nvSpPr>
              <p:cNvPr id="68" name="Oval 41"/>
              <p:cNvSpPr>
                <a:spLocks noChangeArrowheads="1"/>
              </p:cNvSpPr>
              <p:nvPr/>
            </p:nvSpPr>
            <p:spPr bwMode="auto">
              <a:xfrm>
                <a:off x="3245" y="1619"/>
                <a:ext cx="79" cy="84"/>
              </a:xfrm>
              <a:prstGeom prst="ellipse">
                <a:avLst/>
              </a:prstGeom>
              <a:grp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Oval 42"/>
              <p:cNvSpPr>
                <a:spLocks noChangeArrowheads="1"/>
              </p:cNvSpPr>
              <p:nvPr/>
            </p:nvSpPr>
            <p:spPr bwMode="auto">
              <a:xfrm>
                <a:off x="3245" y="1619"/>
                <a:ext cx="79" cy="84"/>
              </a:xfrm>
              <a:prstGeom prst="ellipse">
                <a:avLst/>
              </a:prstGeom>
              <a:grpFill/>
              <a:ln w="222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aphicFrame>
          <p:nvGraphicFramePr>
            <p:cNvPr id="11270" name="Object 3"/>
            <p:cNvGraphicFramePr>
              <a:graphicFrameLocks noChangeAspect="1"/>
            </p:cNvGraphicFramePr>
            <p:nvPr/>
          </p:nvGraphicFramePr>
          <p:xfrm>
            <a:off x="5461000" y="2127250"/>
            <a:ext cx="1398588" cy="457200"/>
          </p:xfrm>
          <a:graphic>
            <a:graphicData uri="http://schemas.openxmlformats.org/presentationml/2006/ole">
              <p:oleObj spid="_x0000_s11270" name="Equation" r:id="rId6" imgW="698500" imgH="228600" progId="Equation.3">
                <p:embed/>
              </p:oleObj>
            </a:graphicData>
          </a:graphic>
        </p:graphicFrame>
        <p:graphicFrame>
          <p:nvGraphicFramePr>
            <p:cNvPr id="11271" name="Object 4"/>
            <p:cNvGraphicFramePr>
              <a:graphicFrameLocks noChangeAspect="1"/>
            </p:cNvGraphicFramePr>
            <p:nvPr/>
          </p:nvGraphicFramePr>
          <p:xfrm>
            <a:off x="2717800" y="2527300"/>
            <a:ext cx="1476375" cy="457200"/>
          </p:xfrm>
          <a:graphic>
            <a:graphicData uri="http://schemas.openxmlformats.org/presentationml/2006/ole">
              <p:oleObj spid="_x0000_s11271" name="Equation" r:id="rId7" imgW="736600" imgH="228600" progId="Equation.3">
                <p:embed/>
              </p:oleObj>
            </a:graphicData>
          </a:graphic>
        </p:graphicFrame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3443288" y="3078163"/>
              <a:ext cx="125413" cy="133350"/>
              <a:chOff x="3245" y="1619"/>
              <a:chExt cx="79" cy="84"/>
            </a:xfrm>
            <a:solidFill>
              <a:srgbClr val="C00000"/>
            </a:solidFill>
          </p:grpSpPr>
          <p:sp>
            <p:nvSpPr>
              <p:cNvPr id="73" name="Oval 41"/>
              <p:cNvSpPr>
                <a:spLocks noChangeArrowheads="1"/>
              </p:cNvSpPr>
              <p:nvPr/>
            </p:nvSpPr>
            <p:spPr bwMode="auto">
              <a:xfrm>
                <a:off x="3245" y="1619"/>
                <a:ext cx="79" cy="84"/>
              </a:xfrm>
              <a:prstGeom prst="ellipse">
                <a:avLst/>
              </a:prstGeom>
              <a:grp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Oval 42"/>
              <p:cNvSpPr>
                <a:spLocks noChangeArrowheads="1"/>
              </p:cNvSpPr>
              <p:nvPr/>
            </p:nvSpPr>
            <p:spPr bwMode="auto">
              <a:xfrm>
                <a:off x="3245" y="1619"/>
                <a:ext cx="79" cy="84"/>
              </a:xfrm>
              <a:prstGeom prst="ellipse">
                <a:avLst/>
              </a:prstGeom>
              <a:grpFill/>
              <a:ln w="222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1274" name="Line 8"/>
          <p:cNvSpPr>
            <a:spLocks noChangeShapeType="1"/>
          </p:cNvSpPr>
          <p:nvPr/>
        </p:nvSpPr>
        <p:spPr bwMode="auto">
          <a:xfrm>
            <a:off x="457200" y="3127375"/>
            <a:ext cx="4424363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9"/>
          <p:cNvSpPr>
            <a:spLocks noChangeShapeType="1"/>
          </p:cNvSpPr>
          <p:nvPr/>
        </p:nvSpPr>
        <p:spPr bwMode="auto">
          <a:xfrm flipV="1">
            <a:off x="2990850" y="1563688"/>
            <a:ext cx="1588" cy="1563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10"/>
          <p:cNvSpPr>
            <a:spLocks noChangeShapeType="1"/>
          </p:cNvSpPr>
          <p:nvPr/>
        </p:nvSpPr>
        <p:spPr bwMode="auto">
          <a:xfrm flipH="1">
            <a:off x="1425575" y="3132138"/>
            <a:ext cx="1547813" cy="887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11"/>
          <p:cNvSpPr>
            <a:spLocks noChangeArrowheads="1"/>
          </p:cNvSpPr>
          <p:nvPr/>
        </p:nvSpPr>
        <p:spPr bwMode="auto">
          <a:xfrm>
            <a:off x="1462088" y="3595688"/>
            <a:ext cx="1365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3400">
                <a:latin typeface="Times" pitchFamily="18" charset="0"/>
                <a:ea typeface="SimSun" pitchFamily="2" charset="-122"/>
              </a:rPr>
              <a:t>x</a:t>
            </a:r>
            <a:endParaRPr lang="en-US" altLang="zh-CN" sz="3200">
              <a:ea typeface="SimSun" pitchFamily="2" charset="-122"/>
            </a:endParaRPr>
          </a:p>
        </p:txBody>
      </p:sp>
      <p:sp>
        <p:nvSpPr>
          <p:cNvPr id="11278" name="Rectangle 12"/>
          <p:cNvSpPr>
            <a:spLocks noChangeArrowheads="1"/>
          </p:cNvSpPr>
          <p:nvPr/>
        </p:nvSpPr>
        <p:spPr bwMode="auto">
          <a:xfrm>
            <a:off x="2798763" y="1466850"/>
            <a:ext cx="13652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3400">
                <a:latin typeface="Times" pitchFamily="18" charset="0"/>
                <a:ea typeface="SimSun" pitchFamily="2" charset="-122"/>
              </a:rPr>
              <a:t>y</a:t>
            </a:r>
            <a:endParaRPr lang="en-US" altLang="zh-CN" sz="3200">
              <a:ea typeface="SimSun" pitchFamily="2" charset="-122"/>
            </a:endParaRPr>
          </a:p>
        </p:txBody>
      </p:sp>
      <p:sp>
        <p:nvSpPr>
          <p:cNvPr id="11279" name="Rectangle 13"/>
          <p:cNvSpPr>
            <a:spLocks noChangeArrowheads="1"/>
          </p:cNvSpPr>
          <p:nvPr/>
        </p:nvSpPr>
        <p:spPr bwMode="auto">
          <a:xfrm>
            <a:off x="506413" y="3073400"/>
            <a:ext cx="122237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3400">
                <a:latin typeface="Times" pitchFamily="18" charset="0"/>
                <a:ea typeface="SimSun" pitchFamily="2" charset="-122"/>
              </a:rPr>
              <a:t>z</a:t>
            </a:r>
            <a:endParaRPr lang="en-US" altLang="zh-CN" sz="3200">
              <a:ea typeface="SimSun" pitchFamily="2" charset="-122"/>
            </a:endParaRPr>
          </a:p>
        </p:txBody>
      </p:sp>
      <p:graphicFrame>
        <p:nvGraphicFramePr>
          <p:cNvPr id="11267" name="Object 8"/>
          <p:cNvGraphicFramePr>
            <a:graphicFrameLocks noChangeAspect="1"/>
          </p:cNvGraphicFramePr>
          <p:nvPr/>
        </p:nvGraphicFramePr>
        <p:xfrm>
          <a:off x="5319713" y="1489075"/>
          <a:ext cx="3205162" cy="1830388"/>
        </p:xfrm>
        <a:graphic>
          <a:graphicData uri="http://schemas.openxmlformats.org/presentationml/2006/ole">
            <p:oleObj spid="_x0000_s11267" name="Equation" r:id="rId8" imgW="1600200" imgH="914400" progId="Equation.3">
              <p:embed/>
            </p:oleObj>
          </a:graphicData>
        </a:graphic>
      </p:graphicFrame>
      <p:graphicFrame>
        <p:nvGraphicFramePr>
          <p:cNvPr id="11268" name="Object 9"/>
          <p:cNvGraphicFramePr>
            <a:graphicFrameLocks noChangeAspect="1"/>
          </p:cNvGraphicFramePr>
          <p:nvPr/>
        </p:nvGraphicFramePr>
        <p:xfrm>
          <a:off x="4259263" y="3432175"/>
          <a:ext cx="4679950" cy="2592388"/>
        </p:xfrm>
        <a:graphic>
          <a:graphicData uri="http://schemas.openxmlformats.org/presentationml/2006/ole">
            <p:oleObj spid="_x0000_s11268" name="Equation" r:id="rId9" imgW="2336800" imgH="12954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88413" tIns="44931" rIns="88413" bIns="44931">
            <a:spAutoFit/>
          </a:bodyPr>
          <a:lstStyle/>
          <a:p>
            <a:pPr defTabSz="808038"/>
            <a:r>
              <a:rPr lang="en-US" altLang="zh-CN" smtClean="0">
                <a:latin typeface="Arial" pitchFamily="34" charset="0"/>
                <a:ea typeface="SimSun" pitchFamily="2" charset="-122"/>
              </a:rPr>
              <a:t>Perspective Projection</a:t>
            </a:r>
          </a:p>
        </p:txBody>
      </p:sp>
      <p:sp>
        <p:nvSpPr>
          <p:cNvPr id="12293" name="Content Placeholder 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Note: additionally we want to map to the canonical view volume </a:t>
            </a:r>
            <a:r>
              <a:rPr lang="en-US" altLang="zh-CN" smtClean="0">
                <a:latin typeface="Arial" pitchFamily="34" charset="0"/>
                <a:ea typeface="SimSun" pitchFamily="2" charset="-122"/>
                <a:sym typeface="Wingdings" pitchFamily="2" charset="2"/>
              </a:rPr>
              <a:t></a:t>
            </a:r>
          </a:p>
          <a:p>
            <a:endParaRPr lang="en-US" altLang="zh-CN" smtClean="0">
              <a:latin typeface="Arial" pitchFamily="34" charset="0"/>
              <a:ea typeface="SimSun" pitchFamily="2" charset="-122"/>
              <a:sym typeface="Wingdings" pitchFamily="2" charset="2"/>
            </a:endParaRPr>
          </a:p>
          <a:p>
            <a:endParaRPr lang="en-US" altLang="zh-CN" smtClean="0">
              <a:latin typeface="Arial" pitchFamily="34" charset="0"/>
              <a:ea typeface="SimSun" pitchFamily="2" charset="-122"/>
              <a:sym typeface="Wingdings" pitchFamily="2" charset="2"/>
            </a:endParaRPr>
          </a:p>
          <a:p>
            <a:endParaRPr lang="en-US" altLang="zh-CN" smtClean="0">
              <a:latin typeface="Arial" pitchFamily="34" charset="0"/>
              <a:ea typeface="SimSun" pitchFamily="2" charset="-122"/>
              <a:sym typeface="Wingdings" pitchFamily="2" charset="2"/>
            </a:endParaRPr>
          </a:p>
          <a:p>
            <a:endParaRPr lang="en-US" altLang="zh-CN" smtClean="0">
              <a:latin typeface="Arial" pitchFamily="34" charset="0"/>
              <a:ea typeface="SimSun" pitchFamily="2" charset="-122"/>
              <a:sym typeface="Wingdings" pitchFamily="2" charset="2"/>
            </a:endParaRPr>
          </a:p>
          <a:p>
            <a:r>
              <a:rPr lang="en-US" altLang="zh-CN" smtClean="0">
                <a:latin typeface="Arial" pitchFamily="34" charset="0"/>
                <a:ea typeface="SimSun" pitchFamily="2" charset="-122"/>
                <a:sym typeface="Wingdings" pitchFamily="2" charset="2"/>
              </a:rPr>
              <a:t>Note - slight difference to OpenGL:</a:t>
            </a:r>
          </a:p>
          <a:p>
            <a:pPr lvl="1"/>
            <a:r>
              <a:rPr lang="en-US" altLang="zh-CN" smtClean="0">
                <a:latin typeface="Arial" pitchFamily="34" charset="0"/>
                <a:ea typeface="SimSun" pitchFamily="2" charset="-122"/>
                <a:sym typeface="Wingdings" pitchFamily="2" charset="2"/>
              </a:rPr>
              <a:t> n,f as distance 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  <a:sym typeface="Wingdings" pitchFamily="2" charset="2"/>
              </a:rPr>
              <a:t>vs</a:t>
            </a:r>
            <a:r>
              <a:rPr lang="en-US" altLang="zh-CN" smtClean="0">
                <a:latin typeface="Arial" pitchFamily="34" charset="0"/>
                <a:ea typeface="SimSun" pitchFamily="2" charset="-122"/>
                <a:sym typeface="Wingdings" pitchFamily="2" charset="2"/>
              </a:rPr>
              <a:t> n,f as coordinate position</a:t>
            </a:r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4589463" y="5667375"/>
          <a:ext cx="228600" cy="863600"/>
        </p:xfrm>
        <a:graphic>
          <a:graphicData uri="http://schemas.openxmlformats.org/presentationml/2006/ole">
            <p:oleObj spid="_x0000_s12290" name="Equation" r:id="rId4" imgW="114250" imgH="431613" progId="Equation.3">
              <p:embed/>
            </p:oleObj>
          </a:graphicData>
        </a:graphic>
      </p:graphicFrame>
      <p:graphicFrame>
        <p:nvGraphicFramePr>
          <p:cNvPr id="12291" name="Object 8"/>
          <p:cNvGraphicFramePr>
            <a:graphicFrameLocks noChangeAspect="1"/>
          </p:cNvGraphicFramePr>
          <p:nvPr/>
        </p:nvGraphicFramePr>
        <p:xfrm>
          <a:off x="1817688" y="2133600"/>
          <a:ext cx="5773737" cy="2695575"/>
        </p:xfrm>
        <a:graphic>
          <a:graphicData uri="http://schemas.openxmlformats.org/presentationml/2006/ole">
            <p:oleObj spid="_x0000_s12291" name="Equation" r:id="rId5" imgW="2882900" imgH="13462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Properties of Perspective</a:t>
            </a:r>
          </a:p>
        </p:txBody>
      </p:sp>
      <p:sp>
        <p:nvSpPr>
          <p:cNvPr id="4301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Maps </a:t>
            </a:r>
          </a:p>
          <a:p>
            <a:pPr lvl="1"/>
            <a:r>
              <a:rPr lang="en-US" altLang="zh-CN" smtClean="0">
                <a:latin typeface="Arial" pitchFamily="34" charset="0"/>
                <a:ea typeface="SimSun" pitchFamily="2" charset="-122"/>
              </a:rPr>
              <a:t>lines to lines</a:t>
            </a:r>
          </a:p>
          <a:p>
            <a:pPr lvl="1"/>
            <a:r>
              <a:rPr lang="en-US" altLang="zh-CN" smtClean="0">
                <a:latin typeface="Arial" pitchFamily="34" charset="0"/>
                <a:ea typeface="SimSun" pitchFamily="2" charset="-122"/>
              </a:rPr>
              <a:t>planes to planes</a:t>
            </a:r>
          </a:p>
          <a:p>
            <a:pPr lvl="1"/>
            <a:r>
              <a:rPr lang="en-US" altLang="zh-CN" smtClean="0">
                <a:latin typeface="Arial" pitchFamily="34" charset="0"/>
                <a:ea typeface="SimSun" pitchFamily="2" charset="-122"/>
              </a:rPr>
              <a:t>triangles to triangles</a:t>
            </a:r>
          </a:p>
          <a:p>
            <a:endParaRPr lang="en-US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57B94F7-A945-4903-BBE3-849F6F57C25A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Field of View</a:t>
            </a:r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Instead of any window (l,r,b,t) we use</a:t>
            </a:r>
          </a:p>
          <a:p>
            <a:pPr lvl="1"/>
            <a:r>
              <a:rPr lang="en-US" altLang="zh-CN" smtClean="0">
                <a:latin typeface="Arial" pitchFamily="34" charset="0"/>
                <a:ea typeface="SimSun" pitchFamily="2" charset="-122"/>
              </a:rPr>
              <a:t>a window centered at the origin</a:t>
            </a:r>
          </a:p>
          <a:p>
            <a:pPr lvl="1"/>
            <a:r>
              <a:rPr lang="en-US" altLang="zh-CN" smtClean="0">
                <a:latin typeface="Arial" pitchFamily="34" charset="0"/>
                <a:ea typeface="SimSun" pitchFamily="2" charset="-122"/>
              </a:rPr>
              <a:t>the aspect ratio between width and height</a:t>
            </a:r>
          </a:p>
        </p:txBody>
      </p:sp>
      <p:sp>
        <p:nvSpPr>
          <p:cNvPr id="1331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B3BA86-4EB0-4CDE-80D2-FB5CCB0051B2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150938" y="2886075"/>
          <a:ext cx="1428750" cy="2692400"/>
        </p:xfrm>
        <a:graphic>
          <a:graphicData uri="http://schemas.openxmlformats.org/presentationml/2006/ole">
            <p:oleObj spid="_x0000_s13314" name="Equation" r:id="rId3" imgW="711200" imgH="1346200" progId="Equation.3">
              <p:embed/>
            </p:oleObj>
          </a:graphicData>
        </a:graphic>
      </p:graphicFrame>
      <p:pic>
        <p:nvPicPr>
          <p:cNvPr id="13318" name="Picture 3" descr="F:\peter\Teaching\Resources\Shirley_figures\FCG2_figures\chapter7_viewing\fov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6575" y="2967038"/>
            <a:ext cx="5797550" cy="31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Pipeline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3A6D94-A7C1-4625-95FF-5692A15361C7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pic>
        <p:nvPicPr>
          <p:cNvPr id="20484" name="Picture 2" descr="OpenGL vertex transform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38" y="3040063"/>
            <a:ext cx="9047162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OpenGL Example</a:t>
            </a:r>
          </a:p>
        </p:txBody>
      </p:sp>
      <p:sp>
        <p:nvSpPr>
          <p:cNvPr id="14340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void 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gluPerspective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( GLdouble </a:t>
            </a:r>
            <a:r>
              <a:rPr lang="en-US" altLang="zh-CN" i="1" smtClean="0">
                <a:latin typeface="Arial" pitchFamily="34" charset="0"/>
                <a:ea typeface="SimSun" pitchFamily="2" charset="-122"/>
              </a:rPr>
              <a:t>fovy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, GLdouble </a:t>
            </a:r>
            <a:r>
              <a:rPr lang="en-US" altLang="zh-CN" i="1" smtClean="0">
                <a:latin typeface="Arial" pitchFamily="34" charset="0"/>
                <a:ea typeface="SimSun" pitchFamily="2" charset="-122"/>
              </a:rPr>
              <a:t>aspect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, GLdouble </a:t>
            </a:r>
            <a:r>
              <a:rPr lang="en-US" altLang="zh-CN" i="1" smtClean="0">
                <a:latin typeface="Arial" pitchFamily="34" charset="0"/>
                <a:ea typeface="SimSun" pitchFamily="2" charset="-122"/>
              </a:rPr>
              <a:t>zNear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, GLdouble </a:t>
            </a:r>
            <a:r>
              <a:rPr lang="en-US" altLang="zh-CN" i="1" smtClean="0">
                <a:latin typeface="Arial" pitchFamily="34" charset="0"/>
                <a:ea typeface="SimSun" pitchFamily="2" charset="-122"/>
              </a:rPr>
              <a:t>zFar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);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66688" y="3302000"/>
          <a:ext cx="8750300" cy="2339975"/>
        </p:xfrm>
        <a:graphic>
          <a:graphicData uri="http://schemas.openxmlformats.org/presentationml/2006/ole">
            <p:oleObj spid="_x0000_s14338" name="Equation" r:id="rId4" imgW="4368800" imgH="1168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OpenGL Example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void 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glFrustum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( GLdouble </a:t>
            </a:r>
            <a:r>
              <a:rPr lang="en-US" altLang="zh-CN" i="1" smtClean="0">
                <a:latin typeface="Arial" pitchFamily="34" charset="0"/>
                <a:ea typeface="SimSun" pitchFamily="2" charset="-122"/>
              </a:rPr>
              <a:t>left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, GLdouble </a:t>
            </a:r>
            <a:r>
              <a:rPr lang="en-US" altLang="zh-CN" i="1" smtClean="0">
                <a:latin typeface="Arial" pitchFamily="34" charset="0"/>
                <a:ea typeface="SimSun" pitchFamily="2" charset="-122"/>
              </a:rPr>
              <a:t>right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, GLdouble </a:t>
            </a:r>
            <a:r>
              <a:rPr lang="en-US" altLang="zh-CN" i="1" smtClean="0">
                <a:latin typeface="Arial" pitchFamily="34" charset="0"/>
                <a:ea typeface="SimSun" pitchFamily="2" charset="-122"/>
              </a:rPr>
              <a:t>bottom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, GLdouble </a:t>
            </a:r>
            <a:r>
              <a:rPr lang="en-US" altLang="zh-CN" i="1" smtClean="0">
                <a:latin typeface="Arial" pitchFamily="34" charset="0"/>
                <a:ea typeface="SimSun" pitchFamily="2" charset="-122"/>
              </a:rPr>
              <a:t>top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, GLdouble </a:t>
            </a:r>
            <a:r>
              <a:rPr lang="en-US" altLang="zh-CN" i="1" smtClean="0">
                <a:latin typeface="Arial" pitchFamily="34" charset="0"/>
                <a:ea typeface="SimSun" pitchFamily="2" charset="-122"/>
              </a:rPr>
              <a:t>zNear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, GLdouble </a:t>
            </a:r>
            <a:r>
              <a:rPr lang="en-US" altLang="zh-CN" i="1" smtClean="0">
                <a:latin typeface="Arial" pitchFamily="34" charset="0"/>
                <a:ea typeface="SimSun" pitchFamily="2" charset="-122"/>
              </a:rPr>
              <a:t>zFar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)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173288" y="3162300"/>
          <a:ext cx="4679950" cy="2695575"/>
        </p:xfrm>
        <a:graphic>
          <a:graphicData uri="http://schemas.openxmlformats.org/presentationml/2006/ole">
            <p:oleObj spid="_x0000_s15362" name="Equation" r:id="rId4" imgW="2336800" imgH="1346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Perspective Projection Properties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  <a:sym typeface="Symbol" pitchFamily="18" charset="2"/>
              </a:rPr>
              <a:t>special cases: z</a:t>
            </a:r>
            <a:r>
              <a:rPr lang="en-US" altLang="zh-CN" baseline="-25000" smtClean="0">
                <a:latin typeface="Arial" pitchFamily="34" charset="0"/>
                <a:ea typeface="SimSun" pitchFamily="2" charset="-122"/>
                <a:sym typeface="Symbol" pitchFamily="18" charset="2"/>
              </a:rPr>
              <a:t>vp</a:t>
            </a:r>
            <a:r>
              <a:rPr lang="en-US" altLang="zh-CN" smtClean="0">
                <a:latin typeface="Arial" pitchFamily="34" charset="0"/>
                <a:ea typeface="SimSun" pitchFamily="2" charset="-122"/>
                <a:sym typeface="Symbol" pitchFamily="18" charset="2"/>
              </a:rPr>
              <a:t>=0  or  z</a:t>
            </a:r>
            <a:r>
              <a:rPr lang="en-US" altLang="zh-CN" baseline="-25000" smtClean="0">
                <a:latin typeface="Arial" pitchFamily="34" charset="0"/>
                <a:ea typeface="SimSun" pitchFamily="2" charset="-122"/>
                <a:sym typeface="Symbol" pitchFamily="18" charset="2"/>
              </a:rPr>
              <a:t>prp</a:t>
            </a:r>
            <a:r>
              <a:rPr lang="en-US" altLang="zh-CN" smtClean="0">
                <a:latin typeface="Arial" pitchFamily="34" charset="0"/>
                <a:ea typeface="SimSun" pitchFamily="2" charset="-122"/>
                <a:sym typeface="Symbol" pitchFamily="18" charset="2"/>
              </a:rPr>
              <a:t>=0</a:t>
            </a:r>
          </a:p>
          <a:p>
            <a:r>
              <a:rPr lang="en-US" altLang="zh-CN" smtClean="0">
                <a:latin typeface="Arial" pitchFamily="34" charset="0"/>
                <a:ea typeface="SimSun" pitchFamily="2" charset="-122"/>
                <a:sym typeface="Symbol" pitchFamily="18" charset="2"/>
              </a:rPr>
              <a:t>parallel lines parallel to view plane  parallel lines</a:t>
            </a:r>
          </a:p>
          <a:p>
            <a:r>
              <a:rPr lang="en-US" altLang="zh-CN" smtClean="0">
                <a:latin typeface="Arial" pitchFamily="34" charset="0"/>
                <a:ea typeface="SimSun" pitchFamily="2" charset="-122"/>
                <a:sym typeface="Symbol" pitchFamily="18" charset="2"/>
              </a:rPr>
              <a:t>parallel lines not parallel to view plane  converging lines (vanishing point)</a:t>
            </a:r>
          </a:p>
          <a:p>
            <a:r>
              <a:rPr lang="en-US" altLang="zh-CN" smtClean="0">
                <a:latin typeface="Arial" pitchFamily="34" charset="0"/>
                <a:ea typeface="SimSun" pitchFamily="2" charset="-122"/>
                <a:sym typeface="Symbol" pitchFamily="18" charset="2"/>
              </a:rPr>
              <a:t>lines parallel to coordinate axis  </a:t>
            </a:r>
            <a:br>
              <a:rPr lang="en-US" altLang="zh-CN" smtClean="0">
                <a:latin typeface="Arial" pitchFamily="34" charset="0"/>
                <a:ea typeface="SimSun" pitchFamily="2" charset="-122"/>
                <a:sym typeface="Symbol" pitchFamily="18" charset="2"/>
              </a:rPr>
            </a:br>
            <a:r>
              <a:rPr lang="en-US" altLang="zh-CN" smtClean="0">
                <a:latin typeface="Arial" pitchFamily="34" charset="0"/>
                <a:ea typeface="SimSun" pitchFamily="2" charset="-122"/>
                <a:sym typeface="Symbol" pitchFamily="18" charset="2"/>
              </a:rPr>
              <a:t>principal vanishing point (one, two or three)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Mesh Data Structures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Literature</a:t>
            </a:r>
          </a:p>
        </p:txBody>
      </p:sp>
      <p:sp>
        <p:nvSpPr>
          <p:cNvPr id="4608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Shirley et al. “Data Structures for Graphics”</a:t>
            </a:r>
          </a:p>
          <a:p>
            <a:pPr lvl="1"/>
            <a:r>
              <a:rPr lang="en-US" altLang="zh-CN" smtClean="0">
                <a:latin typeface="Arial" pitchFamily="34" charset="0"/>
                <a:ea typeface="SimSun" pitchFamily="2" charset="-122"/>
              </a:rPr>
              <a:t>mainly 12.1 / 12.2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A4D0C9A-D239-461F-832F-9095BBF7D356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Triangle Mesh</a:t>
            </a:r>
          </a:p>
        </p:txBody>
      </p:sp>
      <p:sp>
        <p:nvSpPr>
          <p:cNvPr id="47107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zh-CN" smtClean="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47108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Each triangle has three vertices in 3D Euclidian space</a:t>
            </a:r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2019300"/>
            <a:ext cx="3878263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Triangle Mesh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300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Triangle soup</a:t>
            </a:r>
            <a:r>
              <a:rPr lang="en-US" altLang="zh-CN" sz="2300" smtClean="0">
                <a:latin typeface="Arial" pitchFamily="34" charset="0"/>
                <a:ea typeface="SimSun" pitchFamily="2" charset="-122"/>
              </a:rPr>
              <a:t>: each triangle is stored by itself</a:t>
            </a:r>
          </a:p>
          <a:p>
            <a:r>
              <a:rPr lang="en-US" altLang="zh-CN" sz="2300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Triangle Mesh</a:t>
            </a:r>
            <a:r>
              <a:rPr lang="en-US" altLang="zh-CN" sz="2300" smtClean="0">
                <a:latin typeface="Arial" pitchFamily="34" charset="0"/>
                <a:ea typeface="SimSun" pitchFamily="2" charset="-122"/>
              </a:rPr>
              <a:t>: a data structure that allows access to neighborhood information</a:t>
            </a:r>
            <a:endParaRPr lang="en-US" altLang="zh-CN" sz="2000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Mesh Properties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300" smtClean="0">
                <a:latin typeface="Arial" pitchFamily="34" charset="0"/>
                <a:ea typeface="SimSun" pitchFamily="2" charset="-122"/>
              </a:rPr>
              <a:t>Geometry</a:t>
            </a:r>
          </a:p>
          <a:p>
            <a:pPr lvl="1"/>
            <a:r>
              <a:rPr lang="en-US" altLang="zh-CN" sz="1800" smtClean="0">
                <a:latin typeface="Arial" pitchFamily="34" charset="0"/>
                <a:ea typeface="SimSun" pitchFamily="2" charset="-122"/>
              </a:rPr>
              <a:t>Vertex positions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32325" y="1458913"/>
            <a:ext cx="4130675" cy="4583112"/>
          </a:xfrm>
        </p:spPr>
        <p:txBody>
          <a:bodyPr/>
          <a:lstStyle/>
          <a:p>
            <a:r>
              <a:rPr lang="en-US" altLang="zh-CN" sz="2300" smtClean="0">
                <a:latin typeface="Arial" pitchFamily="34" charset="0"/>
                <a:ea typeface="SimSun" pitchFamily="2" charset="-122"/>
              </a:rPr>
              <a:t>Topology</a:t>
            </a:r>
          </a:p>
          <a:p>
            <a:pPr lvl="1"/>
            <a:r>
              <a:rPr lang="en-US" altLang="zh-CN" sz="1800" smtClean="0">
                <a:latin typeface="Arial" pitchFamily="34" charset="0"/>
                <a:ea typeface="SimSun" pitchFamily="2" charset="-122"/>
              </a:rPr>
              <a:t>Neighbor information</a:t>
            </a:r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962400"/>
            <a:ext cx="2711450" cy="19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4988" y="4486275"/>
            <a:ext cx="1343025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38875" y="4486275"/>
            <a:ext cx="2266950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Triangle Mesh Example</a:t>
            </a:r>
          </a:p>
        </p:txBody>
      </p:sp>
      <p:graphicFrame>
        <p:nvGraphicFramePr>
          <p:cNvPr id="84004" name="Group 36"/>
          <p:cNvGraphicFramePr>
            <a:graphicFrameLocks noGrp="1"/>
          </p:cNvGraphicFramePr>
          <p:nvPr/>
        </p:nvGraphicFramePr>
        <p:xfrm>
          <a:off x="2657475" y="4610100"/>
          <a:ext cx="2324100" cy="1463675"/>
        </p:xfrm>
        <a:graphic>
          <a:graphicData uri="http://schemas.openxmlformats.org/drawingml/2006/table">
            <a:tbl>
              <a:tblPr/>
              <a:tblGrid>
                <a:gridCol w="800100"/>
                <a:gridCol w="1524000"/>
              </a:tblGrid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Normal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Coordinates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x = … y = … z = …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x = … y = … z = …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n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7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062" name="Group 94"/>
          <p:cNvGraphicFramePr>
            <a:graphicFrameLocks noGrp="1"/>
          </p:cNvGraphicFramePr>
          <p:nvPr/>
        </p:nvGraphicFramePr>
        <p:xfrm>
          <a:off x="6057900" y="1838325"/>
          <a:ext cx="1295400" cy="2168523"/>
        </p:xfrm>
        <a:graphic>
          <a:graphicData uri="http://schemas.openxmlformats.org/drawingml/2006/table">
            <a:tbl>
              <a:tblPr/>
              <a:tblGrid>
                <a:gridCol w="560388"/>
                <a:gridCol w="735012"/>
              </a:tblGrid>
              <a:tr h="3142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Indices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0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0, 4, 3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2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0, 3, 1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0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2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1, 3, 2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2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3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0, 5, 6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0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4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0, 6, 4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5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5</a:t>
                      </a:r>
                      <a:endParaRPr kumimoji="0" lang="zh-CN" alt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4, 6, 7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0225" name="Group 44"/>
          <p:cNvGrpSpPr>
            <a:grpSpLocks/>
          </p:cNvGrpSpPr>
          <p:nvPr/>
        </p:nvGrpSpPr>
        <p:grpSpPr bwMode="auto">
          <a:xfrm>
            <a:off x="319088" y="1057275"/>
            <a:ext cx="4481512" cy="2779713"/>
            <a:chOff x="457200" y="1289538"/>
            <a:chExt cx="5515706" cy="3420575"/>
          </a:xfrm>
        </p:grpSpPr>
        <p:sp>
          <p:nvSpPr>
            <p:cNvPr id="50266" name="Line 2"/>
            <p:cNvSpPr>
              <a:spLocks noChangeShapeType="1"/>
            </p:cNvSpPr>
            <p:nvPr/>
          </p:nvSpPr>
          <p:spPr bwMode="auto">
            <a:xfrm flipV="1">
              <a:off x="3200400" y="1905000"/>
              <a:ext cx="762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7" name="Line 4"/>
            <p:cNvSpPr>
              <a:spLocks noChangeShapeType="1"/>
            </p:cNvSpPr>
            <p:nvPr/>
          </p:nvSpPr>
          <p:spPr bwMode="auto">
            <a:xfrm>
              <a:off x="838200" y="3657600"/>
              <a:ext cx="3810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8" name="Line 5"/>
            <p:cNvSpPr>
              <a:spLocks noChangeShapeType="1"/>
            </p:cNvSpPr>
            <p:nvPr/>
          </p:nvSpPr>
          <p:spPr bwMode="auto">
            <a:xfrm flipV="1">
              <a:off x="1219200" y="3810000"/>
              <a:ext cx="1981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9" name="Line 6"/>
            <p:cNvSpPr>
              <a:spLocks noChangeShapeType="1"/>
            </p:cNvSpPr>
            <p:nvPr/>
          </p:nvSpPr>
          <p:spPr bwMode="auto">
            <a:xfrm flipH="1" flipV="1">
              <a:off x="838200" y="3657600"/>
              <a:ext cx="2362200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0" name="Line 7"/>
            <p:cNvSpPr>
              <a:spLocks noChangeShapeType="1"/>
            </p:cNvSpPr>
            <p:nvPr/>
          </p:nvSpPr>
          <p:spPr bwMode="auto">
            <a:xfrm flipV="1">
              <a:off x="838200" y="2514600"/>
              <a:ext cx="236220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1" name="Line 8"/>
            <p:cNvSpPr>
              <a:spLocks noChangeShapeType="1"/>
            </p:cNvSpPr>
            <p:nvPr/>
          </p:nvSpPr>
          <p:spPr bwMode="auto">
            <a:xfrm flipH="1">
              <a:off x="3200400" y="2514600"/>
              <a:ext cx="0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2" name="Line 9"/>
            <p:cNvSpPr>
              <a:spLocks noChangeShapeType="1"/>
            </p:cNvSpPr>
            <p:nvPr/>
          </p:nvSpPr>
          <p:spPr bwMode="auto">
            <a:xfrm flipV="1">
              <a:off x="838200" y="2362200"/>
              <a:ext cx="990600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3" name="Line 10"/>
            <p:cNvSpPr>
              <a:spLocks noChangeShapeType="1"/>
            </p:cNvSpPr>
            <p:nvPr/>
          </p:nvSpPr>
          <p:spPr bwMode="auto">
            <a:xfrm>
              <a:off x="1828800" y="2362200"/>
              <a:ext cx="1371600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4" name="Line 11"/>
            <p:cNvSpPr>
              <a:spLocks noChangeShapeType="1"/>
            </p:cNvSpPr>
            <p:nvPr/>
          </p:nvSpPr>
          <p:spPr bwMode="auto">
            <a:xfrm>
              <a:off x="3200400" y="2514600"/>
              <a:ext cx="129540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5" name="Line 12"/>
            <p:cNvSpPr>
              <a:spLocks noChangeShapeType="1"/>
            </p:cNvSpPr>
            <p:nvPr/>
          </p:nvSpPr>
          <p:spPr bwMode="auto">
            <a:xfrm>
              <a:off x="3200400" y="3810000"/>
              <a:ext cx="1295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6" name="Line 13"/>
            <p:cNvSpPr>
              <a:spLocks noChangeShapeType="1"/>
            </p:cNvSpPr>
            <p:nvPr/>
          </p:nvSpPr>
          <p:spPr bwMode="auto">
            <a:xfrm flipV="1">
              <a:off x="3200401" y="2057401"/>
              <a:ext cx="15240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7" name="Line 14"/>
            <p:cNvSpPr>
              <a:spLocks noChangeShapeType="1"/>
            </p:cNvSpPr>
            <p:nvPr/>
          </p:nvSpPr>
          <p:spPr bwMode="auto">
            <a:xfrm flipH="1">
              <a:off x="4495800" y="2057400"/>
              <a:ext cx="228600" cy="2209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8" name="Line 15"/>
            <p:cNvSpPr>
              <a:spLocks noChangeShapeType="1"/>
            </p:cNvSpPr>
            <p:nvPr/>
          </p:nvSpPr>
          <p:spPr bwMode="auto">
            <a:xfrm>
              <a:off x="4724400" y="2057400"/>
              <a:ext cx="60960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9" name="Line 16"/>
            <p:cNvSpPr>
              <a:spLocks noChangeShapeType="1"/>
            </p:cNvSpPr>
            <p:nvPr/>
          </p:nvSpPr>
          <p:spPr bwMode="auto">
            <a:xfrm flipH="1">
              <a:off x="4495800" y="2895600"/>
              <a:ext cx="838200" cy="1371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80" name="Line 17"/>
            <p:cNvSpPr>
              <a:spLocks noChangeShapeType="1"/>
            </p:cNvSpPr>
            <p:nvPr/>
          </p:nvSpPr>
          <p:spPr bwMode="auto">
            <a:xfrm flipH="1">
              <a:off x="838200" y="4343400"/>
              <a:ext cx="38100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81" name="Line 18"/>
            <p:cNvSpPr>
              <a:spLocks noChangeShapeType="1"/>
            </p:cNvSpPr>
            <p:nvPr/>
          </p:nvSpPr>
          <p:spPr bwMode="auto">
            <a:xfrm flipH="1" flipV="1">
              <a:off x="1676400" y="1905000"/>
              <a:ext cx="1524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82" name="Line 19"/>
            <p:cNvSpPr>
              <a:spLocks noChangeShapeType="1"/>
            </p:cNvSpPr>
            <p:nvPr/>
          </p:nvSpPr>
          <p:spPr bwMode="auto">
            <a:xfrm flipV="1">
              <a:off x="3200400" y="3276600"/>
              <a:ext cx="152400" cy="5334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83" name="Line 20"/>
            <p:cNvSpPr>
              <a:spLocks noChangeShapeType="1"/>
            </p:cNvSpPr>
            <p:nvPr/>
          </p:nvSpPr>
          <p:spPr bwMode="auto">
            <a:xfrm flipH="1" flipV="1">
              <a:off x="4724400" y="1447800"/>
              <a:ext cx="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84" name="Line 21"/>
            <p:cNvSpPr>
              <a:spLocks noChangeShapeType="1"/>
            </p:cNvSpPr>
            <p:nvPr/>
          </p:nvSpPr>
          <p:spPr bwMode="auto">
            <a:xfrm flipV="1">
              <a:off x="5334000" y="2286000"/>
              <a:ext cx="2286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85" name="Text Box 22"/>
            <p:cNvSpPr txBox="1">
              <a:spLocks noChangeArrowheads="1"/>
            </p:cNvSpPr>
            <p:nvPr/>
          </p:nvSpPr>
          <p:spPr bwMode="auto">
            <a:xfrm>
              <a:off x="2743200" y="1676400"/>
              <a:ext cx="533401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ea typeface="SimSun" pitchFamily="2" charset="-122"/>
                </a:rPr>
                <a:t>n</a:t>
              </a:r>
              <a:r>
                <a:rPr lang="en-US" altLang="zh-CN" baseline="-25000">
                  <a:solidFill>
                    <a:schemeClr val="accent2"/>
                  </a:solidFill>
                  <a:ea typeface="SimSun" pitchFamily="2" charset="-122"/>
                </a:rPr>
                <a:t>0</a:t>
              </a:r>
            </a:p>
          </p:txBody>
        </p:sp>
        <p:sp>
          <p:nvSpPr>
            <p:cNvPr id="50286" name="Text Box 23"/>
            <p:cNvSpPr txBox="1">
              <a:spLocks noChangeArrowheads="1"/>
            </p:cNvSpPr>
            <p:nvPr/>
          </p:nvSpPr>
          <p:spPr bwMode="auto">
            <a:xfrm>
              <a:off x="4237891" y="1289538"/>
              <a:ext cx="533401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ea typeface="SimSun" pitchFamily="2" charset="-122"/>
                </a:rPr>
                <a:t>n</a:t>
              </a:r>
              <a:r>
                <a:rPr lang="en-US" altLang="zh-CN" baseline="-25000">
                  <a:solidFill>
                    <a:schemeClr val="accent2"/>
                  </a:solidFill>
                  <a:ea typeface="SimSun" pitchFamily="2" charset="-122"/>
                </a:rPr>
                <a:t>1</a:t>
              </a:r>
            </a:p>
          </p:txBody>
        </p:sp>
        <p:sp>
          <p:nvSpPr>
            <p:cNvPr id="50287" name="Text Box 24"/>
            <p:cNvSpPr txBox="1">
              <a:spLocks noChangeArrowheads="1"/>
            </p:cNvSpPr>
            <p:nvPr/>
          </p:nvSpPr>
          <p:spPr bwMode="auto">
            <a:xfrm>
              <a:off x="5339860" y="1905001"/>
              <a:ext cx="633046" cy="45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ea typeface="SimSun" pitchFamily="2" charset="-122"/>
                </a:rPr>
                <a:t>n</a:t>
              </a:r>
              <a:r>
                <a:rPr lang="en-US" altLang="zh-CN" baseline="-25000">
                  <a:solidFill>
                    <a:schemeClr val="accent2"/>
                  </a:solidFill>
                  <a:ea typeface="SimSun" pitchFamily="2" charset="-122"/>
                </a:rPr>
                <a:t>2</a:t>
              </a:r>
            </a:p>
          </p:txBody>
        </p:sp>
        <p:sp>
          <p:nvSpPr>
            <p:cNvPr id="50288" name="Text Box 25"/>
            <p:cNvSpPr txBox="1">
              <a:spLocks noChangeArrowheads="1"/>
            </p:cNvSpPr>
            <p:nvPr/>
          </p:nvSpPr>
          <p:spPr bwMode="auto">
            <a:xfrm>
              <a:off x="3352800" y="30480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ea typeface="SimSun" pitchFamily="2" charset="-122"/>
                </a:rPr>
                <a:t>n</a:t>
              </a:r>
              <a:r>
                <a:rPr lang="en-US" altLang="zh-CN" baseline="-25000">
                  <a:solidFill>
                    <a:schemeClr val="accent2"/>
                  </a:solidFill>
                  <a:ea typeface="SimSun" pitchFamily="2" charset="-122"/>
                </a:rPr>
                <a:t>4</a:t>
              </a:r>
            </a:p>
          </p:txBody>
        </p:sp>
        <p:sp>
          <p:nvSpPr>
            <p:cNvPr id="50289" name="Text Box 26"/>
            <p:cNvSpPr txBox="1">
              <a:spLocks noChangeArrowheads="1"/>
            </p:cNvSpPr>
            <p:nvPr/>
          </p:nvSpPr>
          <p:spPr bwMode="auto">
            <a:xfrm>
              <a:off x="556846" y="3059723"/>
              <a:ext cx="533401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ea typeface="SimSun" pitchFamily="2" charset="-122"/>
                </a:rPr>
                <a:t>n</a:t>
              </a:r>
              <a:r>
                <a:rPr lang="en-US" altLang="zh-CN" baseline="-25000">
                  <a:solidFill>
                    <a:schemeClr val="accent2"/>
                  </a:solidFill>
                  <a:ea typeface="SimSun" pitchFamily="2" charset="-122"/>
                </a:rPr>
                <a:t>6</a:t>
              </a:r>
            </a:p>
          </p:txBody>
        </p:sp>
        <p:sp>
          <p:nvSpPr>
            <p:cNvPr id="50290" name="Text Box 27"/>
            <p:cNvSpPr txBox="1">
              <a:spLocks noChangeArrowheads="1"/>
            </p:cNvSpPr>
            <p:nvPr/>
          </p:nvSpPr>
          <p:spPr bwMode="auto">
            <a:xfrm>
              <a:off x="1248507" y="1764324"/>
              <a:ext cx="533401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ea typeface="SimSun" pitchFamily="2" charset="-122"/>
                </a:rPr>
                <a:t>n</a:t>
              </a:r>
              <a:r>
                <a:rPr lang="en-US" altLang="zh-CN" baseline="-25000">
                  <a:solidFill>
                    <a:schemeClr val="accent2"/>
                  </a:solidFill>
                  <a:ea typeface="SimSun" pitchFamily="2" charset="-122"/>
                </a:rPr>
                <a:t>5</a:t>
              </a:r>
            </a:p>
          </p:txBody>
        </p:sp>
        <p:sp>
          <p:nvSpPr>
            <p:cNvPr id="50291" name="Text Box 28"/>
            <p:cNvSpPr txBox="1">
              <a:spLocks noChangeArrowheads="1"/>
            </p:cNvSpPr>
            <p:nvPr/>
          </p:nvSpPr>
          <p:spPr bwMode="auto">
            <a:xfrm>
              <a:off x="2771041" y="2051538"/>
              <a:ext cx="533401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SimSun" pitchFamily="2" charset="-122"/>
                </a:rPr>
                <a:t>v</a:t>
              </a:r>
              <a:r>
                <a:rPr lang="en-US" altLang="zh-CN" baseline="-25000">
                  <a:ea typeface="SimSun" pitchFamily="2" charset="-122"/>
                </a:rPr>
                <a:t>0</a:t>
              </a:r>
            </a:p>
          </p:txBody>
        </p:sp>
        <p:sp>
          <p:nvSpPr>
            <p:cNvPr id="50292" name="Text Box 29"/>
            <p:cNvSpPr txBox="1">
              <a:spLocks noChangeArrowheads="1"/>
            </p:cNvSpPr>
            <p:nvPr/>
          </p:nvSpPr>
          <p:spPr bwMode="auto">
            <a:xfrm>
              <a:off x="4743450" y="17907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SimSun" pitchFamily="2" charset="-122"/>
                </a:rPr>
                <a:t>v</a:t>
              </a:r>
              <a:r>
                <a:rPr lang="en-US" altLang="zh-CN" baseline="-25000">
                  <a:ea typeface="SimSun" pitchFamily="2" charset="-122"/>
                </a:rPr>
                <a:t>1</a:t>
              </a:r>
            </a:p>
          </p:txBody>
        </p:sp>
        <p:sp>
          <p:nvSpPr>
            <p:cNvPr id="50293" name="Text Box 30"/>
            <p:cNvSpPr txBox="1">
              <a:spLocks noChangeArrowheads="1"/>
            </p:cNvSpPr>
            <p:nvPr/>
          </p:nvSpPr>
          <p:spPr bwMode="auto">
            <a:xfrm>
              <a:off x="5334000" y="26670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SimSun" pitchFamily="2" charset="-122"/>
                </a:rPr>
                <a:t>v</a:t>
              </a:r>
              <a:r>
                <a:rPr lang="en-US" altLang="zh-CN" baseline="-25000">
                  <a:ea typeface="SimSun" pitchFamily="2" charset="-122"/>
                </a:rPr>
                <a:t>2</a:t>
              </a:r>
            </a:p>
          </p:txBody>
        </p:sp>
        <p:sp>
          <p:nvSpPr>
            <p:cNvPr id="50294" name="Text Box 31"/>
            <p:cNvSpPr txBox="1">
              <a:spLocks noChangeArrowheads="1"/>
            </p:cNvSpPr>
            <p:nvPr/>
          </p:nvSpPr>
          <p:spPr bwMode="auto">
            <a:xfrm>
              <a:off x="4191000" y="41910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SimSun" pitchFamily="2" charset="-122"/>
                </a:rPr>
                <a:t>v</a:t>
              </a:r>
              <a:r>
                <a:rPr lang="en-US" altLang="zh-CN" baseline="-25000">
                  <a:ea typeface="SimSun" pitchFamily="2" charset="-122"/>
                </a:rPr>
                <a:t>3</a:t>
              </a:r>
            </a:p>
          </p:txBody>
        </p:sp>
        <p:sp>
          <p:nvSpPr>
            <p:cNvPr id="50295" name="Text Box 32"/>
            <p:cNvSpPr txBox="1">
              <a:spLocks noChangeArrowheads="1"/>
            </p:cNvSpPr>
            <p:nvPr/>
          </p:nvSpPr>
          <p:spPr bwMode="auto">
            <a:xfrm>
              <a:off x="1685925" y="2371725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SimSun" pitchFamily="2" charset="-122"/>
                </a:rPr>
                <a:t>v</a:t>
              </a:r>
              <a:r>
                <a:rPr lang="en-US" altLang="zh-CN" baseline="-25000">
                  <a:ea typeface="SimSun" pitchFamily="2" charset="-122"/>
                </a:rPr>
                <a:t>5</a:t>
              </a:r>
            </a:p>
          </p:txBody>
        </p:sp>
        <p:sp>
          <p:nvSpPr>
            <p:cNvPr id="50296" name="Text Box 33"/>
            <p:cNvSpPr txBox="1">
              <a:spLocks noChangeArrowheads="1"/>
            </p:cNvSpPr>
            <p:nvPr/>
          </p:nvSpPr>
          <p:spPr bwMode="auto">
            <a:xfrm>
              <a:off x="3018691" y="3856892"/>
              <a:ext cx="533401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SimSun" pitchFamily="2" charset="-122"/>
                </a:rPr>
                <a:t>v</a:t>
              </a:r>
              <a:r>
                <a:rPr lang="en-US" altLang="zh-CN" baseline="-25000">
                  <a:ea typeface="SimSun" pitchFamily="2" charset="-122"/>
                </a:rPr>
                <a:t>4</a:t>
              </a:r>
            </a:p>
          </p:txBody>
        </p:sp>
        <p:sp>
          <p:nvSpPr>
            <p:cNvPr id="50297" name="Text Box 34"/>
            <p:cNvSpPr txBox="1">
              <a:spLocks noChangeArrowheads="1"/>
            </p:cNvSpPr>
            <p:nvPr/>
          </p:nvSpPr>
          <p:spPr bwMode="auto">
            <a:xfrm>
              <a:off x="457200" y="34671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SimSun" pitchFamily="2" charset="-122"/>
                </a:rPr>
                <a:t>v</a:t>
              </a:r>
              <a:r>
                <a:rPr lang="en-US" altLang="zh-CN" baseline="-25000">
                  <a:ea typeface="SimSun" pitchFamily="2" charset="-122"/>
                </a:rPr>
                <a:t>6</a:t>
              </a:r>
            </a:p>
          </p:txBody>
        </p:sp>
        <p:sp>
          <p:nvSpPr>
            <p:cNvPr id="50298" name="Text Box 35"/>
            <p:cNvSpPr txBox="1">
              <a:spLocks noChangeArrowheads="1"/>
            </p:cNvSpPr>
            <p:nvPr/>
          </p:nvSpPr>
          <p:spPr bwMode="auto">
            <a:xfrm>
              <a:off x="734890" y="4057650"/>
              <a:ext cx="533401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SimSun" pitchFamily="2" charset="-122"/>
                </a:rPr>
                <a:t>v</a:t>
              </a:r>
              <a:r>
                <a:rPr lang="en-US" altLang="zh-CN" baseline="-25000">
                  <a:ea typeface="SimSun" pitchFamily="2" charset="-122"/>
                </a:rPr>
                <a:t>7</a:t>
              </a:r>
            </a:p>
          </p:txBody>
        </p:sp>
        <p:sp>
          <p:nvSpPr>
            <p:cNvPr id="50299" name="Line 120"/>
            <p:cNvSpPr>
              <a:spLocks noChangeShapeType="1"/>
            </p:cNvSpPr>
            <p:nvPr/>
          </p:nvSpPr>
          <p:spPr bwMode="auto">
            <a:xfrm flipH="1" flipV="1">
              <a:off x="4343400" y="3581400"/>
              <a:ext cx="1524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300" name="Line 121"/>
            <p:cNvSpPr>
              <a:spLocks noChangeShapeType="1"/>
            </p:cNvSpPr>
            <p:nvPr/>
          </p:nvSpPr>
          <p:spPr bwMode="auto">
            <a:xfrm flipH="1" flipV="1">
              <a:off x="533400" y="3352800"/>
              <a:ext cx="30480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301" name="Text Box 122"/>
            <p:cNvSpPr txBox="1">
              <a:spLocks noChangeArrowheads="1"/>
            </p:cNvSpPr>
            <p:nvPr/>
          </p:nvSpPr>
          <p:spPr bwMode="auto">
            <a:xfrm>
              <a:off x="4062045" y="3171093"/>
              <a:ext cx="533401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ea typeface="SimSun" pitchFamily="2" charset="-122"/>
                </a:rPr>
                <a:t>n</a:t>
              </a:r>
              <a:r>
                <a:rPr lang="en-US" altLang="zh-CN" baseline="-25000">
                  <a:solidFill>
                    <a:schemeClr val="accent2"/>
                  </a:solidFill>
                  <a:ea typeface="SimSun" pitchFamily="2" charset="-122"/>
                </a:rPr>
                <a:t>3</a:t>
              </a:r>
            </a:p>
          </p:txBody>
        </p:sp>
        <p:sp>
          <p:nvSpPr>
            <p:cNvPr id="50302" name="Text Box 123"/>
            <p:cNvSpPr txBox="1">
              <a:spLocks noChangeArrowheads="1"/>
            </p:cNvSpPr>
            <p:nvPr/>
          </p:nvSpPr>
          <p:spPr bwMode="auto">
            <a:xfrm>
              <a:off x="457200" y="4343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ea typeface="SimSun" pitchFamily="2" charset="-122"/>
                </a:rPr>
                <a:t>n</a:t>
              </a:r>
              <a:r>
                <a:rPr lang="en-US" altLang="zh-CN" baseline="-25000">
                  <a:solidFill>
                    <a:schemeClr val="accent2"/>
                  </a:solidFill>
                  <a:ea typeface="SimSun" pitchFamily="2" charset="-122"/>
                </a:rPr>
                <a:t>7</a:t>
              </a:r>
            </a:p>
          </p:txBody>
        </p:sp>
      </p:grpSp>
      <p:graphicFrame>
        <p:nvGraphicFramePr>
          <p:cNvPr id="44" name="Group 168"/>
          <p:cNvGraphicFramePr>
            <a:graphicFrameLocks noGrp="1"/>
          </p:cNvGraphicFramePr>
          <p:nvPr/>
        </p:nvGraphicFramePr>
        <p:xfrm>
          <a:off x="238125" y="4610100"/>
          <a:ext cx="2209800" cy="1463675"/>
        </p:xfrm>
        <a:graphic>
          <a:graphicData uri="http://schemas.openxmlformats.org/drawingml/2006/table">
            <a:tbl>
              <a:tblPr/>
              <a:tblGrid>
                <a:gridCol w="663575"/>
                <a:gridCol w="1546225"/>
              </a:tblGrid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Vertex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Coordinates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x = … y = … z = …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x = … y = … z = …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V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7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x = … y = … z 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Group 36"/>
          <p:cNvGraphicFramePr>
            <a:graphicFrameLocks noGrp="1"/>
          </p:cNvGraphicFramePr>
          <p:nvPr/>
        </p:nvGraphicFramePr>
        <p:xfrm>
          <a:off x="5124450" y="4619625"/>
          <a:ext cx="2324100" cy="1463675"/>
        </p:xfrm>
        <a:graphic>
          <a:graphicData uri="http://schemas.openxmlformats.org/drawingml/2006/table">
            <a:tbl>
              <a:tblPr/>
              <a:tblGrid>
                <a:gridCol w="800100"/>
                <a:gridCol w="1524000"/>
              </a:tblGrid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Texture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Coordinates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t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u= … v= …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t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u= … v= …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t</a:t>
                      </a:r>
                      <a:r>
                        <a:rPr kumimoji="0" lang="en-US" altLang="zh-CN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7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1B3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u= … v= …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Terms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0" y="4219575"/>
            <a:ext cx="3962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 b="1">
                <a:solidFill>
                  <a:srgbClr val="C00000"/>
                </a:solidFill>
                <a:ea typeface="SimSun" pitchFamily="2" charset="-122"/>
              </a:rPr>
              <a:t>parallel</a:t>
            </a:r>
            <a:r>
              <a:rPr lang="en-US" altLang="zh-CN" sz="3200">
                <a:solidFill>
                  <a:srgbClr val="C00000"/>
                </a:solidFill>
                <a:ea typeface="SimSun" pitchFamily="2" charset="-122"/>
              </a:rPr>
              <a:t> projection</a:t>
            </a:r>
            <a:r>
              <a:rPr lang="en-US" altLang="zh-CN" sz="3200">
                <a:ea typeface="SimSun" pitchFamily="2" charset="-122"/>
              </a:rPr>
              <a:t>: parallel lines, preserves relative proportions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4038600" y="4667250"/>
            <a:ext cx="5105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 b="1">
                <a:solidFill>
                  <a:srgbClr val="C00000"/>
                </a:solidFill>
                <a:ea typeface="SimSun" pitchFamily="2" charset="-122"/>
              </a:rPr>
              <a:t>perspective</a:t>
            </a:r>
            <a:r>
              <a:rPr lang="en-US" altLang="zh-CN" sz="3200">
                <a:solidFill>
                  <a:srgbClr val="C00000"/>
                </a:solidFill>
                <a:ea typeface="SimSun" pitchFamily="2" charset="-122"/>
              </a:rPr>
              <a:t> projection</a:t>
            </a:r>
            <a:r>
              <a:rPr lang="en-US" altLang="zh-CN" sz="3200">
                <a:ea typeface="SimSun" pitchFamily="2" charset="-122"/>
              </a:rPr>
              <a:t>: center of projection, realistic views</a:t>
            </a:r>
          </a:p>
        </p:txBody>
      </p:sp>
      <p:pic>
        <p:nvPicPr>
          <p:cNvPr id="2150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6075" y="1390650"/>
            <a:ext cx="4987925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85900"/>
            <a:ext cx="4144963" cy="275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2D View</a:t>
            </a:r>
          </a:p>
        </p:txBody>
      </p:sp>
      <p:sp>
        <p:nvSpPr>
          <p:cNvPr id="22531" name="Content Placeholder 5"/>
          <p:cNvSpPr>
            <a:spLocks noGrp="1"/>
          </p:cNvSpPr>
          <p:nvPr>
            <p:ph idx="1"/>
          </p:nvPr>
        </p:nvSpPr>
        <p:spPr>
          <a:xfrm>
            <a:off x="347663" y="1458913"/>
            <a:ext cx="8415337" cy="550862"/>
          </a:xfrm>
        </p:spPr>
        <p:txBody>
          <a:bodyPr/>
          <a:lstStyle/>
          <a:p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Perspective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vs. 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parallel projection</a:t>
            </a:r>
          </a:p>
        </p:txBody>
      </p:sp>
      <p:cxnSp>
        <p:nvCxnSpPr>
          <p:cNvPr id="22532" name="Straight Connector 7"/>
          <p:cNvCxnSpPr>
            <a:cxnSpLocks noChangeShapeType="1"/>
          </p:cNvCxnSpPr>
          <p:nvPr/>
        </p:nvCxnSpPr>
        <p:spPr bwMode="auto">
          <a:xfrm flipV="1">
            <a:off x="1009650" y="2952750"/>
            <a:ext cx="952500" cy="742950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22533" name="Straight Connector 9"/>
          <p:cNvCxnSpPr>
            <a:cxnSpLocks noChangeShapeType="1"/>
          </p:cNvCxnSpPr>
          <p:nvPr/>
        </p:nvCxnSpPr>
        <p:spPr bwMode="auto">
          <a:xfrm flipV="1">
            <a:off x="1152525" y="2876550"/>
            <a:ext cx="1323975" cy="11620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4" name="Straight Connector 14"/>
          <p:cNvCxnSpPr>
            <a:cxnSpLocks noChangeShapeType="1"/>
          </p:cNvCxnSpPr>
          <p:nvPr/>
        </p:nvCxnSpPr>
        <p:spPr bwMode="auto">
          <a:xfrm flipV="1">
            <a:off x="1143000" y="3143250"/>
            <a:ext cx="1362075" cy="9048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5" name="Straight Connector 16"/>
          <p:cNvCxnSpPr>
            <a:cxnSpLocks noChangeShapeType="1"/>
          </p:cNvCxnSpPr>
          <p:nvPr/>
        </p:nvCxnSpPr>
        <p:spPr bwMode="auto">
          <a:xfrm flipV="1">
            <a:off x="1133475" y="3343275"/>
            <a:ext cx="1371600" cy="7048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6" name="Straight Connector 18"/>
          <p:cNvCxnSpPr>
            <a:cxnSpLocks noChangeShapeType="1"/>
          </p:cNvCxnSpPr>
          <p:nvPr/>
        </p:nvCxnSpPr>
        <p:spPr bwMode="auto">
          <a:xfrm flipV="1">
            <a:off x="1133475" y="3600450"/>
            <a:ext cx="1390650" cy="4572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7" name="Straight Connector 20"/>
          <p:cNvCxnSpPr>
            <a:cxnSpLocks noChangeShapeType="1"/>
          </p:cNvCxnSpPr>
          <p:nvPr/>
        </p:nvCxnSpPr>
        <p:spPr bwMode="auto">
          <a:xfrm flipV="1">
            <a:off x="1133475" y="3876675"/>
            <a:ext cx="1390650" cy="1714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8" name="Straight Connector 22"/>
          <p:cNvCxnSpPr>
            <a:cxnSpLocks noChangeShapeType="1"/>
          </p:cNvCxnSpPr>
          <p:nvPr/>
        </p:nvCxnSpPr>
        <p:spPr bwMode="auto">
          <a:xfrm>
            <a:off x="1143000" y="4057650"/>
            <a:ext cx="1428750" cy="285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9" name="Straight Connector 24"/>
          <p:cNvCxnSpPr>
            <a:cxnSpLocks noChangeShapeType="1"/>
          </p:cNvCxnSpPr>
          <p:nvPr/>
        </p:nvCxnSpPr>
        <p:spPr bwMode="auto">
          <a:xfrm>
            <a:off x="1123950" y="4048125"/>
            <a:ext cx="1381125" cy="2667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0" name="Straight Connector 26"/>
          <p:cNvCxnSpPr>
            <a:cxnSpLocks noChangeShapeType="1"/>
          </p:cNvCxnSpPr>
          <p:nvPr/>
        </p:nvCxnSpPr>
        <p:spPr bwMode="auto">
          <a:xfrm>
            <a:off x="1181100" y="4067175"/>
            <a:ext cx="1362075" cy="5905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1047750" y="3971925"/>
            <a:ext cx="182563" cy="182563"/>
          </a:xfrm>
          <a:prstGeom prst="ellipse">
            <a:avLst/>
          </a:prstGeom>
          <a:solidFill>
            <a:srgbClr val="BAD9B7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zh-CN">
              <a:ea typeface="SimSun" pitchFamily="2" charset="-122"/>
            </a:endParaRPr>
          </a:p>
        </p:txBody>
      </p:sp>
      <p:cxnSp>
        <p:nvCxnSpPr>
          <p:cNvPr id="22542" name="Straight Connector 28"/>
          <p:cNvCxnSpPr>
            <a:cxnSpLocks noChangeShapeType="1"/>
          </p:cNvCxnSpPr>
          <p:nvPr/>
        </p:nvCxnSpPr>
        <p:spPr bwMode="auto">
          <a:xfrm>
            <a:off x="4419600" y="3333750"/>
            <a:ext cx="13430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3" name="Straight Connector 31"/>
          <p:cNvCxnSpPr>
            <a:cxnSpLocks noChangeShapeType="1"/>
          </p:cNvCxnSpPr>
          <p:nvPr/>
        </p:nvCxnSpPr>
        <p:spPr bwMode="auto">
          <a:xfrm>
            <a:off x="4429125" y="3486150"/>
            <a:ext cx="13430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4" name="Straight Connector 32"/>
          <p:cNvCxnSpPr>
            <a:cxnSpLocks noChangeShapeType="1"/>
          </p:cNvCxnSpPr>
          <p:nvPr/>
        </p:nvCxnSpPr>
        <p:spPr bwMode="auto">
          <a:xfrm>
            <a:off x="4448175" y="3629025"/>
            <a:ext cx="13430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5" name="Straight Connector 33"/>
          <p:cNvCxnSpPr>
            <a:cxnSpLocks noChangeShapeType="1"/>
          </p:cNvCxnSpPr>
          <p:nvPr/>
        </p:nvCxnSpPr>
        <p:spPr bwMode="auto">
          <a:xfrm>
            <a:off x="4429125" y="3819525"/>
            <a:ext cx="13430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6" name="Straight Connector 34"/>
          <p:cNvCxnSpPr>
            <a:cxnSpLocks noChangeShapeType="1"/>
          </p:cNvCxnSpPr>
          <p:nvPr/>
        </p:nvCxnSpPr>
        <p:spPr bwMode="auto">
          <a:xfrm>
            <a:off x="4448175" y="4038600"/>
            <a:ext cx="13430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7" name="Straight Connector 35"/>
          <p:cNvCxnSpPr>
            <a:cxnSpLocks noChangeShapeType="1"/>
          </p:cNvCxnSpPr>
          <p:nvPr/>
        </p:nvCxnSpPr>
        <p:spPr bwMode="auto">
          <a:xfrm>
            <a:off x="4419600" y="4305300"/>
            <a:ext cx="13430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8" name="Straight Connector 37"/>
          <p:cNvCxnSpPr>
            <a:cxnSpLocks noChangeShapeType="1"/>
          </p:cNvCxnSpPr>
          <p:nvPr/>
        </p:nvCxnSpPr>
        <p:spPr bwMode="auto">
          <a:xfrm rot="5400000">
            <a:off x="1243012" y="3919538"/>
            <a:ext cx="1152525" cy="0"/>
          </a:xfrm>
          <a:prstGeom prst="line">
            <a:avLst/>
          </a:prstGeom>
          <a:noFill/>
          <a:ln w="25400" algn="ctr">
            <a:solidFill>
              <a:srgbClr val="990000"/>
            </a:solidFill>
            <a:round/>
            <a:headEnd/>
            <a:tailEnd/>
          </a:ln>
        </p:spPr>
      </p:cxnSp>
      <p:cxnSp>
        <p:nvCxnSpPr>
          <p:cNvPr id="22549" name="Straight Connector 38"/>
          <p:cNvCxnSpPr>
            <a:cxnSpLocks noChangeShapeType="1"/>
          </p:cNvCxnSpPr>
          <p:nvPr/>
        </p:nvCxnSpPr>
        <p:spPr bwMode="auto">
          <a:xfrm rot="5400000">
            <a:off x="4052887" y="3833813"/>
            <a:ext cx="1152525" cy="0"/>
          </a:xfrm>
          <a:prstGeom prst="line">
            <a:avLst/>
          </a:prstGeom>
          <a:noFill/>
          <a:ln w="25400" algn="ctr">
            <a:solidFill>
              <a:srgbClr val="990000"/>
            </a:solidFill>
            <a:round/>
            <a:headEnd/>
            <a:tailEnd/>
          </a:ln>
        </p:spPr>
      </p:cxnSp>
      <p:sp>
        <p:nvSpPr>
          <p:cNvPr id="22550" name="TextBox 40"/>
          <p:cNvSpPr txBox="1">
            <a:spLocks noChangeArrowheads="1"/>
          </p:cNvSpPr>
          <p:nvPr/>
        </p:nvSpPr>
        <p:spPr bwMode="auto">
          <a:xfrm>
            <a:off x="219075" y="4248150"/>
            <a:ext cx="1304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SimSun" pitchFamily="2" charset="-122"/>
              </a:rPr>
              <a:t>Viewpoint</a:t>
            </a:r>
          </a:p>
        </p:txBody>
      </p:sp>
      <p:sp>
        <p:nvSpPr>
          <p:cNvPr id="22551" name="TextBox 41"/>
          <p:cNvSpPr txBox="1">
            <a:spLocks noChangeArrowheads="1"/>
          </p:cNvSpPr>
          <p:nvPr/>
        </p:nvSpPr>
        <p:spPr bwMode="auto">
          <a:xfrm>
            <a:off x="133350" y="2828925"/>
            <a:ext cx="1895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SimSun" pitchFamily="2" charset="-122"/>
              </a:rPr>
              <a:t>Viewing plane</a:t>
            </a:r>
          </a:p>
        </p:txBody>
      </p:sp>
      <p:sp>
        <p:nvSpPr>
          <p:cNvPr id="22552" name="TextBox 42"/>
          <p:cNvSpPr txBox="1">
            <a:spLocks noChangeArrowheads="1"/>
          </p:cNvSpPr>
          <p:nvPr/>
        </p:nvSpPr>
        <p:spPr bwMode="auto">
          <a:xfrm>
            <a:off x="3629025" y="2762250"/>
            <a:ext cx="1895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SimSun" pitchFamily="2" charset="-122"/>
              </a:rPr>
              <a:t>Viewing plane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44450"/>
            <a:ext cx="7232650" cy="684213"/>
          </a:xfrm>
        </p:spPr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3D Display: Parallel Projection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898525" y="4632325"/>
            <a:ext cx="7331075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>
                <a:ea typeface="SimSun" pitchFamily="2" charset="-122"/>
              </a:rPr>
              <a:t>3 parallel-projection views of an object, showing relative proportions from different viewing positions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8705850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44450"/>
            <a:ext cx="7232650" cy="681038"/>
          </a:xfrm>
        </p:spPr>
        <p:txBody>
          <a:bodyPr/>
          <a:lstStyle/>
          <a:p>
            <a:r>
              <a:rPr lang="en-US" altLang="zh-CN" sz="2900" smtClean="0">
                <a:latin typeface="Arial" pitchFamily="34" charset="0"/>
                <a:ea typeface="SimSun" pitchFamily="2" charset="-122"/>
              </a:rPr>
              <a:t>3D Display: Perspective Projection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230313"/>
            <a:ext cx="6400800" cy="456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TextBox 1"/>
          <p:cNvSpPr txBox="1">
            <a:spLocks noChangeArrowheads="1"/>
          </p:cNvSpPr>
          <p:nvPr/>
        </p:nvSpPr>
        <p:spPr bwMode="auto">
          <a:xfrm>
            <a:off x="4076700" y="5895975"/>
            <a:ext cx="800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Demo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How to setup a camera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Terms: 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(all mean the same)</a:t>
            </a:r>
            <a:endParaRPr lang="en-US" altLang="zh-CN" smtClean="0">
              <a:solidFill>
                <a:srgbClr val="C00000"/>
              </a:solidFill>
              <a:latin typeface="Arial" pitchFamily="34" charset="0"/>
              <a:ea typeface="SimSun" pitchFamily="2" charset="-122"/>
            </a:endParaRPr>
          </a:p>
          <a:p>
            <a:pPr lvl="1"/>
            <a:r>
              <a:rPr lang="en-US" altLang="zh-CN" smtClean="0">
                <a:latin typeface="Arial" pitchFamily="34" charset="0"/>
                <a:ea typeface="SimSun" pitchFamily="2" charset="-122"/>
              </a:rPr>
              <a:t>camera coordinate system</a:t>
            </a:r>
          </a:p>
          <a:p>
            <a:pPr lvl="1"/>
            <a:r>
              <a:rPr lang="en-US" altLang="zh-CN" smtClean="0">
                <a:latin typeface="Arial" pitchFamily="34" charset="0"/>
                <a:ea typeface="SimSun" pitchFamily="2" charset="-122"/>
              </a:rPr>
              <a:t>viewing coordinate system</a:t>
            </a:r>
          </a:p>
          <a:p>
            <a:pPr lvl="1"/>
            <a:r>
              <a:rPr lang="en-US" altLang="zh-CN" smtClean="0">
                <a:latin typeface="Arial" pitchFamily="34" charset="0"/>
                <a:ea typeface="SimSun" pitchFamily="2" charset="-122"/>
              </a:rPr>
              <a:t>eye coordinate system</a:t>
            </a:r>
          </a:p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Step 1: Define a viewing coordinate system</a:t>
            </a:r>
          </a:p>
          <a:p>
            <a:pPr lvl="1"/>
            <a:r>
              <a:rPr lang="en-US" altLang="zh-CN" smtClean="0">
                <a:latin typeface="Arial" pitchFamily="34" charset="0"/>
                <a:ea typeface="SimSun" pitchFamily="2" charset="-122"/>
              </a:rPr>
              <a:t>This becomes the 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view(ing) transformation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in OpenGL</a:t>
            </a:r>
          </a:p>
          <a:p>
            <a:pPr lvl="1"/>
            <a:r>
              <a:rPr lang="en-US" altLang="zh-CN" smtClean="0">
                <a:latin typeface="Arial" pitchFamily="34" charset="0"/>
                <a:ea typeface="SimSun" pitchFamily="2" charset="-122"/>
              </a:rPr>
              <a:t>This transform is part of the 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ModelView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matrix in OpenGL</a:t>
            </a:r>
          </a:p>
          <a:p>
            <a:r>
              <a:rPr lang="en-US" altLang="zh-CN" smtClean="0">
                <a:latin typeface="Arial" pitchFamily="34" charset="0"/>
                <a:ea typeface="SimSun" pitchFamily="2" charset="-122"/>
              </a:rPr>
              <a:t>Step 2: Define a projection</a:t>
            </a:r>
          </a:p>
          <a:p>
            <a:pPr lvl="1"/>
            <a:r>
              <a:rPr lang="en-US" altLang="zh-CN" smtClean="0">
                <a:latin typeface="Arial" pitchFamily="34" charset="0"/>
                <a:ea typeface="SimSun" pitchFamily="2" charset="-122"/>
              </a:rPr>
              <a:t>This becomes the 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ea typeface="SimSun" pitchFamily="2" charset="-122"/>
              </a:rPr>
              <a:t>Projection</a:t>
            </a:r>
            <a:r>
              <a:rPr lang="en-US" altLang="zh-CN" smtClean="0">
                <a:latin typeface="Arial" pitchFamily="34" charset="0"/>
                <a:ea typeface="SimSun" pitchFamily="2" charset="-122"/>
              </a:rPr>
              <a:t> matrix in OpenGL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HelveticaNeueLT Std Med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30585</TotalTime>
  <Words>1014</Words>
  <Application>Microsoft Office PowerPoint</Application>
  <PresentationFormat>On-screen Show (4:3)</PresentationFormat>
  <Paragraphs>305</Paragraphs>
  <Slides>48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Wingdings</vt:lpstr>
      <vt:lpstr>SimSun</vt:lpstr>
      <vt:lpstr>Times</vt:lpstr>
      <vt:lpstr>Symbol</vt:lpstr>
      <vt:lpstr>Times New Roman</vt:lpstr>
      <vt:lpstr>HelveticaNeueLT Std Med</vt:lpstr>
      <vt:lpstr>Impact</vt:lpstr>
      <vt:lpstr>Default Design</vt:lpstr>
      <vt:lpstr>Microsoft Equation 3.0</vt:lpstr>
      <vt:lpstr>Adobe Photoshop Image</vt:lpstr>
      <vt:lpstr>Three-dimensional Viewing</vt:lpstr>
      <vt:lpstr>Literature</vt:lpstr>
      <vt:lpstr>Pipeline</vt:lpstr>
      <vt:lpstr>Pipeline</vt:lpstr>
      <vt:lpstr>Terms</vt:lpstr>
      <vt:lpstr>2D View</vt:lpstr>
      <vt:lpstr>3D Display: Parallel Projection</vt:lpstr>
      <vt:lpstr>3D Display: Perspective Projection</vt:lpstr>
      <vt:lpstr>How to setup a camera</vt:lpstr>
      <vt:lpstr>Viewing Transformation</vt:lpstr>
      <vt:lpstr>Virtual Camera vs. Photograph</vt:lpstr>
      <vt:lpstr>3D Viewing Coordinate System</vt:lpstr>
      <vt:lpstr>View-plane normal vector N</vt:lpstr>
      <vt:lpstr>3D Viewing Coordinate System</vt:lpstr>
      <vt:lpstr>gluLookAt Camera</vt:lpstr>
      <vt:lpstr>gluLookAt Camera</vt:lpstr>
      <vt:lpstr>gluLookAt Camera</vt:lpstr>
      <vt:lpstr>gluLookAt Camera</vt:lpstr>
      <vt:lpstr>Viewing Transformation Matrix</vt:lpstr>
      <vt:lpstr>gluLookAt Matrix</vt:lpstr>
      <vt:lpstr>Projection Transformation</vt:lpstr>
      <vt:lpstr>Projection Transformation</vt:lpstr>
      <vt:lpstr>Parallel Projection</vt:lpstr>
      <vt:lpstr>Parallel Projection</vt:lpstr>
      <vt:lpstr>Orthographic Projection</vt:lpstr>
      <vt:lpstr>Orthographic Parallel Projection</vt:lpstr>
      <vt:lpstr>Orthographic Parallel Projection</vt:lpstr>
      <vt:lpstr>Orthographic Parallel Projection</vt:lpstr>
      <vt:lpstr>Oblique Parallel Projection with  and </vt:lpstr>
      <vt:lpstr>Parallel Proj.: Cavalier Projection</vt:lpstr>
      <vt:lpstr>Parallel Proj.: Cabinet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Properties of Perspective</vt:lpstr>
      <vt:lpstr>Field of View</vt:lpstr>
      <vt:lpstr>OpenGL Example</vt:lpstr>
      <vt:lpstr>OpenGL Example</vt:lpstr>
      <vt:lpstr>Perspective Projection Properties</vt:lpstr>
      <vt:lpstr>Mesh Data Structures</vt:lpstr>
      <vt:lpstr>Literature</vt:lpstr>
      <vt:lpstr>Triangle Mesh</vt:lpstr>
      <vt:lpstr>Triangle Mesh</vt:lpstr>
      <vt:lpstr>Mesh Properties</vt:lpstr>
      <vt:lpstr>Triangle Mesh Example</vt:lpstr>
    </vt:vector>
  </TitlesOfParts>
  <Company>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pascal</dc:creator>
  <cp:lastModifiedBy>Yoshi</cp:lastModifiedBy>
  <cp:revision>686</cp:revision>
  <dcterms:created xsi:type="dcterms:W3CDTF">2005-05-24T09:25:44Z</dcterms:created>
  <dcterms:modified xsi:type="dcterms:W3CDTF">2016-01-28T16:10:59Z</dcterms:modified>
</cp:coreProperties>
</file>