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6"/>
  </p:notesMasterIdLst>
  <p:sldIdLst>
    <p:sldId id="270" r:id="rId2"/>
    <p:sldId id="271" r:id="rId3"/>
    <p:sldId id="282" r:id="rId4"/>
    <p:sldId id="290" r:id="rId5"/>
    <p:sldId id="291" r:id="rId6"/>
    <p:sldId id="283" r:id="rId7"/>
    <p:sldId id="285" r:id="rId8"/>
    <p:sldId id="284" r:id="rId9"/>
    <p:sldId id="286" r:id="rId10"/>
    <p:sldId id="292" r:id="rId11"/>
    <p:sldId id="287" r:id="rId12"/>
    <p:sldId id="288" r:id="rId13"/>
    <p:sldId id="289" r:id="rId14"/>
    <p:sldId id="281"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ea typeface="ＭＳ Ｐゴシック" pitchFamily="50" charset="-128"/>
              </a:defRPr>
            </a:lvl1pPr>
          </a:lstStyle>
          <a:p>
            <a:pPr>
              <a:defRPr/>
            </a:pPr>
            <a:endParaRPr lang="en-US"/>
          </a:p>
        </p:txBody>
      </p:sp>
      <p:sp>
        <p:nvSpPr>
          <p:cNvPr id="33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ea typeface="ＭＳ Ｐゴシック" pitchFamily="50" charset="-128"/>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3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ea typeface="ＭＳ Ｐゴシック" pitchFamily="50" charset="-128"/>
              </a:defRPr>
            </a:lvl1pPr>
          </a:lstStyle>
          <a:p>
            <a:pPr>
              <a:defRPr/>
            </a:pPr>
            <a:endParaRPr lang="en-US"/>
          </a:p>
        </p:txBody>
      </p:sp>
      <p:sp>
        <p:nvSpPr>
          <p:cNvPr id="33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fld id="{3C68978C-9C53-4B20-9094-4BF7EB0CBAD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E54C547-6A08-4338-8E45-1C04E6CA3B95}"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86D5762B-3F32-4DC4-B78C-61E5DF3AFA2B}" type="datetime1">
              <a:rPr lang="en-US"/>
              <a:pPr>
                <a:defRPr/>
              </a:pPr>
              <a:t>1/24/2018</a:t>
            </a:fld>
            <a:endParaRPr lang="en-US"/>
          </a:p>
        </p:txBody>
      </p:sp>
      <p:sp>
        <p:nvSpPr>
          <p:cNvPr id="5" name="Rectangle 6"/>
          <p:cNvSpPr>
            <a:spLocks noGrp="1" noChangeArrowheads="1"/>
          </p:cNvSpPr>
          <p:nvPr>
            <p:ph type="sldNum" sz="quarter" idx="11"/>
          </p:nvPr>
        </p:nvSpPr>
        <p:spPr>
          <a:ln/>
        </p:spPr>
        <p:txBody>
          <a:bodyPr/>
          <a:lstStyle>
            <a:lvl1pPr>
              <a:defRPr/>
            </a:lvl1pPr>
          </a:lstStyle>
          <a:p>
            <a:fld id="{60CC6B0B-4EEB-4963-83D6-1954A51DDB95}" type="slidenum">
              <a:rPr lang="en-US" altLang="en-US"/>
              <a:pPr/>
              <a:t>‹#›</a:t>
            </a:fld>
            <a:endParaRPr lang="en-US" altLang="en-US"/>
          </a:p>
        </p:txBody>
      </p:sp>
    </p:spTree>
    <p:extLst>
      <p:ext uri="{BB962C8B-B14F-4D97-AF65-F5344CB8AC3E}">
        <p14:creationId xmlns:p14="http://schemas.microsoft.com/office/powerpoint/2010/main" val="332567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25A50C1E-B233-48A9-A189-1FBF7977B6B4}" type="datetime1">
              <a:rPr lang="en-US"/>
              <a:pPr>
                <a:defRPr/>
              </a:pPr>
              <a:t>1/24/2018</a:t>
            </a:fld>
            <a:endParaRPr lang="en-US"/>
          </a:p>
        </p:txBody>
      </p:sp>
      <p:sp>
        <p:nvSpPr>
          <p:cNvPr id="5" name="Rectangle 6"/>
          <p:cNvSpPr>
            <a:spLocks noGrp="1" noChangeArrowheads="1"/>
          </p:cNvSpPr>
          <p:nvPr>
            <p:ph type="sldNum" sz="quarter" idx="11"/>
          </p:nvPr>
        </p:nvSpPr>
        <p:spPr>
          <a:ln/>
        </p:spPr>
        <p:txBody>
          <a:bodyPr/>
          <a:lstStyle>
            <a:lvl1pPr>
              <a:defRPr/>
            </a:lvl1pPr>
          </a:lstStyle>
          <a:p>
            <a:fld id="{202D96D1-93C1-405E-B632-76431B70EFE0}" type="slidenum">
              <a:rPr lang="en-US" altLang="en-US"/>
              <a:pPr/>
              <a:t>‹#›</a:t>
            </a:fld>
            <a:endParaRPr lang="en-US" altLang="en-US"/>
          </a:p>
        </p:txBody>
      </p:sp>
    </p:spTree>
    <p:extLst>
      <p:ext uri="{BB962C8B-B14F-4D97-AF65-F5344CB8AC3E}">
        <p14:creationId xmlns:p14="http://schemas.microsoft.com/office/powerpoint/2010/main" val="3379696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990600"/>
            <a:ext cx="209550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90600"/>
            <a:ext cx="613410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4241439F-25B2-418F-946E-AD67808C6F14}" type="datetime1">
              <a:rPr lang="en-US"/>
              <a:pPr>
                <a:defRPr/>
              </a:pPr>
              <a:t>1/24/2018</a:t>
            </a:fld>
            <a:endParaRPr lang="en-US"/>
          </a:p>
        </p:txBody>
      </p:sp>
      <p:sp>
        <p:nvSpPr>
          <p:cNvPr id="5" name="Rectangle 6"/>
          <p:cNvSpPr>
            <a:spLocks noGrp="1" noChangeArrowheads="1"/>
          </p:cNvSpPr>
          <p:nvPr>
            <p:ph type="sldNum" sz="quarter" idx="11"/>
          </p:nvPr>
        </p:nvSpPr>
        <p:spPr>
          <a:ln/>
        </p:spPr>
        <p:txBody>
          <a:bodyPr/>
          <a:lstStyle>
            <a:lvl1pPr>
              <a:defRPr/>
            </a:lvl1pPr>
          </a:lstStyle>
          <a:p>
            <a:fld id="{9AEE2231-8505-43BB-9743-FCE1EC71E0B5}" type="slidenum">
              <a:rPr lang="en-US" altLang="en-US"/>
              <a:pPr/>
              <a:t>‹#›</a:t>
            </a:fld>
            <a:endParaRPr lang="en-US" altLang="en-US"/>
          </a:p>
        </p:txBody>
      </p:sp>
    </p:spTree>
    <p:extLst>
      <p:ext uri="{BB962C8B-B14F-4D97-AF65-F5344CB8AC3E}">
        <p14:creationId xmlns:p14="http://schemas.microsoft.com/office/powerpoint/2010/main" val="1865932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521AF462-48BE-47C8-957E-1698F8A7F564}" type="datetime1">
              <a:rPr lang="en-US"/>
              <a:pPr>
                <a:defRPr/>
              </a:pPr>
              <a:t>1/24/2018</a:t>
            </a:fld>
            <a:endParaRPr lang="en-US"/>
          </a:p>
        </p:txBody>
      </p:sp>
      <p:sp>
        <p:nvSpPr>
          <p:cNvPr id="5" name="Rectangle 6"/>
          <p:cNvSpPr>
            <a:spLocks noGrp="1" noChangeArrowheads="1"/>
          </p:cNvSpPr>
          <p:nvPr>
            <p:ph type="sldNum" sz="quarter" idx="11"/>
          </p:nvPr>
        </p:nvSpPr>
        <p:spPr>
          <a:ln/>
        </p:spPr>
        <p:txBody>
          <a:bodyPr/>
          <a:lstStyle>
            <a:lvl1pPr>
              <a:defRPr/>
            </a:lvl1pPr>
          </a:lstStyle>
          <a:p>
            <a:fld id="{F12D5703-C60A-493A-BBAC-078B92E587E9}" type="slidenum">
              <a:rPr lang="en-US" altLang="en-US"/>
              <a:pPr/>
              <a:t>‹#›</a:t>
            </a:fld>
            <a:endParaRPr lang="en-US" altLang="en-US"/>
          </a:p>
        </p:txBody>
      </p:sp>
    </p:spTree>
    <p:extLst>
      <p:ext uri="{BB962C8B-B14F-4D97-AF65-F5344CB8AC3E}">
        <p14:creationId xmlns:p14="http://schemas.microsoft.com/office/powerpoint/2010/main" val="105405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72D516DF-A801-44DF-A9CA-C6735A38BDA3}" type="datetime1">
              <a:rPr lang="en-US"/>
              <a:pPr>
                <a:defRPr/>
              </a:pPr>
              <a:t>1/24/2018</a:t>
            </a:fld>
            <a:endParaRPr lang="en-US"/>
          </a:p>
        </p:txBody>
      </p:sp>
      <p:sp>
        <p:nvSpPr>
          <p:cNvPr id="5" name="Rectangle 6"/>
          <p:cNvSpPr>
            <a:spLocks noGrp="1" noChangeArrowheads="1"/>
          </p:cNvSpPr>
          <p:nvPr>
            <p:ph type="sldNum" sz="quarter" idx="11"/>
          </p:nvPr>
        </p:nvSpPr>
        <p:spPr>
          <a:ln/>
        </p:spPr>
        <p:txBody>
          <a:bodyPr/>
          <a:lstStyle>
            <a:lvl1pPr>
              <a:defRPr/>
            </a:lvl1pPr>
          </a:lstStyle>
          <a:p>
            <a:fld id="{4B38E646-7427-4A46-BA08-EA1D3322E894}" type="slidenum">
              <a:rPr lang="en-US" altLang="en-US"/>
              <a:pPr/>
              <a:t>‹#›</a:t>
            </a:fld>
            <a:endParaRPr lang="en-US" altLang="en-US"/>
          </a:p>
        </p:txBody>
      </p:sp>
    </p:spTree>
    <p:extLst>
      <p:ext uri="{BB962C8B-B14F-4D97-AF65-F5344CB8AC3E}">
        <p14:creationId xmlns:p14="http://schemas.microsoft.com/office/powerpoint/2010/main" val="174294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41148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905000"/>
            <a:ext cx="41148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fld id="{376320CC-896B-452C-8695-C9A1EE630023}" type="datetime1">
              <a:rPr lang="en-US"/>
              <a:pPr>
                <a:defRPr/>
              </a:pPr>
              <a:t>1/24/2018</a:t>
            </a:fld>
            <a:endParaRPr lang="en-US"/>
          </a:p>
        </p:txBody>
      </p:sp>
      <p:sp>
        <p:nvSpPr>
          <p:cNvPr id="6" name="Rectangle 6"/>
          <p:cNvSpPr>
            <a:spLocks noGrp="1" noChangeArrowheads="1"/>
          </p:cNvSpPr>
          <p:nvPr>
            <p:ph type="sldNum" sz="quarter" idx="11"/>
          </p:nvPr>
        </p:nvSpPr>
        <p:spPr>
          <a:ln/>
        </p:spPr>
        <p:txBody>
          <a:bodyPr/>
          <a:lstStyle>
            <a:lvl1pPr>
              <a:defRPr/>
            </a:lvl1pPr>
          </a:lstStyle>
          <a:p>
            <a:fld id="{EF3474BA-2818-49DB-993F-C312285481C9}" type="slidenum">
              <a:rPr lang="en-US" altLang="en-US"/>
              <a:pPr/>
              <a:t>‹#›</a:t>
            </a:fld>
            <a:endParaRPr lang="en-US" altLang="en-US"/>
          </a:p>
        </p:txBody>
      </p:sp>
    </p:spTree>
    <p:extLst>
      <p:ext uri="{BB962C8B-B14F-4D97-AF65-F5344CB8AC3E}">
        <p14:creationId xmlns:p14="http://schemas.microsoft.com/office/powerpoint/2010/main" val="91314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fld id="{7B1A5904-25E8-49D2-B41E-8AE456062EBE}" type="datetime1">
              <a:rPr lang="en-US"/>
              <a:pPr>
                <a:defRPr/>
              </a:pPr>
              <a:t>1/24/2018</a:t>
            </a:fld>
            <a:endParaRPr lang="en-US"/>
          </a:p>
        </p:txBody>
      </p:sp>
      <p:sp>
        <p:nvSpPr>
          <p:cNvPr id="8" name="Rectangle 6"/>
          <p:cNvSpPr>
            <a:spLocks noGrp="1" noChangeArrowheads="1"/>
          </p:cNvSpPr>
          <p:nvPr>
            <p:ph type="sldNum" sz="quarter" idx="11"/>
          </p:nvPr>
        </p:nvSpPr>
        <p:spPr>
          <a:ln/>
        </p:spPr>
        <p:txBody>
          <a:bodyPr/>
          <a:lstStyle>
            <a:lvl1pPr>
              <a:defRPr/>
            </a:lvl1pPr>
          </a:lstStyle>
          <a:p>
            <a:fld id="{F10B7D9E-91DE-472D-9BD5-FA6976F9FCFE}" type="slidenum">
              <a:rPr lang="en-US" altLang="en-US"/>
              <a:pPr/>
              <a:t>‹#›</a:t>
            </a:fld>
            <a:endParaRPr lang="en-US" altLang="en-US"/>
          </a:p>
        </p:txBody>
      </p:sp>
    </p:spTree>
    <p:extLst>
      <p:ext uri="{BB962C8B-B14F-4D97-AF65-F5344CB8AC3E}">
        <p14:creationId xmlns:p14="http://schemas.microsoft.com/office/powerpoint/2010/main" val="2518280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fld id="{F1055F06-E8F5-42D1-A361-39BF59C1BB77}" type="datetime1">
              <a:rPr lang="en-US"/>
              <a:pPr>
                <a:defRPr/>
              </a:pPr>
              <a:t>1/24/2018</a:t>
            </a:fld>
            <a:endParaRPr lang="en-US"/>
          </a:p>
        </p:txBody>
      </p:sp>
      <p:sp>
        <p:nvSpPr>
          <p:cNvPr id="4" name="Rectangle 6"/>
          <p:cNvSpPr>
            <a:spLocks noGrp="1" noChangeArrowheads="1"/>
          </p:cNvSpPr>
          <p:nvPr>
            <p:ph type="sldNum" sz="quarter" idx="11"/>
          </p:nvPr>
        </p:nvSpPr>
        <p:spPr>
          <a:ln/>
        </p:spPr>
        <p:txBody>
          <a:bodyPr/>
          <a:lstStyle>
            <a:lvl1pPr>
              <a:defRPr/>
            </a:lvl1pPr>
          </a:lstStyle>
          <a:p>
            <a:fld id="{E2467486-9E74-4FDC-A9DC-A4A9E4E6D8E4}" type="slidenum">
              <a:rPr lang="en-US" altLang="en-US"/>
              <a:pPr/>
              <a:t>‹#›</a:t>
            </a:fld>
            <a:endParaRPr lang="en-US" altLang="en-US"/>
          </a:p>
        </p:txBody>
      </p:sp>
    </p:spTree>
    <p:extLst>
      <p:ext uri="{BB962C8B-B14F-4D97-AF65-F5344CB8AC3E}">
        <p14:creationId xmlns:p14="http://schemas.microsoft.com/office/powerpoint/2010/main" val="3278356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7B6BC911-AB2A-4B62-8B12-5366AE61D9AE}" type="datetime1">
              <a:rPr lang="en-US"/>
              <a:pPr>
                <a:defRPr/>
              </a:pPr>
              <a:t>1/24/2018</a:t>
            </a:fld>
            <a:endParaRPr lang="en-US"/>
          </a:p>
        </p:txBody>
      </p:sp>
      <p:sp>
        <p:nvSpPr>
          <p:cNvPr id="3" name="Rectangle 6"/>
          <p:cNvSpPr>
            <a:spLocks noGrp="1" noChangeArrowheads="1"/>
          </p:cNvSpPr>
          <p:nvPr>
            <p:ph type="sldNum" sz="quarter" idx="11"/>
          </p:nvPr>
        </p:nvSpPr>
        <p:spPr>
          <a:ln/>
        </p:spPr>
        <p:txBody>
          <a:bodyPr/>
          <a:lstStyle>
            <a:lvl1pPr>
              <a:defRPr/>
            </a:lvl1pPr>
          </a:lstStyle>
          <a:p>
            <a:fld id="{D6CA0A80-6B1A-4AEF-AF5C-FD7A5180A2EA}" type="slidenum">
              <a:rPr lang="en-US" altLang="en-US"/>
              <a:pPr/>
              <a:t>‹#›</a:t>
            </a:fld>
            <a:endParaRPr lang="en-US" altLang="en-US"/>
          </a:p>
        </p:txBody>
      </p:sp>
    </p:spTree>
    <p:extLst>
      <p:ext uri="{BB962C8B-B14F-4D97-AF65-F5344CB8AC3E}">
        <p14:creationId xmlns:p14="http://schemas.microsoft.com/office/powerpoint/2010/main" val="248599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EE466EEA-53FD-458D-A3A4-32C15E5ADC1F}" type="datetime1">
              <a:rPr lang="en-US"/>
              <a:pPr>
                <a:defRPr/>
              </a:pPr>
              <a:t>1/24/2018</a:t>
            </a:fld>
            <a:endParaRPr lang="en-US"/>
          </a:p>
        </p:txBody>
      </p:sp>
      <p:sp>
        <p:nvSpPr>
          <p:cNvPr id="6" name="Rectangle 6"/>
          <p:cNvSpPr>
            <a:spLocks noGrp="1" noChangeArrowheads="1"/>
          </p:cNvSpPr>
          <p:nvPr>
            <p:ph type="sldNum" sz="quarter" idx="11"/>
          </p:nvPr>
        </p:nvSpPr>
        <p:spPr>
          <a:ln/>
        </p:spPr>
        <p:txBody>
          <a:bodyPr/>
          <a:lstStyle>
            <a:lvl1pPr>
              <a:defRPr/>
            </a:lvl1pPr>
          </a:lstStyle>
          <a:p>
            <a:fld id="{2DC7166E-4C74-4363-A1A4-5FC01A0FFA58}" type="slidenum">
              <a:rPr lang="en-US" altLang="en-US"/>
              <a:pPr/>
              <a:t>‹#›</a:t>
            </a:fld>
            <a:endParaRPr lang="en-US" altLang="en-US"/>
          </a:p>
        </p:txBody>
      </p:sp>
    </p:spTree>
    <p:extLst>
      <p:ext uri="{BB962C8B-B14F-4D97-AF65-F5344CB8AC3E}">
        <p14:creationId xmlns:p14="http://schemas.microsoft.com/office/powerpoint/2010/main" val="4177037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FE052743-2E4E-47B7-A01A-02BE9DBFA8AE}" type="datetime1">
              <a:rPr lang="en-US"/>
              <a:pPr>
                <a:defRPr/>
              </a:pPr>
              <a:t>1/24/2018</a:t>
            </a:fld>
            <a:endParaRPr lang="en-US"/>
          </a:p>
        </p:txBody>
      </p:sp>
      <p:sp>
        <p:nvSpPr>
          <p:cNvPr id="6" name="Rectangle 6"/>
          <p:cNvSpPr>
            <a:spLocks noGrp="1" noChangeArrowheads="1"/>
          </p:cNvSpPr>
          <p:nvPr>
            <p:ph type="sldNum" sz="quarter" idx="11"/>
          </p:nvPr>
        </p:nvSpPr>
        <p:spPr>
          <a:ln/>
        </p:spPr>
        <p:txBody>
          <a:bodyPr/>
          <a:lstStyle>
            <a:lvl1pPr>
              <a:defRPr/>
            </a:lvl1pPr>
          </a:lstStyle>
          <a:p>
            <a:fld id="{15CB405B-E748-4DEF-94EF-4D0B64545CD7}" type="slidenum">
              <a:rPr lang="en-US" altLang="en-US"/>
              <a:pPr/>
              <a:t>‹#›</a:t>
            </a:fld>
            <a:endParaRPr lang="en-US" altLang="en-US"/>
          </a:p>
        </p:txBody>
      </p:sp>
    </p:spTree>
    <p:extLst>
      <p:ext uri="{BB962C8B-B14F-4D97-AF65-F5344CB8AC3E}">
        <p14:creationId xmlns:p14="http://schemas.microsoft.com/office/powerpoint/2010/main" val="31320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9906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4"/>
          <p:cNvSpPr>
            <a:spLocks noGrp="1" noChangeArrowheads="1"/>
          </p:cNvSpPr>
          <p:nvPr>
            <p:ph type="body" idx="1"/>
          </p:nvPr>
        </p:nvSpPr>
        <p:spPr bwMode="auto">
          <a:xfrm>
            <a:off x="457200" y="19050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197" name="Rectangle 5"/>
          <p:cNvSpPr>
            <a:spLocks noGrp="1" noChangeArrowheads="1"/>
          </p:cNvSpPr>
          <p:nvPr>
            <p:ph type="dt" sz="half" idx="2"/>
          </p:nvPr>
        </p:nvSpPr>
        <p:spPr bwMode="auto">
          <a:xfrm>
            <a:off x="228600" y="65532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bg1"/>
                </a:solidFill>
                <a:latin typeface="Arial" pitchFamily="34" charset="0"/>
                <a:ea typeface="ＭＳ Ｐゴシック" pitchFamily="50" charset="-128"/>
              </a:defRPr>
            </a:lvl1pPr>
          </a:lstStyle>
          <a:p>
            <a:pPr>
              <a:defRPr/>
            </a:pPr>
            <a:fld id="{FA8C3EF4-1347-4ED8-BC2B-1915D6BD36F1}" type="datetime1">
              <a:rPr lang="en-US"/>
              <a:pPr>
                <a:defRPr/>
              </a:pPr>
              <a:t>1/24/2018</a:t>
            </a:fld>
            <a:endParaRPr lang="en-US"/>
          </a:p>
        </p:txBody>
      </p:sp>
      <p:sp>
        <p:nvSpPr>
          <p:cNvPr id="8198" name="Rectangle 6"/>
          <p:cNvSpPr>
            <a:spLocks noGrp="1" noChangeArrowheads="1"/>
          </p:cNvSpPr>
          <p:nvPr>
            <p:ph type="sldNum" sz="quarter" idx="4"/>
          </p:nvPr>
        </p:nvSpPr>
        <p:spPr bwMode="auto">
          <a:xfrm>
            <a:off x="6858000" y="65341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3AE60741-9494-4317-A9A9-4FFB2AA2B213}" type="slidenum">
              <a:rPr lang="en-US" altLang="en-US"/>
              <a:pPr/>
              <a:t>‹#›</a:t>
            </a:fld>
            <a:endParaRPr lang="en-US" altLang="en-US"/>
          </a:p>
        </p:txBody>
      </p:sp>
      <p:pic>
        <p:nvPicPr>
          <p:cNvPr id="1030" name="Picture 10" descr="http://engineering.asu.edu/sites/default/files/shared/downloads/ASU_engineering_RGB_2009_0.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794500" y="76200"/>
            <a:ext cx="22733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p:txStyles>
    <p:titleStyle>
      <a:lvl1pPr algn="ctr" rtl="0" eaLnBrk="0" fontAlgn="base" hangingPunct="0">
        <a:spcBef>
          <a:spcPct val="0"/>
        </a:spcBef>
        <a:spcAft>
          <a:spcPct val="0"/>
        </a:spcAft>
        <a:defRPr sz="4000" b="1">
          <a:solidFill>
            <a:schemeClr val="tx2"/>
          </a:solidFill>
          <a:latin typeface="+mj-lt"/>
          <a:ea typeface="ＭＳ Ｐゴシック" charset="0"/>
          <a:cs typeface="+mj-cs"/>
        </a:defRPr>
      </a:lvl1pPr>
      <a:lvl2pPr algn="ctr" rtl="0" eaLnBrk="0" fontAlgn="base" hangingPunct="0">
        <a:spcBef>
          <a:spcPct val="0"/>
        </a:spcBef>
        <a:spcAft>
          <a:spcPct val="0"/>
        </a:spcAft>
        <a:defRPr sz="4000" b="1">
          <a:solidFill>
            <a:schemeClr val="tx2"/>
          </a:solidFill>
          <a:latin typeface="Times New Roman" pitchFamily="18" charset="0"/>
          <a:ea typeface="ＭＳ Ｐゴシック" charset="0"/>
        </a:defRPr>
      </a:lvl2pPr>
      <a:lvl3pPr algn="ctr" rtl="0" eaLnBrk="0" fontAlgn="base" hangingPunct="0">
        <a:spcBef>
          <a:spcPct val="0"/>
        </a:spcBef>
        <a:spcAft>
          <a:spcPct val="0"/>
        </a:spcAft>
        <a:defRPr sz="4000" b="1">
          <a:solidFill>
            <a:schemeClr val="tx2"/>
          </a:solidFill>
          <a:latin typeface="Times New Roman" pitchFamily="18" charset="0"/>
          <a:ea typeface="ＭＳ Ｐゴシック" charset="0"/>
        </a:defRPr>
      </a:lvl3pPr>
      <a:lvl4pPr algn="ctr" rtl="0" eaLnBrk="0" fontAlgn="base" hangingPunct="0">
        <a:spcBef>
          <a:spcPct val="0"/>
        </a:spcBef>
        <a:spcAft>
          <a:spcPct val="0"/>
        </a:spcAft>
        <a:defRPr sz="4000" b="1">
          <a:solidFill>
            <a:schemeClr val="tx2"/>
          </a:solidFill>
          <a:latin typeface="Times New Roman" pitchFamily="18" charset="0"/>
          <a:ea typeface="ＭＳ Ｐゴシック" charset="0"/>
        </a:defRPr>
      </a:lvl4pPr>
      <a:lvl5pPr algn="ctr" rtl="0" eaLnBrk="0" fontAlgn="base" hangingPunct="0">
        <a:spcBef>
          <a:spcPct val="0"/>
        </a:spcBef>
        <a:spcAft>
          <a:spcPct val="0"/>
        </a:spcAft>
        <a:defRPr sz="4000" b="1">
          <a:solidFill>
            <a:schemeClr val="tx2"/>
          </a:solidFill>
          <a:latin typeface="Times New Roman" pitchFamily="18" charset="0"/>
          <a:ea typeface="ＭＳ Ｐゴシック" charset="0"/>
        </a:defRPr>
      </a:lvl5pPr>
      <a:lvl6pPr marL="457200" algn="ctr" rtl="0" fontAlgn="base">
        <a:spcBef>
          <a:spcPct val="0"/>
        </a:spcBef>
        <a:spcAft>
          <a:spcPct val="0"/>
        </a:spcAft>
        <a:defRPr sz="4000" b="1">
          <a:solidFill>
            <a:schemeClr val="tx2"/>
          </a:solidFill>
          <a:latin typeface="Times New Roman" pitchFamily="18" charset="0"/>
        </a:defRPr>
      </a:lvl6pPr>
      <a:lvl7pPr marL="914400" algn="ctr" rtl="0" fontAlgn="base">
        <a:spcBef>
          <a:spcPct val="0"/>
        </a:spcBef>
        <a:spcAft>
          <a:spcPct val="0"/>
        </a:spcAft>
        <a:defRPr sz="4000" b="1">
          <a:solidFill>
            <a:schemeClr val="tx2"/>
          </a:solidFill>
          <a:latin typeface="Times New Roman" pitchFamily="18" charset="0"/>
        </a:defRPr>
      </a:lvl7pPr>
      <a:lvl8pPr marL="1371600" algn="ctr" rtl="0" fontAlgn="base">
        <a:spcBef>
          <a:spcPct val="0"/>
        </a:spcBef>
        <a:spcAft>
          <a:spcPct val="0"/>
        </a:spcAft>
        <a:defRPr sz="4000" b="1">
          <a:solidFill>
            <a:schemeClr val="tx2"/>
          </a:solidFill>
          <a:latin typeface="Times New Roman" pitchFamily="18" charset="0"/>
        </a:defRPr>
      </a:lvl8pPr>
      <a:lvl9pPr marL="1828800" algn="ctr" rtl="0" fontAlgn="base">
        <a:spcBef>
          <a:spcPct val="0"/>
        </a:spcBef>
        <a:spcAft>
          <a:spcPct val="0"/>
        </a:spcAft>
        <a:defRPr sz="40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0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1600">
          <a:solidFill>
            <a:schemeClr val="tx1"/>
          </a:solidFill>
          <a:latin typeface="+mn-lt"/>
          <a:ea typeface="ＭＳ Ｐゴシック" charset="0"/>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in2gpu.com/2014/06/19/lighting-vertex-fragment-shader/"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hyperlink" Target="http://http.developer.nvidia.com/CgTutorial/cg_tutorial_chapter05.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rbwhitaker.wikidot.com/basic-matric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gsteph.blogspot.com/2012/05/world-view-and-projection-matrix.html"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relativity.net.au/gaming/java/ProjectionMatrix.html"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en.wikipedia.org/wiki/Anisotropic_filter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647215DD-86F8-494D-87EC-BF042236F6F7}" type="datetime1">
              <a:rPr lang="en-US" altLang="en-US" smtClean="0">
                <a:solidFill>
                  <a:schemeClr val="bg1"/>
                </a:solidFill>
              </a:rPr>
              <a:pPr eaLnBrk="1" hangingPunct="1"/>
              <a:t>1/24/2018</a:t>
            </a:fld>
            <a:endParaRPr lang="en-US" altLang="en-US" smtClean="0">
              <a:solidFill>
                <a:schemeClr val="bg1"/>
              </a:solidFill>
            </a:endParaRPr>
          </a:p>
        </p:txBody>
      </p:sp>
      <p:sp>
        <p:nvSpPr>
          <p:cNvPr id="2051" name="Rectangle 2"/>
          <p:cNvSpPr>
            <a:spLocks noGrp="1" noChangeArrowheads="1"/>
          </p:cNvSpPr>
          <p:nvPr>
            <p:ph type="ctrTitle"/>
          </p:nvPr>
        </p:nvSpPr>
        <p:spPr/>
        <p:txBody>
          <a:bodyPr/>
          <a:lstStyle/>
          <a:p>
            <a:pPr eaLnBrk="1" hangingPunct="1"/>
            <a:r>
              <a:rPr lang="en-US" altLang="en-US" smtClean="0">
                <a:ea typeface="ＭＳ Ｐゴシック" panose="020B0600070205080204" pitchFamily="34" charset="-128"/>
              </a:rPr>
              <a:t>Graphics for Games</a:t>
            </a:r>
            <a:br>
              <a:rPr lang="en-US" altLang="en-US" smtClean="0">
                <a:ea typeface="ＭＳ Ｐゴシック" panose="020B0600070205080204" pitchFamily="34" charset="-128"/>
              </a:rPr>
            </a:br>
            <a:r>
              <a:rPr lang="en-US" altLang="en-US" smtClean="0">
                <a:ea typeface="ＭＳ Ｐゴシック" panose="020B0600070205080204" pitchFamily="34" charset="-128"/>
              </a:rPr>
              <a:t>CPI 411</a:t>
            </a:r>
          </a:p>
        </p:txBody>
      </p:sp>
      <p:pic>
        <p:nvPicPr>
          <p:cNvPr id="205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733800"/>
            <a:ext cx="349726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733800"/>
            <a:ext cx="351631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ea typeface="ＭＳ Ｐゴシック" panose="020B0600070205080204" pitchFamily="34" charset="-128"/>
              </a:rPr>
              <a:t>Physics for Lighting</a:t>
            </a:r>
          </a:p>
        </p:txBody>
      </p:sp>
      <p:sp>
        <p:nvSpPr>
          <p:cNvPr id="11267" name="Content Placeholder 2"/>
          <p:cNvSpPr>
            <a:spLocks noGrp="1"/>
          </p:cNvSpPr>
          <p:nvPr>
            <p:ph idx="1"/>
          </p:nvPr>
        </p:nvSpPr>
        <p:spPr/>
        <p:txBody>
          <a:bodyPr/>
          <a:lstStyle/>
          <a:p>
            <a:r>
              <a:rPr lang="en-US" altLang="en-US" sz="2000" i="1" smtClean="0">
                <a:ea typeface="ＭＳ Ｐゴシック" panose="020B0600070205080204" pitchFamily="34" charset="-128"/>
              </a:rPr>
              <a:t>N</a:t>
            </a:r>
            <a:r>
              <a:rPr lang="en-US" altLang="en-US" sz="2000" smtClean="0">
                <a:ea typeface="ＭＳ Ｐゴシック" panose="020B0600070205080204" pitchFamily="34" charset="-128"/>
              </a:rPr>
              <a:t> is the normalized surface normal,</a:t>
            </a:r>
          </a:p>
          <a:p>
            <a:r>
              <a:rPr lang="en-US" altLang="en-US" sz="2000" i="1" smtClean="0">
                <a:ea typeface="ＭＳ Ｐゴシック" panose="020B0600070205080204" pitchFamily="34" charset="-128"/>
              </a:rPr>
              <a:t>V</a:t>
            </a:r>
            <a:r>
              <a:rPr lang="en-US" altLang="en-US" sz="2000" smtClean="0">
                <a:ea typeface="ＭＳ Ｐゴシック" panose="020B0600070205080204" pitchFamily="34" charset="-128"/>
              </a:rPr>
              <a:t> is the normalized vector toward the viewpoint,</a:t>
            </a:r>
          </a:p>
          <a:p>
            <a:r>
              <a:rPr lang="en-US" altLang="en-US" sz="2000" i="1" smtClean="0">
                <a:ea typeface="ＭＳ Ｐゴシック" panose="020B0600070205080204" pitchFamily="34" charset="-128"/>
              </a:rPr>
              <a:t>L</a:t>
            </a:r>
            <a:r>
              <a:rPr lang="en-US" altLang="en-US" sz="2000" smtClean="0">
                <a:ea typeface="ＭＳ Ｐゴシック" panose="020B0600070205080204" pitchFamily="34" charset="-128"/>
              </a:rPr>
              <a:t> is the normalized vector toward the light source,</a:t>
            </a:r>
          </a:p>
          <a:p>
            <a:r>
              <a:rPr lang="en-US" altLang="en-US" sz="2000" i="1" smtClean="0">
                <a:ea typeface="ＭＳ Ｐゴシック" panose="020B0600070205080204" pitchFamily="34" charset="-128"/>
              </a:rPr>
              <a:t>H</a:t>
            </a:r>
            <a:r>
              <a:rPr lang="en-US" altLang="en-US" sz="2000" smtClean="0">
                <a:ea typeface="ＭＳ Ｐゴシック" panose="020B0600070205080204" pitchFamily="34" charset="-128"/>
              </a:rPr>
              <a:t> is the normalized vector that is halfway between </a:t>
            </a:r>
            <a:r>
              <a:rPr lang="en-US" altLang="en-US" sz="2000" i="1" smtClean="0">
                <a:ea typeface="ＭＳ Ｐゴシック" panose="020B0600070205080204" pitchFamily="34" charset="-128"/>
              </a:rPr>
              <a:t>V</a:t>
            </a:r>
            <a:r>
              <a:rPr lang="en-US" altLang="en-US" sz="2000" smtClean="0">
                <a:ea typeface="ＭＳ Ｐゴシック" panose="020B0600070205080204" pitchFamily="34" charset="-128"/>
              </a:rPr>
              <a:t> and </a:t>
            </a:r>
            <a:r>
              <a:rPr lang="en-US" altLang="en-US" sz="2000" i="1" smtClean="0">
                <a:ea typeface="ＭＳ Ｐゴシック" panose="020B0600070205080204" pitchFamily="34" charset="-128"/>
              </a:rPr>
              <a:t>L</a:t>
            </a:r>
            <a:r>
              <a:rPr lang="en-US" altLang="en-US" sz="2000" smtClean="0">
                <a:ea typeface="ＭＳ Ｐゴシック" panose="020B0600070205080204" pitchFamily="34" charset="-128"/>
              </a:rPr>
              <a:t>,</a:t>
            </a:r>
          </a:p>
          <a:p>
            <a:r>
              <a:rPr lang="en-US" altLang="en-US" sz="2000" i="1" smtClean="0">
                <a:ea typeface="ＭＳ Ｐゴシック" panose="020B0600070205080204" pitchFamily="34" charset="-128"/>
              </a:rPr>
              <a:t>P</a:t>
            </a:r>
            <a:r>
              <a:rPr lang="en-US" altLang="en-US" sz="2000" smtClean="0">
                <a:ea typeface="ＭＳ Ｐゴシック" panose="020B0600070205080204" pitchFamily="34" charset="-128"/>
              </a:rPr>
              <a:t> is the point being shaded, and</a:t>
            </a:r>
          </a:p>
          <a:p>
            <a:r>
              <a:rPr lang="en-US" altLang="en-US" sz="2000" i="1" smtClean="0">
                <a:ea typeface="ＭＳ Ｐゴシック" panose="020B0600070205080204" pitchFamily="34" charset="-128"/>
              </a:rPr>
              <a:t>facing</a:t>
            </a:r>
            <a:r>
              <a:rPr lang="en-US" altLang="en-US" sz="2000" smtClean="0">
                <a:ea typeface="ＭＳ Ｐゴシック" panose="020B0600070205080204" pitchFamily="34" charset="-128"/>
              </a:rPr>
              <a:t> is 1 if </a:t>
            </a:r>
            <a:r>
              <a:rPr lang="en-US" altLang="en-US" sz="2000" i="1" smtClean="0">
                <a:ea typeface="ＭＳ Ｐゴシック" panose="020B0600070205080204" pitchFamily="34" charset="-128"/>
              </a:rPr>
              <a:t>N</a:t>
            </a:r>
            <a:r>
              <a:rPr lang="en-US" altLang="en-US" sz="2000" smtClean="0">
                <a:ea typeface="ＭＳ Ｐゴシック" panose="020B0600070205080204" pitchFamily="34" charset="-128"/>
              </a:rPr>
              <a:t> · </a:t>
            </a:r>
            <a:r>
              <a:rPr lang="en-US" altLang="en-US" sz="2000" i="1" smtClean="0">
                <a:ea typeface="ＭＳ Ｐゴシック" panose="020B0600070205080204" pitchFamily="34" charset="-128"/>
              </a:rPr>
              <a:t>L</a:t>
            </a:r>
            <a:r>
              <a:rPr lang="en-US" altLang="en-US" sz="2000" smtClean="0">
                <a:ea typeface="ＭＳ Ｐゴシック" panose="020B0600070205080204" pitchFamily="34" charset="-128"/>
              </a:rPr>
              <a:t> is greater than 0, and 0 otherwise.</a:t>
            </a:r>
          </a:p>
          <a:p>
            <a:endParaRPr lang="en-US" altLang="en-US" smtClean="0">
              <a:ea typeface="ＭＳ Ｐゴシック" panose="020B0600070205080204" pitchFamily="34" charset="-128"/>
            </a:endParaRPr>
          </a:p>
        </p:txBody>
      </p:sp>
      <p:sp>
        <p:nvSpPr>
          <p:cNvPr id="1126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05D3DBCA-F4F5-4C0E-83FD-6734721F4D74}" type="datetime1">
              <a:rPr lang="en-US" altLang="en-US" smtClean="0">
                <a:solidFill>
                  <a:schemeClr val="bg1"/>
                </a:solidFill>
              </a:rPr>
              <a:pPr eaLnBrk="1" hangingPunct="1"/>
              <a:t>1/24/2018</a:t>
            </a:fld>
            <a:endParaRPr lang="en-US" altLang="en-US" smtClean="0">
              <a:solidFill>
                <a:schemeClr val="bg1"/>
              </a:solidFill>
            </a:endParaRPr>
          </a:p>
        </p:txBody>
      </p:sp>
      <p:pic>
        <p:nvPicPr>
          <p:cNvPr id="11269" name="Picture 2" descr="fig5_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343400"/>
            <a:ext cx="46990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z="3600" smtClean="0">
                <a:solidFill>
                  <a:srgbClr val="000000"/>
                </a:solidFill>
                <a:latin typeface="Verdana" panose="020B0604030504040204" pitchFamily="34" charset="0"/>
                <a:ea typeface="ＭＳ Ｐゴシック" panose="020B0600070205080204" pitchFamily="34" charset="-128"/>
              </a:rPr>
              <a:t>Data for the Graphics Pipeline</a:t>
            </a:r>
            <a:endParaRPr lang="en-US" altLang="en-US" sz="3600" smtClean="0">
              <a:ea typeface="ＭＳ Ｐゴシック" panose="020B0600070205080204" pitchFamily="34" charset="-128"/>
            </a:endParaRPr>
          </a:p>
        </p:txBody>
      </p:sp>
      <p:sp>
        <p:nvSpPr>
          <p:cNvPr id="12291"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A30ACFD3-D9D6-4F0E-8BBC-B61601F09E1D}" type="datetime1">
              <a:rPr lang="en-US" altLang="en-US" smtClean="0">
                <a:solidFill>
                  <a:schemeClr val="bg1"/>
                </a:solidFill>
              </a:rPr>
              <a:pPr eaLnBrk="1" hangingPunct="1"/>
              <a:t>1/24/2018</a:t>
            </a:fld>
            <a:endParaRPr lang="en-US" altLang="en-US" smtClean="0">
              <a:solidFill>
                <a:schemeClr val="bg1"/>
              </a:solidFill>
            </a:endParaRPr>
          </a:p>
        </p:txBody>
      </p:sp>
      <p:graphicFrame>
        <p:nvGraphicFramePr>
          <p:cNvPr id="4" name="Table 3"/>
          <p:cNvGraphicFramePr>
            <a:graphicFrameLocks noGrp="1"/>
          </p:cNvGraphicFramePr>
          <p:nvPr/>
        </p:nvGraphicFramePr>
        <p:xfrm>
          <a:off x="685800" y="1828800"/>
          <a:ext cx="8077199" cy="4732396"/>
        </p:xfrm>
        <a:graphic>
          <a:graphicData uri="http://schemas.openxmlformats.org/drawingml/2006/table">
            <a:tbl>
              <a:tblPr/>
              <a:tblGrid>
                <a:gridCol w="1690066">
                  <a:extLst>
                    <a:ext uri="{9D8B030D-6E8A-4147-A177-3AD203B41FA5}">
                      <a16:colId xmlns:a16="http://schemas.microsoft.com/office/drawing/2014/main" val="20000"/>
                    </a:ext>
                  </a:extLst>
                </a:gridCol>
                <a:gridCol w="1690066">
                  <a:extLst>
                    <a:ext uri="{9D8B030D-6E8A-4147-A177-3AD203B41FA5}">
                      <a16:colId xmlns:a16="http://schemas.microsoft.com/office/drawing/2014/main" val="20001"/>
                    </a:ext>
                  </a:extLst>
                </a:gridCol>
                <a:gridCol w="1690066">
                  <a:extLst>
                    <a:ext uri="{9D8B030D-6E8A-4147-A177-3AD203B41FA5}">
                      <a16:colId xmlns:a16="http://schemas.microsoft.com/office/drawing/2014/main" val="20002"/>
                    </a:ext>
                  </a:extLst>
                </a:gridCol>
                <a:gridCol w="3007001">
                  <a:extLst>
                    <a:ext uri="{9D8B030D-6E8A-4147-A177-3AD203B41FA5}">
                      <a16:colId xmlns:a16="http://schemas.microsoft.com/office/drawing/2014/main" val="20003"/>
                    </a:ext>
                  </a:extLst>
                </a:gridCol>
              </a:tblGrid>
              <a:tr h="217313">
                <a:tc>
                  <a:txBody>
                    <a:bodyPr/>
                    <a:lstStyle/>
                    <a:p>
                      <a:pPr algn="ctr"/>
                      <a:r>
                        <a:rPr lang="en-US" sz="1200" dirty="0"/>
                        <a:t>Parameter</a:t>
                      </a:r>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CCCCCC"/>
                    </a:solidFill>
                  </a:tcPr>
                </a:tc>
                <a:tc>
                  <a:txBody>
                    <a:bodyPr/>
                    <a:lstStyle/>
                    <a:p>
                      <a:pPr algn="ctr"/>
                      <a:r>
                        <a:rPr lang="en-US" sz="1200"/>
                        <a:t>Variable Name</a:t>
                      </a:r>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CCCCCC"/>
                    </a:solidFill>
                  </a:tcPr>
                </a:tc>
                <a:tc>
                  <a:txBody>
                    <a:bodyPr/>
                    <a:lstStyle/>
                    <a:p>
                      <a:pPr algn="ctr"/>
                      <a:r>
                        <a:rPr lang="en-US" sz="1200"/>
                        <a:t>Type</a:t>
                      </a:r>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CCCCCC"/>
                    </a:solidFill>
                  </a:tcPr>
                </a:tc>
                <a:tc>
                  <a:txBody>
                    <a:bodyPr/>
                    <a:lstStyle/>
                    <a:p>
                      <a:pPr algn="ctr"/>
                      <a:r>
                        <a:rPr lang="en-US" sz="1200"/>
                        <a:t>Category</a:t>
                      </a:r>
                    </a:p>
                  </a:txBody>
                  <a:tcPr marL="8610" marR="8610" marT="17219" marB="17219" anchor="ctr">
                    <a:lnL w="1524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10000"/>
                  </a:ext>
                </a:extLst>
              </a:tr>
              <a:tr h="400187">
                <a:tc>
                  <a:txBody>
                    <a:bodyPr/>
                    <a:lstStyle/>
                    <a:p>
                      <a:pPr algn="ctr"/>
                      <a:r>
                        <a:rPr lang="en-US" sz="1200" b="1" i="1" dirty="0"/>
                        <a:t>GEOMETRIC PARAMETERS</a:t>
                      </a:r>
                      <a:endParaRPr lang="en-US" sz="1200" dirty="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dirty="0"/>
                        <a:t> </a:t>
                      </a:r>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a:t> </a:t>
                      </a:r>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a:t> </a:t>
                      </a:r>
                    </a:p>
                  </a:txBody>
                  <a:tcPr marL="8610" marR="8610" marT="17219" marB="17219" anchor="ctr">
                    <a:lnL w="1524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0187">
                <a:tc>
                  <a:txBody>
                    <a:bodyPr/>
                    <a:lstStyle/>
                    <a:p>
                      <a:pPr algn="ctr"/>
                      <a:r>
                        <a:rPr lang="en-US" sz="1200"/>
                        <a:t>Object-space vertex position</a:t>
                      </a:r>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dirty="0"/>
                        <a:t>position</a:t>
                      </a:r>
                      <a:endParaRPr lang="en-US" sz="1200" dirty="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a:t>float4</a:t>
                      </a:r>
                      <a:endParaRPr lang="en-US" sz="120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a:t>Varying</a:t>
                      </a:r>
                    </a:p>
                  </a:txBody>
                  <a:tcPr marL="8610" marR="8610" marT="17219" marB="17219" anchor="ctr">
                    <a:lnL w="1524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0187">
                <a:tc>
                  <a:txBody>
                    <a:bodyPr/>
                    <a:lstStyle/>
                    <a:p>
                      <a:pPr algn="ctr"/>
                      <a:r>
                        <a:rPr lang="en-US" sz="1200"/>
                        <a:t>Object-space vertex normal</a:t>
                      </a:r>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a:t>normal</a:t>
                      </a:r>
                      <a:endParaRPr lang="en-US" sz="120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dirty="0"/>
                        <a:t>float3</a:t>
                      </a:r>
                      <a:endParaRPr lang="en-US" sz="1200" dirty="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a:t>Varying</a:t>
                      </a:r>
                    </a:p>
                  </a:txBody>
                  <a:tcPr marL="8610" marR="8610" marT="17219" marB="17219" anchor="ctr">
                    <a:lnL w="1524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7715">
                <a:tc>
                  <a:txBody>
                    <a:bodyPr/>
                    <a:lstStyle/>
                    <a:p>
                      <a:pPr algn="ctr"/>
                      <a:r>
                        <a:rPr lang="en-US" sz="1200"/>
                        <a:t>Concatenated modelview and projection matrices</a:t>
                      </a:r>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a:t>modelViewProj</a:t>
                      </a:r>
                      <a:endParaRPr lang="en-US" sz="120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dirty="0"/>
                        <a:t>float4x4</a:t>
                      </a:r>
                      <a:endParaRPr lang="en-US" sz="1200" dirty="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a:t>Uniform</a:t>
                      </a:r>
                    </a:p>
                  </a:txBody>
                  <a:tcPr marL="8610" marR="8610" marT="17219" marB="17219" anchor="ctr">
                    <a:lnL w="1524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1077">
                <a:tc>
                  <a:txBody>
                    <a:bodyPr/>
                    <a:lstStyle/>
                    <a:p>
                      <a:pPr algn="ctr"/>
                      <a:r>
                        <a:rPr lang="en-US" sz="1200"/>
                        <a:t>Object-space light position</a:t>
                      </a:r>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a:t>lightPosition</a:t>
                      </a:r>
                      <a:endParaRPr lang="en-US" sz="120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dirty="0"/>
                        <a:t>float3</a:t>
                      </a:r>
                      <a:endParaRPr lang="en-US" sz="1200" dirty="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a:t>Uniform</a:t>
                      </a:r>
                    </a:p>
                  </a:txBody>
                  <a:tcPr marL="8610" marR="8610" marT="17219" marB="17219" anchor="ctr">
                    <a:lnL w="1524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1077">
                <a:tc>
                  <a:txBody>
                    <a:bodyPr/>
                    <a:lstStyle/>
                    <a:p>
                      <a:pPr algn="ctr"/>
                      <a:r>
                        <a:rPr lang="en-US" sz="1200"/>
                        <a:t>Object-space eye position</a:t>
                      </a:r>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a:t>eyePosition</a:t>
                      </a:r>
                      <a:endParaRPr lang="en-US" sz="120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a:t>float3</a:t>
                      </a:r>
                      <a:endParaRPr lang="en-US" sz="120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dirty="0"/>
                        <a:t>Uniform</a:t>
                      </a:r>
                    </a:p>
                  </a:txBody>
                  <a:tcPr marL="8610" marR="8610" marT="17219" marB="17219" anchor="ctr">
                    <a:lnL w="1524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4396">
                <a:tc>
                  <a:txBody>
                    <a:bodyPr/>
                    <a:lstStyle/>
                    <a:p>
                      <a:pPr algn="ctr"/>
                      <a:r>
                        <a:rPr lang="en-US" sz="1200" b="1" i="1"/>
                        <a:t>LIGHT PARAMETERS</a:t>
                      </a:r>
                      <a:endParaRPr lang="en-US" sz="120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a:t> </a:t>
                      </a:r>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a:t> </a:t>
                      </a:r>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dirty="0"/>
                        <a:t> </a:t>
                      </a:r>
                    </a:p>
                  </a:txBody>
                  <a:tcPr marL="8610" marR="8610" marT="17219" marB="17219" anchor="ctr">
                    <a:lnL w="1524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17313">
                <a:tc>
                  <a:txBody>
                    <a:bodyPr/>
                    <a:lstStyle/>
                    <a:p>
                      <a:pPr algn="ctr"/>
                      <a:r>
                        <a:rPr lang="en-US" sz="1200"/>
                        <a:t>Light color</a:t>
                      </a:r>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a:t>lightColor</a:t>
                      </a:r>
                      <a:endParaRPr lang="en-US" sz="120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a:t>float3</a:t>
                      </a:r>
                      <a:endParaRPr lang="en-US" sz="120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dirty="0"/>
                        <a:t>Uniform</a:t>
                      </a:r>
                    </a:p>
                  </a:txBody>
                  <a:tcPr marL="8610" marR="8610" marT="17219" marB="17219" anchor="ctr">
                    <a:lnL w="1524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41077">
                <a:tc>
                  <a:txBody>
                    <a:bodyPr/>
                    <a:lstStyle/>
                    <a:p>
                      <a:pPr algn="ctr"/>
                      <a:r>
                        <a:rPr lang="en-US" sz="1200"/>
                        <a:t>Global ambient color</a:t>
                      </a:r>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a:t>globalAmbient</a:t>
                      </a:r>
                      <a:endParaRPr lang="en-US" sz="120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a:t>float3</a:t>
                      </a:r>
                      <a:endParaRPr lang="en-US" sz="120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dirty="0"/>
                        <a:t>Uniform</a:t>
                      </a:r>
                    </a:p>
                  </a:txBody>
                  <a:tcPr marL="8610" marR="8610" marT="17219" marB="17219" anchor="ctr">
                    <a:lnL w="1524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00187">
                <a:tc>
                  <a:txBody>
                    <a:bodyPr/>
                    <a:lstStyle/>
                    <a:p>
                      <a:pPr algn="ctr"/>
                      <a:r>
                        <a:rPr lang="en-US" sz="1200" b="1" i="1"/>
                        <a:t>MATERIAL PARAMETERS</a:t>
                      </a:r>
                      <a:endParaRPr lang="en-US" sz="120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a:t> </a:t>
                      </a:r>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a:t> </a:t>
                      </a:r>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dirty="0"/>
                        <a:t> </a:t>
                      </a:r>
                    </a:p>
                  </a:txBody>
                  <a:tcPr marL="8610" marR="8610" marT="17219" marB="17219" anchor="ctr">
                    <a:lnL w="1524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41077">
                <a:tc>
                  <a:txBody>
                    <a:bodyPr/>
                    <a:lstStyle/>
                    <a:p>
                      <a:pPr algn="ctr"/>
                      <a:r>
                        <a:rPr lang="en-US" sz="1200"/>
                        <a:t>Emissive reflectance</a:t>
                      </a:r>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a:t>Ke</a:t>
                      </a:r>
                      <a:endParaRPr lang="en-US" sz="120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a:t>float3</a:t>
                      </a:r>
                      <a:endParaRPr lang="en-US" sz="120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dirty="0"/>
                        <a:t>Uniform</a:t>
                      </a:r>
                    </a:p>
                  </a:txBody>
                  <a:tcPr marL="8610" marR="8610" marT="17219" marB="17219" anchor="ctr">
                    <a:lnL w="1524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41077">
                <a:tc>
                  <a:txBody>
                    <a:bodyPr/>
                    <a:lstStyle/>
                    <a:p>
                      <a:pPr algn="ctr"/>
                      <a:r>
                        <a:rPr lang="en-US" sz="1200" dirty="0"/>
                        <a:t>Ambient reflectance</a:t>
                      </a:r>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a:t>Ka</a:t>
                      </a:r>
                      <a:endParaRPr lang="en-US" sz="120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a:t>float3</a:t>
                      </a:r>
                      <a:endParaRPr lang="en-US" sz="120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dirty="0"/>
                        <a:t>Uniform</a:t>
                      </a:r>
                    </a:p>
                  </a:txBody>
                  <a:tcPr marL="8610" marR="8610" marT="17219" marB="17219" anchor="ctr">
                    <a:lnL w="1524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41077">
                <a:tc>
                  <a:txBody>
                    <a:bodyPr/>
                    <a:lstStyle/>
                    <a:p>
                      <a:pPr algn="ctr"/>
                      <a:r>
                        <a:rPr lang="en-US" sz="1200"/>
                        <a:t>Diffuse reflectance</a:t>
                      </a:r>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a:t>Kd</a:t>
                      </a:r>
                      <a:endParaRPr lang="en-US" sz="120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a:t>float3</a:t>
                      </a:r>
                      <a:endParaRPr lang="en-US" sz="120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dirty="0"/>
                        <a:t>Uniform</a:t>
                      </a:r>
                    </a:p>
                  </a:txBody>
                  <a:tcPr marL="8610" marR="8610" marT="17219" marB="17219" anchor="ctr">
                    <a:lnL w="1524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41077">
                <a:tc>
                  <a:txBody>
                    <a:bodyPr/>
                    <a:lstStyle/>
                    <a:p>
                      <a:pPr algn="ctr"/>
                      <a:r>
                        <a:rPr lang="en-US" sz="1200"/>
                        <a:t>Specular reflectance</a:t>
                      </a:r>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a:t>Ks</a:t>
                      </a:r>
                      <a:endParaRPr lang="en-US" sz="120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b="1"/>
                        <a:t>float3</a:t>
                      </a:r>
                      <a:endParaRPr lang="en-US" sz="120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a:r>
                        <a:rPr lang="en-US" sz="1200" dirty="0"/>
                        <a:t>Uniform</a:t>
                      </a:r>
                    </a:p>
                  </a:txBody>
                  <a:tcPr marL="8610" marR="8610" marT="17219" marB="17219" anchor="ctr">
                    <a:lnL w="1524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17313">
                <a:tc>
                  <a:txBody>
                    <a:bodyPr/>
                    <a:lstStyle/>
                    <a:p>
                      <a:pPr algn="ctr"/>
                      <a:r>
                        <a:rPr lang="en-US" sz="1200"/>
                        <a:t>Shininess</a:t>
                      </a:r>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r>
                        <a:rPr lang="en-US" sz="1200" b="1"/>
                        <a:t>shininess</a:t>
                      </a:r>
                      <a:endParaRPr lang="en-US" sz="120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r>
                        <a:rPr lang="en-US" sz="1200" b="1" dirty="0"/>
                        <a:t>float</a:t>
                      </a:r>
                      <a:endParaRPr lang="en-US" sz="1200" dirty="0"/>
                    </a:p>
                  </a:txBody>
                  <a:tcPr marL="8610" marR="8610" marT="17219" marB="17219" anchor="ctr">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r>
                        <a:rPr lang="en-US" sz="1200" dirty="0"/>
                        <a:t>Uniform</a:t>
                      </a:r>
                    </a:p>
                  </a:txBody>
                  <a:tcPr marL="8610" marR="8610" marT="17219" marB="17219" anchor="ctr">
                    <a:lnL w="1524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12379" name="Rectangle 1"/>
          <p:cNvSpPr>
            <a:spLocks noChangeArrowheads="1"/>
          </p:cNvSpPr>
          <p:nvPr/>
        </p:nvSpPr>
        <p:spPr bwMode="auto">
          <a:xfrm>
            <a:off x="0" y="-1588"/>
            <a:ext cx="184150"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600"/>
              <a:t/>
            </a:r>
            <a:br>
              <a:rPr lang="en-US" altLang="en-US" sz="600"/>
            </a:br>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ea typeface="ＭＳ Ｐゴシック" panose="020B0600070205080204" pitchFamily="34" charset="-128"/>
              </a:rPr>
              <a:t>Useful Functions in HLSL</a:t>
            </a:r>
          </a:p>
        </p:txBody>
      </p:sp>
      <p:sp>
        <p:nvSpPr>
          <p:cNvPr id="13315" name="Content Placeholder 3"/>
          <p:cNvSpPr>
            <a:spLocks noGrp="1"/>
          </p:cNvSpPr>
          <p:nvPr>
            <p:ph idx="1"/>
          </p:nvPr>
        </p:nvSpPr>
        <p:spPr/>
        <p:txBody>
          <a:bodyPr/>
          <a:lstStyle/>
          <a:p>
            <a:r>
              <a:rPr lang="en-US" altLang="en-US" b="1" smtClean="0">
                <a:solidFill>
                  <a:srgbClr val="0070C0"/>
                </a:solidFill>
                <a:latin typeface="Courier New" panose="02070309020205020404" pitchFamily="49" charset="0"/>
                <a:ea typeface="ＭＳ Ｐゴシック" panose="020B0600070205080204" pitchFamily="34" charset="-128"/>
                <a:cs typeface="Courier New" panose="02070309020205020404" pitchFamily="49" charset="0"/>
              </a:rPr>
              <a:t>normalize(v)</a:t>
            </a:r>
            <a:r>
              <a:rPr lang="en-US" altLang="en-US" smtClean="0">
                <a:ea typeface="ＭＳ Ｐゴシック" panose="020B0600070205080204" pitchFamily="34" charset="-128"/>
              </a:rPr>
              <a:t> : Return a normalized version of vector v</a:t>
            </a:r>
          </a:p>
          <a:p>
            <a:r>
              <a:rPr lang="en-US" altLang="en-US" b="1" smtClean="0">
                <a:solidFill>
                  <a:srgbClr val="0070C0"/>
                </a:solidFill>
                <a:latin typeface="Courier New" panose="02070309020205020404" pitchFamily="49" charset="0"/>
                <a:ea typeface="ＭＳ Ｐゴシック" panose="020B0600070205080204" pitchFamily="34" charset="-128"/>
                <a:cs typeface="Courier New" panose="02070309020205020404" pitchFamily="49" charset="0"/>
              </a:rPr>
              <a:t>dot(a, b): </a:t>
            </a:r>
            <a:r>
              <a:rPr lang="en-US" altLang="en-US" smtClean="0">
                <a:ea typeface="ＭＳ Ｐゴシック" panose="020B0600070205080204" pitchFamily="34" charset="-128"/>
              </a:rPr>
              <a:t>Returns the dot product of vectors a and b</a:t>
            </a:r>
          </a:p>
          <a:p>
            <a:r>
              <a:rPr lang="en-US" altLang="en-US" b="1" smtClean="0">
                <a:solidFill>
                  <a:srgbClr val="0070C0"/>
                </a:solidFill>
                <a:latin typeface="Courier New" panose="02070309020205020404" pitchFamily="49" charset="0"/>
                <a:ea typeface="ＭＳ Ｐゴシック" panose="020B0600070205080204" pitchFamily="34" charset="-128"/>
                <a:cs typeface="Courier New" panose="02070309020205020404" pitchFamily="49" charset="0"/>
              </a:rPr>
              <a:t>max (a, b): </a:t>
            </a:r>
            <a:r>
              <a:rPr lang="en-US" altLang="en-US" smtClean="0">
                <a:ea typeface="ＭＳ Ｐゴシック" panose="020B0600070205080204" pitchFamily="34" charset="-128"/>
              </a:rPr>
              <a:t>Returns the maximum of a and b</a:t>
            </a:r>
          </a:p>
          <a:p>
            <a:r>
              <a:rPr lang="en-US" altLang="en-US" b="1" smtClean="0">
                <a:solidFill>
                  <a:srgbClr val="0070C0"/>
                </a:solidFill>
                <a:latin typeface="Courier New" panose="02070309020205020404" pitchFamily="49" charset="0"/>
                <a:ea typeface="ＭＳ Ｐゴシック" panose="020B0600070205080204" pitchFamily="34" charset="-128"/>
                <a:cs typeface="Courier New" panose="02070309020205020404" pitchFamily="49" charset="0"/>
              </a:rPr>
              <a:t>pow(x, y):</a:t>
            </a:r>
            <a:r>
              <a:rPr lang="en-US" altLang="en-US" smtClean="0">
                <a:ea typeface="ＭＳ Ｐゴシック" panose="020B0600070205080204" pitchFamily="34" charset="-128"/>
              </a:rPr>
              <a:t> Returns </a:t>
            </a:r>
            <a:r>
              <a:rPr lang="en-US" altLang="en-US" sz="3200" b="1" smtClean="0">
                <a:ea typeface="ＭＳ Ｐゴシック" panose="020B0600070205080204" pitchFamily="34" charset="-128"/>
              </a:rPr>
              <a:t>x</a:t>
            </a:r>
            <a:r>
              <a:rPr lang="en-US" altLang="en-US" sz="3200" b="1" baseline="30000" smtClean="0">
                <a:ea typeface="ＭＳ Ｐゴシック" panose="020B0600070205080204" pitchFamily="34" charset="-128"/>
              </a:rPr>
              <a:t>y</a:t>
            </a:r>
            <a:endParaRPr lang="en-US" altLang="en-US" smtClean="0">
              <a:ea typeface="ＭＳ Ｐゴシック" panose="020B0600070205080204" pitchFamily="34" charset="-128"/>
            </a:endParaRPr>
          </a:p>
        </p:txBody>
      </p:sp>
      <p:sp>
        <p:nvSpPr>
          <p:cNvPr id="1331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5DD20CC-7F9E-4472-9DC5-C30E2326D87F}" type="datetime1">
              <a:rPr lang="en-US" altLang="en-US" smtClean="0">
                <a:solidFill>
                  <a:schemeClr val="bg1"/>
                </a:solidFill>
              </a:rPr>
              <a:pPr eaLnBrk="1" hangingPunct="1"/>
              <a:t>1/24/2018</a:t>
            </a:fld>
            <a:endParaRPr lang="en-US" altLang="en-US" smtClean="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ea typeface="ＭＳ Ｐゴシック" panose="020B0600070205080204" pitchFamily="34" charset="-128"/>
              </a:rPr>
              <a:t>Per-Fragment Lighting</a:t>
            </a:r>
          </a:p>
        </p:txBody>
      </p:sp>
      <p:sp>
        <p:nvSpPr>
          <p:cNvPr id="14339" name="Content Placeholder 2"/>
          <p:cNvSpPr>
            <a:spLocks noGrp="1"/>
          </p:cNvSpPr>
          <p:nvPr>
            <p:ph idx="1"/>
          </p:nvPr>
        </p:nvSpPr>
        <p:spPr/>
        <p:txBody>
          <a:bodyPr/>
          <a:lstStyle/>
          <a:p>
            <a:r>
              <a:rPr lang="en-US" altLang="en-US" dirty="0" smtClean="0">
                <a:ea typeface="ＭＳ Ｐゴシック" panose="020B0600070205080204" pitchFamily="34" charset="-128"/>
              </a:rPr>
              <a:t>Per-vertex vs. Per-fragment lights</a:t>
            </a:r>
          </a:p>
          <a:p>
            <a:pPr>
              <a:buFontTx/>
              <a:buNone/>
            </a:pPr>
            <a:r>
              <a:rPr lang="en-US" altLang="en-US" dirty="0" smtClean="0">
                <a:ea typeface="ＭＳ Ｐゴシック" panose="020B0600070205080204" pitchFamily="34" charset="-128"/>
                <a:hlinkClick r:id="rId2"/>
              </a:rPr>
              <a:t>http://</a:t>
            </a:r>
            <a:r>
              <a:rPr lang="en-US" altLang="en-US" dirty="0" err="1" smtClean="0">
                <a:ea typeface="ＭＳ Ｐゴシック" panose="020B0600070205080204" pitchFamily="34" charset="-128"/>
                <a:hlinkClick r:id="rId2"/>
              </a:rPr>
              <a:t>in2gpu.com</a:t>
            </a:r>
            <a:r>
              <a:rPr lang="en-US" altLang="en-US" dirty="0" smtClean="0">
                <a:ea typeface="ＭＳ Ｐゴシック" panose="020B0600070205080204" pitchFamily="34" charset="-128"/>
                <a:hlinkClick r:id="rId2"/>
              </a:rPr>
              <a:t>/2014/06/19/lighting-vertex-fragment-</a:t>
            </a:r>
            <a:r>
              <a:rPr lang="en-US" altLang="en-US" dirty="0" err="1" smtClean="0">
                <a:ea typeface="ＭＳ Ｐゴシック" panose="020B0600070205080204" pitchFamily="34" charset="-128"/>
                <a:hlinkClick r:id="rId2"/>
              </a:rPr>
              <a:t>shader</a:t>
            </a:r>
            <a:r>
              <a:rPr lang="en-US" altLang="en-US" dirty="0" smtClean="0">
                <a:ea typeface="ＭＳ Ｐゴシック" panose="020B0600070205080204" pitchFamily="34" charset="-128"/>
                <a:hlinkClick r:id="rId2"/>
              </a:rPr>
              <a:t>/</a:t>
            </a:r>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p:txBody>
      </p:sp>
      <p:sp>
        <p:nvSpPr>
          <p:cNvPr id="1434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6A911910-6FE3-4362-BCBB-96462E6E5BEF}" type="datetime1">
              <a:rPr lang="en-US" altLang="en-US" smtClean="0">
                <a:solidFill>
                  <a:schemeClr val="bg1"/>
                </a:solidFill>
              </a:rPr>
              <a:pPr eaLnBrk="1" hangingPunct="1"/>
              <a:t>1/24/2018</a:t>
            </a:fld>
            <a:endParaRPr lang="en-US" altLang="en-US" smtClean="0">
              <a:solidFill>
                <a:schemeClr val="bg1"/>
              </a:solidFill>
            </a:endParaRPr>
          </a:p>
        </p:txBody>
      </p:sp>
      <p:pic>
        <p:nvPicPr>
          <p:cNvPr id="14341" name="Picture 2" descr="fig5_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505200"/>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7" descr="Model Lighting in2gp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819400"/>
            <a:ext cx="3962400" cy="379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ea typeface="ＭＳ Ｐゴシック" panose="020B0600070205080204" pitchFamily="34" charset="-128"/>
              </a:rPr>
              <a:t>Next</a:t>
            </a:r>
          </a:p>
        </p:txBody>
      </p:sp>
      <p:sp>
        <p:nvSpPr>
          <p:cNvPr id="15363" name="Content Placeholder 2"/>
          <p:cNvSpPr>
            <a:spLocks noGrp="1"/>
          </p:cNvSpPr>
          <p:nvPr>
            <p:ph idx="1"/>
          </p:nvPr>
        </p:nvSpPr>
        <p:spPr/>
        <p:txBody>
          <a:bodyPr/>
          <a:lstStyle/>
          <a:p>
            <a:r>
              <a:rPr lang="en-US" altLang="en-US" dirty="0" smtClean="0">
                <a:ea typeface="ＭＳ Ｐゴシック" panose="020B0600070205080204" pitchFamily="34" charset="-128"/>
              </a:rPr>
              <a:t>Quiz#2: 2D/3D Transformation (</a:t>
            </a:r>
            <a:r>
              <a:rPr lang="en-US" altLang="en-US" dirty="0" smtClean="0">
                <a:ea typeface="ＭＳ Ｐゴシック" panose="020B0600070205080204" pitchFamily="34" charset="-128"/>
              </a:rPr>
              <a:t>10 </a:t>
            </a:r>
            <a:r>
              <a:rPr lang="en-US" altLang="en-US" dirty="0" smtClean="0">
                <a:ea typeface="ＭＳ Ｐゴシック" panose="020B0600070205080204" pitchFamily="34" charset="-128"/>
              </a:rPr>
              <a:t>minutes)</a:t>
            </a:r>
          </a:p>
          <a:p>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Reading Homework</a:t>
            </a:r>
          </a:p>
          <a:p>
            <a:pPr lvl="1"/>
            <a:r>
              <a:rPr lang="en-US" altLang="en-US" dirty="0" smtClean="0">
                <a:ea typeface="ＭＳ Ｐゴシック" panose="020B0600070205080204" pitchFamily="34" charset="-128"/>
              </a:rPr>
              <a:t>Cg Tutorial Chapter 5</a:t>
            </a:r>
          </a:p>
          <a:p>
            <a:pPr lvl="1">
              <a:buFontTx/>
              <a:buNone/>
            </a:pPr>
            <a:r>
              <a:rPr lang="en-US" altLang="en-US" dirty="0" smtClean="0">
                <a:ea typeface="ＭＳ Ｐゴシック" panose="020B0600070205080204" pitchFamily="34" charset="-128"/>
                <a:hlinkClick r:id="rId2"/>
              </a:rPr>
              <a:t>http://http.developer.nvidia.com/CgTutorial/cg_tutorial_chapter05.html</a:t>
            </a:r>
            <a:endParaRPr lang="en-US" altLang="en-US" dirty="0" smtClean="0">
              <a:ea typeface="ＭＳ Ｐゴシック" panose="020B0600070205080204" pitchFamily="34" charset="-128"/>
            </a:endParaRPr>
          </a:p>
          <a:p>
            <a:pPr lvl="1">
              <a:buFontTx/>
              <a:buNone/>
            </a:pPr>
            <a:r>
              <a:rPr lang="en-US" altLang="en-US" dirty="0" smtClean="0">
                <a:ea typeface="ＭＳ Ｐゴシック" panose="020B0600070205080204" pitchFamily="34" charset="-128"/>
              </a:rPr>
              <a:t>+ The articles posted in this slide</a:t>
            </a:r>
          </a:p>
          <a:p>
            <a:pPr lvl="1">
              <a:buFontTx/>
              <a:buNone/>
            </a:pPr>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Lab #3 (Lighting Exercises</a:t>
            </a:r>
            <a:r>
              <a:rPr lang="en-US" altLang="en-US" dirty="0" smtClean="0">
                <a:ea typeface="ＭＳ Ｐゴシック" panose="020B0600070205080204" pitchFamily="34" charset="-128"/>
              </a:rPr>
              <a:t>) : </a:t>
            </a:r>
            <a:r>
              <a:rPr lang="en-US" altLang="en-US" smtClean="0">
                <a:ea typeface="ＭＳ Ｐゴシック" panose="020B0600070205080204" pitchFamily="34" charset="-128"/>
              </a:rPr>
              <a:t>Posted already!</a:t>
            </a:r>
            <a:endParaRPr lang="en-US" altLang="en-US" dirty="0" smtClean="0">
              <a:ea typeface="ＭＳ Ｐゴシック" panose="020B0600070205080204" pitchFamily="34" charset="-128"/>
            </a:endParaRPr>
          </a:p>
        </p:txBody>
      </p:sp>
      <p:sp>
        <p:nvSpPr>
          <p:cNvPr id="1536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FAD337A0-78F7-4E7C-9234-5D43B8FA4B39}" type="datetime1">
              <a:rPr lang="en-US" altLang="en-US" smtClean="0">
                <a:solidFill>
                  <a:schemeClr val="bg1"/>
                </a:solidFill>
              </a:rPr>
              <a:pPr eaLnBrk="1" hangingPunct="1"/>
              <a:t>1/24/2018</a:t>
            </a:fld>
            <a:endParaRPr lang="en-US" altLang="en-US" smtClean="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smtClean="0">
                <a:ea typeface="ＭＳ Ｐゴシック" panose="020B0600070205080204" pitchFamily="34" charset="-128"/>
              </a:rPr>
              <a:t>Today's Contents</a:t>
            </a:r>
          </a:p>
        </p:txBody>
      </p:sp>
      <p:sp>
        <p:nvSpPr>
          <p:cNvPr id="3075" name="Content Placeholder 2"/>
          <p:cNvSpPr>
            <a:spLocks noGrp="1"/>
          </p:cNvSpPr>
          <p:nvPr>
            <p:ph idx="1"/>
          </p:nvPr>
        </p:nvSpPr>
        <p:spPr/>
        <p:txBody>
          <a:bodyPr/>
          <a:lstStyle/>
          <a:p>
            <a:r>
              <a:rPr lang="en-US" altLang="en-US" dirty="0" smtClean="0">
                <a:ea typeface="ＭＳ Ｐゴシック" panose="020B0600070205080204" pitchFamily="34" charset="-128"/>
              </a:rPr>
              <a:t>Solution of Lab#2 (Demo)</a:t>
            </a:r>
          </a:p>
          <a:p>
            <a:endParaRPr lang="en-US" altLang="en-US" dirty="0" smtClean="0">
              <a:ea typeface="ＭＳ Ｐゴシック" panose="020B0600070205080204" pitchFamily="34" charset="-128"/>
            </a:endParaRPr>
          </a:p>
          <a:p>
            <a:r>
              <a:rPr lang="en-US" altLang="en-US" b="1" dirty="0" smtClean="0">
                <a:ea typeface="ＭＳ Ｐゴシック" panose="020B0600070205080204" pitchFamily="34" charset="-128"/>
              </a:rPr>
              <a:t>Lighting</a:t>
            </a:r>
          </a:p>
          <a:p>
            <a:r>
              <a:rPr lang="en-US" altLang="en-US" dirty="0" smtClean="0">
                <a:ea typeface="ＭＳ Ｐゴシック" panose="020B0600070205080204" pitchFamily="34" charset="-128"/>
              </a:rPr>
              <a:t>Quiz#2 (2D/3D Transformation &amp; Viewing)</a:t>
            </a:r>
          </a:p>
        </p:txBody>
      </p:sp>
      <p:sp>
        <p:nvSpPr>
          <p:cNvPr id="307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59D6651B-B0BD-4DA9-B461-F59BC19B26F6}" type="datetime1">
              <a:rPr lang="en-US" altLang="en-US" smtClean="0">
                <a:solidFill>
                  <a:schemeClr val="bg1"/>
                </a:solidFill>
              </a:rPr>
              <a:pPr eaLnBrk="1" hangingPunct="1"/>
              <a:t>1/24/2018</a:t>
            </a:fld>
            <a:endParaRPr lang="en-US" altLang="en-US" smtClean="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3600" smtClean="0">
                <a:ea typeface="ＭＳ Ｐゴシック" panose="020B0600070205080204" pitchFamily="34" charset="-128"/>
              </a:rPr>
              <a:t>Review: World Matrix (in XNA)</a:t>
            </a:r>
          </a:p>
        </p:txBody>
      </p:sp>
      <p:sp>
        <p:nvSpPr>
          <p:cNvPr id="4099" name="Content Placeholder 2"/>
          <p:cNvSpPr>
            <a:spLocks noGrp="1"/>
          </p:cNvSpPr>
          <p:nvPr>
            <p:ph idx="1"/>
          </p:nvPr>
        </p:nvSpPr>
        <p:spPr>
          <a:xfrm>
            <a:off x="381000" y="1828800"/>
            <a:ext cx="8382000" cy="4267200"/>
          </a:xfrm>
        </p:spPr>
        <p:txBody>
          <a:bodyPr/>
          <a:lstStyle/>
          <a:p>
            <a:r>
              <a:rPr lang="en-US" altLang="en-US" dirty="0" smtClean="0">
                <a:ea typeface="ＭＳ Ｐゴシック" panose="020B0600070205080204" pitchFamily="34" charset="-128"/>
              </a:rPr>
              <a:t>Read the article below</a:t>
            </a:r>
          </a:p>
          <a:p>
            <a:pPr>
              <a:buFontTx/>
              <a:buNone/>
            </a:pPr>
            <a:r>
              <a:rPr lang="en-US" altLang="en-US" sz="2000" dirty="0">
                <a:ea typeface="ＭＳ Ｐゴシック" panose="020B0600070205080204" pitchFamily="34" charset="-128"/>
                <a:hlinkClick r:id="rId2"/>
              </a:rPr>
              <a:t>http://</a:t>
            </a:r>
            <a:r>
              <a:rPr lang="en-US" altLang="en-US" sz="2000" dirty="0" err="1" smtClean="0">
                <a:ea typeface="ＭＳ Ｐゴシック" panose="020B0600070205080204" pitchFamily="34" charset="-128"/>
                <a:hlinkClick r:id="rId2"/>
              </a:rPr>
              <a:t>rbwhitaker.wikidot.com</a:t>
            </a:r>
            <a:r>
              <a:rPr lang="en-US" altLang="en-US" sz="2000" dirty="0" smtClean="0">
                <a:ea typeface="ＭＳ Ｐゴシック" panose="020B0600070205080204" pitchFamily="34" charset="-128"/>
                <a:hlinkClick r:id="rId2"/>
              </a:rPr>
              <a:t>/basic-matrices</a:t>
            </a:r>
            <a:endParaRPr lang="en-US" altLang="en-US" sz="2000" dirty="0" smtClean="0">
              <a:ea typeface="ＭＳ Ｐゴシック" panose="020B0600070205080204" pitchFamily="34" charset="-128"/>
            </a:endParaRPr>
          </a:p>
          <a:p>
            <a:pPr>
              <a:buFontTx/>
              <a:buNone/>
            </a:pPr>
            <a:endParaRPr lang="en-US" altLang="en-US" sz="2000" dirty="0" smtClean="0">
              <a:ea typeface="ＭＳ Ｐゴシック" panose="020B0600070205080204" pitchFamily="34" charset="-128"/>
            </a:endParaRPr>
          </a:p>
          <a:p>
            <a:pPr>
              <a:buFontTx/>
              <a:buNone/>
            </a:pPr>
            <a:r>
              <a:rPr lang="en-US" altLang="en-US" sz="1800" b="1"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Matrix</a:t>
            </a:r>
            <a:r>
              <a:rPr lang="en-US" altLang="en-US" sz="1800"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800"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modelWorldMatrix</a:t>
            </a:r>
            <a:r>
              <a:rPr lang="en-US" altLang="en-US" sz="1800"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 </a:t>
            </a:r>
            <a:r>
              <a:rPr lang="en-US" altLang="en-US" sz="1800"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Matrix.</a:t>
            </a:r>
            <a:r>
              <a:rPr lang="en-US" altLang="en-US" sz="1800" b="1"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CreateScale</a:t>
            </a:r>
            <a:r>
              <a:rPr lang="en-US" altLang="en-US" sz="1800"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(scale) * 	</a:t>
            </a:r>
            <a:r>
              <a:rPr lang="en-US" altLang="en-US" sz="1800"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Matrix.</a:t>
            </a:r>
            <a:r>
              <a:rPr lang="en-US" altLang="en-US" sz="1800" b="1"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CreateRotationX</a:t>
            </a:r>
            <a:r>
              <a:rPr lang="en-US" altLang="en-US" sz="1800"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sz="1800"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rotations.X</a:t>
            </a:r>
            <a:r>
              <a:rPr lang="en-US" altLang="en-US" sz="1800"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a:t>
            </a:r>
            <a:br>
              <a:rPr lang="en-US" altLang="en-US" sz="1800"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800"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Matrix.</a:t>
            </a:r>
            <a:r>
              <a:rPr lang="en-US" altLang="en-US" sz="1800" b="1"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CreateRotationY</a:t>
            </a:r>
            <a:r>
              <a:rPr lang="en-US" altLang="en-US" sz="1800"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sz="1800"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rotations.Y</a:t>
            </a:r>
            <a:r>
              <a:rPr lang="en-US" altLang="en-US" sz="1800"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a:t>
            </a:r>
            <a:br>
              <a:rPr lang="en-US" altLang="en-US" sz="1800"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800"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Matrix.</a:t>
            </a:r>
            <a:r>
              <a:rPr lang="en-US" altLang="en-US" sz="1800" b="1"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CreateRotationZ</a:t>
            </a:r>
            <a:r>
              <a:rPr lang="en-US" altLang="en-US" sz="1800"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sz="1800"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rotations.Z</a:t>
            </a:r>
            <a:r>
              <a:rPr lang="en-US" altLang="en-US" sz="1800"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a:t>
            </a:r>
            <a:br>
              <a:rPr lang="en-US" altLang="en-US" sz="1800"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800"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Matrix.</a:t>
            </a:r>
            <a:r>
              <a:rPr lang="en-US" altLang="en-US" sz="1800" b="1"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CreateTranslation</a:t>
            </a:r>
            <a:r>
              <a:rPr lang="en-US" altLang="en-US" sz="1800"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(position);</a:t>
            </a:r>
          </a:p>
          <a:p>
            <a:pPr>
              <a:buFontTx/>
              <a:buNone/>
            </a:pPr>
            <a:endParaRPr lang="en-US" altLang="en-US" dirty="0" smtClean="0">
              <a:ea typeface="ＭＳ Ｐゴシック" panose="020B0600070205080204" pitchFamily="34" charset="-128"/>
            </a:endParaRPr>
          </a:p>
        </p:txBody>
      </p:sp>
      <p:sp>
        <p:nvSpPr>
          <p:cNvPr id="410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E938823-C229-4EF3-9DF7-B15E81103C55}" type="datetime1">
              <a:rPr lang="en-US" altLang="en-US" smtClean="0">
                <a:solidFill>
                  <a:schemeClr val="bg1"/>
                </a:solidFill>
              </a:rPr>
              <a:pPr eaLnBrk="1" hangingPunct="1"/>
              <a:t>1/24/2018</a:t>
            </a:fld>
            <a:endParaRPr lang="en-US" altLang="en-US" smtClean="0">
              <a:solidFill>
                <a:schemeClr val="bg1"/>
              </a:solidFill>
            </a:endParaRPr>
          </a:p>
        </p:txBody>
      </p:sp>
      <p:pic>
        <p:nvPicPr>
          <p:cNvPr id="4101" name="Picture 2" descr="roll, pitch and ya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4419600"/>
            <a:ext cx="32004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z="3600" smtClean="0">
                <a:ea typeface="ＭＳ Ｐゴシック" panose="020B0600070205080204" pitchFamily="34" charset="-128"/>
              </a:rPr>
              <a:t>Review: View Matrix (in XNA)</a:t>
            </a:r>
          </a:p>
        </p:txBody>
      </p:sp>
      <p:sp>
        <p:nvSpPr>
          <p:cNvPr id="5123" name="Content Placeholder 2"/>
          <p:cNvSpPr>
            <a:spLocks noGrp="1"/>
          </p:cNvSpPr>
          <p:nvPr>
            <p:ph idx="1"/>
          </p:nvPr>
        </p:nvSpPr>
        <p:spPr>
          <a:xfrm>
            <a:off x="381000" y="1828800"/>
            <a:ext cx="8382000" cy="4267200"/>
          </a:xfrm>
        </p:spPr>
        <p:txBody>
          <a:bodyPr/>
          <a:lstStyle/>
          <a:p>
            <a:r>
              <a:rPr lang="en-US" altLang="en-US" dirty="0" smtClean="0">
                <a:ea typeface="ＭＳ Ｐゴシック" panose="020B0600070205080204" pitchFamily="34" charset="-128"/>
              </a:rPr>
              <a:t>Read the article below</a:t>
            </a:r>
          </a:p>
          <a:p>
            <a:pPr>
              <a:buFontTx/>
              <a:buNone/>
            </a:pPr>
            <a:r>
              <a:rPr lang="en-US" altLang="en-US" sz="2000" dirty="0" smtClean="0">
                <a:ea typeface="ＭＳ Ｐゴシック" panose="020B0600070205080204" pitchFamily="34" charset="-128"/>
                <a:hlinkClick r:id="rId2"/>
              </a:rPr>
              <a:t>http://</a:t>
            </a:r>
            <a:r>
              <a:rPr lang="en-US" altLang="en-US" sz="2000" dirty="0" err="1" smtClean="0">
                <a:ea typeface="ＭＳ Ｐゴシック" panose="020B0600070205080204" pitchFamily="34" charset="-128"/>
                <a:hlinkClick r:id="rId2"/>
              </a:rPr>
              <a:t>gsteph.blogspot.com</a:t>
            </a:r>
            <a:r>
              <a:rPr lang="en-US" altLang="en-US" sz="2000" dirty="0" smtClean="0">
                <a:ea typeface="ＭＳ Ｐゴシック" panose="020B0600070205080204" pitchFamily="34" charset="-128"/>
                <a:hlinkClick r:id="rId2"/>
              </a:rPr>
              <a:t>/2012/05/world-view-and-projection-</a:t>
            </a:r>
            <a:r>
              <a:rPr lang="en-US" altLang="en-US" sz="2000" dirty="0" err="1" smtClean="0">
                <a:ea typeface="ＭＳ Ｐゴシック" panose="020B0600070205080204" pitchFamily="34" charset="-128"/>
                <a:hlinkClick r:id="rId2"/>
              </a:rPr>
              <a:t>matrix.html</a:t>
            </a:r>
            <a:endParaRPr lang="en-US" altLang="en-US" sz="2000" dirty="0" smtClean="0">
              <a:ea typeface="ＭＳ Ｐゴシック" panose="020B0600070205080204" pitchFamily="34" charset="-128"/>
            </a:endParaRPr>
          </a:p>
          <a:p>
            <a:pPr>
              <a:buFontTx/>
              <a:buNone/>
            </a:pPr>
            <a:endParaRPr lang="en-US" altLang="en-US" sz="2000" b="1" dirty="0" smtClean="0">
              <a:ea typeface="ＭＳ Ｐゴシック" panose="020B0600070205080204" pitchFamily="34" charset="-128"/>
            </a:endParaRPr>
          </a:p>
          <a:p>
            <a:pPr lvl="2">
              <a:buFontTx/>
              <a:buNone/>
            </a:pPr>
            <a:r>
              <a:rPr lang="en-US" altLang="en-US" b="1"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Matrix view = </a:t>
            </a:r>
            <a:r>
              <a:rPr lang="en-US" altLang="en-US" b="1"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Matrix.CreateLookAt</a:t>
            </a:r>
            <a:r>
              <a:rPr lang="en-US" altLang="en-US" b="1"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a:t>
            </a:r>
          </a:p>
          <a:p>
            <a:pPr lvl="2">
              <a:buFontTx/>
              <a:buNone/>
            </a:pPr>
            <a:r>
              <a:rPr lang="en-US" altLang="en-US" b="1"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new </a:t>
            </a:r>
            <a:r>
              <a:rPr lang="en-US" altLang="en-US" b="1"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Vector3</a:t>
            </a:r>
            <a:r>
              <a:rPr lang="en-US" altLang="en-US" b="1"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b="1"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eye.x</a:t>
            </a:r>
            <a:r>
              <a:rPr lang="en-US" altLang="en-US" b="1"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b="1"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eye.y</a:t>
            </a:r>
            <a:r>
              <a:rPr lang="en-US" altLang="en-US" b="1"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b="1"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eye.z</a:t>
            </a:r>
            <a:r>
              <a:rPr lang="en-US" altLang="en-US" b="1"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a:t>
            </a:r>
          </a:p>
          <a:p>
            <a:pPr lvl="2">
              <a:buFontTx/>
              <a:buNone/>
            </a:pPr>
            <a:r>
              <a:rPr lang="en-US" altLang="en-US" b="1"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new </a:t>
            </a:r>
            <a:r>
              <a:rPr lang="en-US" altLang="en-US" b="1"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vector3</a:t>
            </a:r>
            <a:r>
              <a:rPr lang="en-US" altLang="en-US" b="1"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b="1"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at.x</a:t>
            </a:r>
            <a:r>
              <a:rPr lang="en-US" altLang="en-US" b="1"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b="1"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at.y</a:t>
            </a:r>
            <a:r>
              <a:rPr lang="en-US" altLang="en-US" b="1"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b="1"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at.z</a:t>
            </a:r>
            <a:r>
              <a:rPr lang="en-US" altLang="en-US" b="1"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a:t>
            </a:r>
          </a:p>
          <a:p>
            <a:pPr lvl="2">
              <a:buFontTx/>
              <a:buNone/>
            </a:pPr>
            <a:r>
              <a:rPr lang="en-US" altLang="en-US" b="1"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new </a:t>
            </a:r>
            <a:r>
              <a:rPr lang="en-US" altLang="en-US" b="1"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Vector3</a:t>
            </a:r>
            <a:r>
              <a:rPr lang="en-US" altLang="en-US" b="1"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b="1"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up.x</a:t>
            </a:r>
            <a:r>
              <a:rPr lang="en-US" altLang="en-US" b="1"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b="1"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up.y</a:t>
            </a:r>
            <a:r>
              <a:rPr lang="en-US" altLang="en-US" b="1"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b="1"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up.z</a:t>
            </a:r>
            <a:r>
              <a:rPr lang="en-US" altLang="en-US" b="1"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a:t>
            </a:r>
          </a:p>
          <a:p>
            <a:pPr lvl="2">
              <a:buFontTx/>
              <a:buNone/>
            </a:pPr>
            <a:r>
              <a:rPr lang="en-US" altLang="en-US" b="1"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a:t>
            </a:r>
          </a:p>
          <a:p>
            <a:pPr>
              <a:buFontTx/>
              <a:buNone/>
            </a:pPr>
            <a:endParaRPr lang="en-US" altLang="en-US" sz="2000" dirty="0" smtClean="0">
              <a:ea typeface="ＭＳ Ｐゴシック" panose="020B0600070205080204" pitchFamily="34" charset="-128"/>
            </a:endParaRPr>
          </a:p>
          <a:p>
            <a:pPr>
              <a:buFontTx/>
              <a:buNone/>
            </a:pPr>
            <a:endParaRPr lang="en-US" altLang="en-US" sz="2000" dirty="0" smtClean="0">
              <a:ea typeface="ＭＳ Ｐゴシック" panose="020B0600070205080204" pitchFamily="34" charset="-128"/>
            </a:endParaRPr>
          </a:p>
          <a:p>
            <a:pPr>
              <a:buFontTx/>
              <a:buNone/>
            </a:pPr>
            <a:endParaRPr lang="en-US" altLang="en-US" dirty="0" smtClean="0">
              <a:ea typeface="ＭＳ Ｐゴシック" panose="020B0600070205080204" pitchFamily="34" charset="-128"/>
            </a:endParaRPr>
          </a:p>
        </p:txBody>
      </p:sp>
      <p:sp>
        <p:nvSpPr>
          <p:cNvPr id="51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4A0BF664-6658-494C-BC0B-BEAF1F652C4E}" type="datetime1">
              <a:rPr lang="en-US" altLang="en-US" smtClean="0">
                <a:solidFill>
                  <a:schemeClr val="bg1"/>
                </a:solidFill>
              </a:rPr>
              <a:pPr eaLnBrk="1" hangingPunct="1"/>
              <a:t>1/24/2018</a:t>
            </a:fld>
            <a:endParaRPr lang="en-US" altLang="en-US" smtClean="0">
              <a:solidFill>
                <a:schemeClr val="bg1"/>
              </a:solidFill>
            </a:endParaRPr>
          </a:p>
        </p:txBody>
      </p:sp>
      <p:pic>
        <p:nvPicPr>
          <p:cNvPr id="5125" name="Picture 2" descr="http://4.bp.blogspot.com/-9usAHn8R0rY/T69efkqZ5nI/AAAAAAAAAU8/WDxyd_kP_ek/s400/view_matri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76200"/>
            <a:ext cx="3810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4" descr="http://jcsites.juniata.edu/faculty/rhodes/graphics/images/camera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495800"/>
            <a:ext cx="350837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z="3600" smtClean="0">
                <a:ea typeface="ＭＳ Ｐゴシック" panose="020B0600070205080204" pitchFamily="34" charset="-128"/>
              </a:rPr>
              <a:t>Review: Projection Matrix (in XNA)</a:t>
            </a:r>
          </a:p>
        </p:txBody>
      </p:sp>
      <p:sp>
        <p:nvSpPr>
          <p:cNvPr id="6147" name="Content Placeholder 2"/>
          <p:cNvSpPr>
            <a:spLocks noGrp="1"/>
          </p:cNvSpPr>
          <p:nvPr>
            <p:ph idx="1"/>
          </p:nvPr>
        </p:nvSpPr>
        <p:spPr>
          <a:xfrm>
            <a:off x="381000" y="1828800"/>
            <a:ext cx="8382000" cy="4267200"/>
          </a:xfrm>
        </p:spPr>
        <p:txBody>
          <a:bodyPr/>
          <a:lstStyle/>
          <a:p>
            <a:r>
              <a:rPr lang="en-US" altLang="en-US" dirty="0" smtClean="0">
                <a:ea typeface="ＭＳ Ｐゴシック" panose="020B0600070205080204" pitchFamily="34" charset="-128"/>
              </a:rPr>
              <a:t>Read the article below</a:t>
            </a:r>
          </a:p>
          <a:p>
            <a:pPr>
              <a:buFontTx/>
              <a:buNone/>
            </a:pPr>
            <a:r>
              <a:rPr lang="en-US" altLang="en-US" sz="2000" dirty="0">
                <a:ea typeface="ＭＳ Ｐゴシック" panose="020B0600070205080204" pitchFamily="34" charset="-128"/>
                <a:hlinkClick r:id="rId2"/>
              </a:rPr>
              <a:t>http://</a:t>
            </a:r>
            <a:r>
              <a:rPr lang="en-US" altLang="en-US" sz="2000" dirty="0" err="1" smtClean="0">
                <a:ea typeface="ＭＳ Ｐゴシック" panose="020B0600070205080204" pitchFamily="34" charset="-128"/>
                <a:hlinkClick r:id="rId2"/>
              </a:rPr>
              <a:t>relativity.net.au</a:t>
            </a:r>
            <a:r>
              <a:rPr lang="en-US" altLang="en-US" sz="2000" dirty="0" smtClean="0">
                <a:ea typeface="ＭＳ Ｐゴシック" panose="020B0600070205080204" pitchFamily="34" charset="-128"/>
                <a:hlinkClick r:id="rId2"/>
              </a:rPr>
              <a:t>/gaming/java/</a:t>
            </a:r>
            <a:r>
              <a:rPr lang="en-US" altLang="en-US" sz="2000" dirty="0" err="1" smtClean="0">
                <a:ea typeface="ＭＳ Ｐゴシック" panose="020B0600070205080204" pitchFamily="34" charset="-128"/>
                <a:hlinkClick r:id="rId2"/>
              </a:rPr>
              <a:t>ProjectionMatrix.html</a:t>
            </a:r>
            <a:endParaRPr lang="en-US" altLang="en-US" sz="2000" dirty="0" smtClean="0">
              <a:ea typeface="ＭＳ Ｐゴシック" panose="020B0600070205080204" pitchFamily="34" charset="-128"/>
            </a:endParaRPr>
          </a:p>
          <a:p>
            <a:pPr>
              <a:buFontTx/>
              <a:buNone/>
            </a:pPr>
            <a:endParaRPr lang="en-US" altLang="en-US" sz="2000" dirty="0" smtClean="0">
              <a:ea typeface="ＭＳ Ｐゴシック" panose="020B0600070205080204" pitchFamily="34" charset="-128"/>
            </a:endParaRPr>
          </a:p>
          <a:p>
            <a:pPr>
              <a:buFontTx/>
              <a:buNone/>
            </a:pPr>
            <a:r>
              <a:rPr lang="en-US" altLang="en-US" sz="1800" b="1"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Matrix</a:t>
            </a:r>
            <a:r>
              <a:rPr lang="en-US" altLang="en-US" sz="1800"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projection =</a:t>
            </a:r>
            <a:r>
              <a:rPr lang="en-US" altLang="en-US" sz="1800"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Matrix.</a:t>
            </a:r>
            <a:r>
              <a:rPr lang="en-US" altLang="en-US" sz="1800" b="1"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CreatePerspectiveFieldOfView</a:t>
            </a:r>
            <a:r>
              <a:rPr lang="en-US" altLang="en-US" sz="1800"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a:t>
            </a:r>
          </a:p>
          <a:p>
            <a:pPr>
              <a:buFontTx/>
              <a:buNone/>
            </a:pPr>
            <a:r>
              <a:rPr lang="en-US" altLang="en-US" sz="1800"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800" dirty="0" err="1"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FOV</a:t>
            </a:r>
            <a:r>
              <a:rPr lang="en-US" altLang="en-US" sz="1800" dirty="0" smtClean="0">
                <a:solidFill>
                  <a:srgbClr val="00B0F0"/>
                </a:solidFill>
                <a:latin typeface="Courier New" panose="02070309020205020404" pitchFamily="49" charset="0"/>
                <a:ea typeface="ＭＳ Ｐゴシック" panose="020B0600070205080204" pitchFamily="34" charset="-128"/>
                <a:cs typeface="Courier New" panose="02070309020205020404" pitchFamily="49" charset="0"/>
              </a:rPr>
              <a:t>, Aspect, Nearest, Farthest);</a:t>
            </a:r>
          </a:p>
          <a:p>
            <a:pPr>
              <a:buFontTx/>
              <a:buNone/>
            </a:pPr>
            <a:endParaRPr lang="en-US" altLang="en-US" dirty="0" smtClean="0">
              <a:ea typeface="ＭＳ Ｐゴシック" panose="020B0600070205080204" pitchFamily="34" charset="-128"/>
            </a:endParaRPr>
          </a:p>
        </p:txBody>
      </p:sp>
      <p:sp>
        <p:nvSpPr>
          <p:cNvPr id="614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B2FB0B2-C241-4806-9BC0-975D6F39772B}" type="datetime1">
              <a:rPr lang="en-US" altLang="en-US" smtClean="0">
                <a:solidFill>
                  <a:schemeClr val="bg1"/>
                </a:solidFill>
              </a:rPr>
              <a:pPr eaLnBrk="1" hangingPunct="1"/>
              <a:t>1/24/2018</a:t>
            </a:fld>
            <a:endParaRPr lang="en-US" altLang="en-US" smtClean="0">
              <a:solidFill>
                <a:schemeClr val="bg1"/>
              </a:solidFill>
            </a:endParaRPr>
          </a:p>
        </p:txBody>
      </p:sp>
      <p:pic>
        <p:nvPicPr>
          <p:cNvPr id="6149" name="Picture 8" descr="Image result for camera view matr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343400"/>
            <a:ext cx="4186238"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10" descr="Image result for camera view matri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267200"/>
            <a:ext cx="4148138"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Lighting</a:t>
            </a:r>
            <a:endParaRPr lang="en-US" dirty="0"/>
          </a:p>
        </p:txBody>
      </p:sp>
      <p:sp>
        <p:nvSpPr>
          <p:cNvPr id="7171" name="Text Placeholder 2"/>
          <p:cNvSpPr>
            <a:spLocks noGrp="1"/>
          </p:cNvSpPr>
          <p:nvPr>
            <p:ph type="body" idx="1"/>
          </p:nvPr>
        </p:nvSpPr>
        <p:spPr/>
        <p:txBody>
          <a:bodyPr/>
          <a:lstStyle/>
          <a:p>
            <a:endParaRPr lang="en-US" altLang="en-US" smtClean="0">
              <a:ea typeface="ＭＳ Ｐゴシック" panose="020B0600070205080204" pitchFamily="34" charset="-128"/>
            </a:endParaRPr>
          </a:p>
        </p:txBody>
      </p:sp>
      <p:sp>
        <p:nvSpPr>
          <p:cNvPr id="717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5575ACD0-D163-432B-8D19-7CF084E386D5}" type="datetime1">
              <a:rPr lang="en-US" altLang="en-US" smtClean="0">
                <a:solidFill>
                  <a:schemeClr val="bg1"/>
                </a:solidFill>
              </a:rPr>
              <a:pPr eaLnBrk="1" hangingPunct="1"/>
              <a:t>1/24/2018</a:t>
            </a:fld>
            <a:endParaRPr lang="en-US" altLang="en-US" smtClean="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ea typeface="ＭＳ Ｐゴシック" panose="020B0600070205080204" pitchFamily="34" charset="-128"/>
              </a:rPr>
              <a:t>Contents</a:t>
            </a:r>
          </a:p>
        </p:txBody>
      </p:sp>
      <p:sp>
        <p:nvSpPr>
          <p:cNvPr id="8195" name="Content Placeholder 2"/>
          <p:cNvSpPr>
            <a:spLocks noGrp="1"/>
          </p:cNvSpPr>
          <p:nvPr>
            <p:ph idx="1"/>
          </p:nvPr>
        </p:nvSpPr>
        <p:spPr/>
        <p:txBody>
          <a:bodyPr/>
          <a:lstStyle/>
          <a:p>
            <a:r>
              <a:rPr lang="en-US" altLang="en-US" sz="1800" b="1" smtClean="0">
                <a:ea typeface="ＭＳ Ｐゴシック" panose="020B0600070205080204" pitchFamily="34" charset="-128"/>
              </a:rPr>
              <a:t>"Lighting and Lighting Models"</a:t>
            </a:r>
            <a:r>
              <a:rPr lang="en-US" altLang="en-US" sz="1800" smtClean="0">
                <a:ea typeface="ＭＳ Ｐゴシック" panose="020B0600070205080204" pitchFamily="34" charset="-128"/>
              </a:rPr>
              <a:t> explains the importance of lighting and introduces the concept of a lighting model.</a:t>
            </a:r>
          </a:p>
          <a:p>
            <a:r>
              <a:rPr lang="en-US" altLang="en-US" sz="1800" b="1" smtClean="0">
                <a:ea typeface="ＭＳ Ｐゴシック" panose="020B0600070205080204" pitchFamily="34" charset="-128"/>
              </a:rPr>
              <a:t>"Implementing the Basic Per-Vertex Lighting Model"</a:t>
            </a:r>
            <a:r>
              <a:rPr lang="en-US" altLang="en-US" sz="1800" smtClean="0">
                <a:ea typeface="ＭＳ Ｐゴシック" panose="020B0600070205080204" pitchFamily="34" charset="-128"/>
              </a:rPr>
              <a:t> presents a simplified version of the lighting model used in OpenGL and Direct3D. This section also goes through a step-by-step implementation of this lighting model in a vertex program.</a:t>
            </a:r>
          </a:p>
          <a:p>
            <a:r>
              <a:rPr lang="en-US" altLang="en-US" sz="1800" b="1" smtClean="0">
                <a:ea typeface="ＭＳ Ｐゴシック" panose="020B0600070205080204" pitchFamily="34" charset="-128"/>
              </a:rPr>
              <a:t>"Per-Fragment Lighting"</a:t>
            </a:r>
            <a:r>
              <a:rPr lang="en-US" altLang="en-US" sz="1800" smtClean="0">
                <a:ea typeface="ＭＳ Ｐゴシック" panose="020B0600070205080204" pitchFamily="34" charset="-128"/>
              </a:rPr>
              <a:t> describes the differences between per-vertex and per-fragment lighting and shows you how to implement per-fragment lighting.</a:t>
            </a:r>
          </a:p>
          <a:p>
            <a:r>
              <a:rPr lang="en-US" altLang="en-US" sz="1800" b="1" smtClean="0">
                <a:ea typeface="ＭＳ Ｐゴシック" panose="020B0600070205080204" pitchFamily="34" charset="-128"/>
              </a:rPr>
              <a:t>"Creating a Lighting Function"</a:t>
            </a:r>
            <a:r>
              <a:rPr lang="en-US" altLang="en-US" sz="1800" smtClean="0">
                <a:ea typeface="ＭＳ Ｐゴシック" panose="020B0600070205080204" pitchFamily="34" charset="-128"/>
              </a:rPr>
              <a:t> explains how to create your own functions.</a:t>
            </a:r>
          </a:p>
          <a:p>
            <a:r>
              <a:rPr lang="en-US" altLang="en-US" sz="1800" b="1" smtClean="0">
                <a:ea typeface="ＭＳ Ｐゴシック" panose="020B0600070205080204" pitchFamily="34" charset="-128"/>
              </a:rPr>
              <a:t>"Extending the Basic Model"</a:t>
            </a:r>
            <a:r>
              <a:rPr lang="en-US" altLang="en-US" sz="1800" smtClean="0">
                <a:ea typeface="ＭＳ Ｐゴシック" panose="020B0600070205080204" pitchFamily="34" charset="-128"/>
              </a:rPr>
              <a:t> describes several improvements to the basic lighting model, including texturing, attenuation, and spotlight effects. While explaining these improvements, we introduce several key Cg concepts, such as creating functions, arrays, and structures.</a:t>
            </a:r>
          </a:p>
        </p:txBody>
      </p:sp>
      <p:sp>
        <p:nvSpPr>
          <p:cNvPr id="819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C27A9892-2B3D-46E7-8EC2-42DB15F5B10C}" type="datetime1">
              <a:rPr lang="en-US" altLang="en-US" smtClean="0">
                <a:solidFill>
                  <a:schemeClr val="bg1"/>
                </a:solidFill>
              </a:rPr>
              <a:pPr eaLnBrk="1" hangingPunct="1"/>
              <a:t>1/24/2018</a:t>
            </a:fld>
            <a:endParaRPr lang="en-US" altLang="en-US" smtClean="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ea typeface="ＭＳ Ｐゴシック" panose="020B0600070205080204" pitchFamily="34" charset="-128"/>
              </a:rPr>
              <a:t>Lighting and Lighting Models</a:t>
            </a:r>
          </a:p>
        </p:txBody>
      </p:sp>
      <p:sp>
        <p:nvSpPr>
          <p:cNvPr id="9219" name="Content Placeholder 2"/>
          <p:cNvSpPr>
            <a:spLocks noGrp="1"/>
          </p:cNvSpPr>
          <p:nvPr>
            <p:ph idx="1"/>
          </p:nvPr>
        </p:nvSpPr>
        <p:spPr/>
        <p:txBody>
          <a:bodyPr/>
          <a:lstStyle/>
          <a:p>
            <a:r>
              <a:rPr lang="en-US" altLang="en-US" dirty="0" smtClean="0">
                <a:ea typeface="ＭＳ Ｐゴシック" panose="020B0600070205080204" pitchFamily="34" charset="-128"/>
              </a:rPr>
              <a:t>Understand the basic models such as </a:t>
            </a:r>
            <a:r>
              <a:rPr lang="en-US" altLang="en-US" dirty="0" err="1" smtClean="0">
                <a:ea typeface="ＭＳ Ｐゴシック" panose="020B0600070205080204" pitchFamily="34" charset="-128"/>
              </a:rPr>
              <a:t>Phong</a:t>
            </a:r>
            <a:r>
              <a:rPr lang="en-US" altLang="en-US" dirty="0" smtClean="0">
                <a:ea typeface="ＭＳ Ｐゴシック" panose="020B0600070205080204" pitchFamily="34" charset="-128"/>
              </a:rPr>
              <a:t>, Anisotropic, Fresnel, and </a:t>
            </a:r>
            <a:r>
              <a:rPr lang="en-US" altLang="en-US" dirty="0" err="1" smtClean="0">
                <a:ea typeface="ＭＳ Ｐゴシック" panose="020B0600070205080204" pitchFamily="34" charset="-128"/>
              </a:rPr>
              <a:t>Blinn</a:t>
            </a:r>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Understand the implementation of these model in </a:t>
            </a:r>
            <a:r>
              <a:rPr lang="en-US" altLang="en-US" dirty="0" err="1" smtClean="0">
                <a:ea typeface="ＭＳ Ｐゴシック" panose="020B0600070205080204" pitchFamily="34" charset="-128"/>
              </a:rPr>
              <a:t>HLSL</a:t>
            </a:r>
            <a:endParaRPr lang="en-US" altLang="en-US" dirty="0" smtClean="0">
              <a:ea typeface="ＭＳ Ｐゴシック" panose="020B0600070205080204" pitchFamily="34" charset="-128"/>
            </a:endParaRPr>
          </a:p>
          <a:p>
            <a:endParaRPr lang="en-US" altLang="en-US" dirty="0">
              <a:ea typeface="ＭＳ Ｐゴシック" panose="020B0600070205080204" pitchFamily="34" charset="-128"/>
            </a:endParaRPr>
          </a:p>
          <a:p>
            <a:r>
              <a:rPr lang="en-US" altLang="en-US" dirty="0">
                <a:ea typeface="ＭＳ Ｐゴシック" panose="020B0600070205080204" pitchFamily="34" charset="-128"/>
                <a:hlinkClick r:id="rId2"/>
              </a:rPr>
              <a:t>https://</a:t>
            </a:r>
            <a:r>
              <a:rPr lang="en-US" altLang="en-US" dirty="0" err="1" smtClean="0">
                <a:ea typeface="ＭＳ Ｐゴシック" panose="020B0600070205080204" pitchFamily="34" charset="-128"/>
                <a:hlinkClick r:id="rId2"/>
              </a:rPr>
              <a:t>en.wikipedia.org</a:t>
            </a:r>
            <a:r>
              <a:rPr lang="en-US" altLang="en-US" dirty="0" smtClean="0">
                <a:ea typeface="ＭＳ Ｐゴシック" panose="020B0600070205080204" pitchFamily="34" charset="-128"/>
                <a:hlinkClick r:id="rId2"/>
              </a:rPr>
              <a:t>/wiki/</a:t>
            </a:r>
            <a:r>
              <a:rPr lang="en-US" altLang="en-US" dirty="0" err="1" smtClean="0">
                <a:ea typeface="ＭＳ Ｐゴシック" panose="020B0600070205080204" pitchFamily="34" charset="-128"/>
                <a:hlinkClick r:id="rId2"/>
              </a:rPr>
              <a:t>Anisotropic_filtering</a:t>
            </a:r>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p:txBody>
      </p:sp>
      <p:sp>
        <p:nvSpPr>
          <p:cNvPr id="922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361148EE-FCB1-49B1-9F4A-CAC0FEB80F08}" type="datetime1">
              <a:rPr lang="en-US" altLang="en-US" smtClean="0">
                <a:solidFill>
                  <a:schemeClr val="bg1"/>
                </a:solidFill>
              </a:rPr>
              <a:pPr eaLnBrk="1" hangingPunct="1"/>
              <a:t>1/24/2018</a:t>
            </a:fld>
            <a:endParaRPr lang="en-US" altLang="en-US" smtClean="0">
              <a:solidFill>
                <a:schemeClr val="bg1"/>
              </a:solidFill>
            </a:endParaRPr>
          </a:p>
        </p:txBody>
      </p:sp>
      <p:pic>
        <p:nvPicPr>
          <p:cNvPr id="9221" name="Picture 2" descr="fig5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667000"/>
            <a:ext cx="6999288"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ea typeface="ＭＳ Ｐゴシック" panose="020B0600070205080204" pitchFamily="34" charset="-128"/>
              </a:rPr>
              <a:t>Implementing the Basic Per-Vertex Lighting Model</a:t>
            </a:r>
            <a:br>
              <a:rPr lang="en-US" altLang="en-US" smtClean="0">
                <a:ea typeface="ＭＳ Ｐゴシック" panose="020B0600070205080204" pitchFamily="34" charset="-128"/>
              </a:rPr>
            </a:br>
            <a:endParaRPr lang="en-US" altLang="en-US" smtClean="0">
              <a:ea typeface="ＭＳ Ｐゴシック" panose="020B0600070205080204" pitchFamily="34" charset="-128"/>
            </a:endParaRPr>
          </a:p>
        </p:txBody>
      </p:sp>
      <p:sp>
        <p:nvSpPr>
          <p:cNvPr id="10243" name="Content Placeholder 2"/>
          <p:cNvSpPr>
            <a:spLocks noGrp="1"/>
          </p:cNvSpPr>
          <p:nvPr>
            <p:ph idx="1"/>
          </p:nvPr>
        </p:nvSpPr>
        <p:spPr>
          <a:xfrm>
            <a:off x="457200" y="1905000"/>
            <a:ext cx="2743200" cy="2286000"/>
          </a:xfrm>
        </p:spPr>
        <p:txBody>
          <a:bodyPr/>
          <a:lstStyle/>
          <a:p>
            <a:r>
              <a:rPr lang="en-US" altLang="en-US" b="1" smtClean="0">
                <a:ea typeface="ＭＳ Ｐゴシック" panose="020B0600070205080204" pitchFamily="34" charset="-128"/>
              </a:rPr>
              <a:t>Ambient</a:t>
            </a:r>
          </a:p>
          <a:p>
            <a:r>
              <a:rPr lang="en-US" altLang="en-US" b="1" smtClean="0">
                <a:ea typeface="ＭＳ Ｐゴシック" panose="020B0600070205080204" pitchFamily="34" charset="-128"/>
              </a:rPr>
              <a:t>Diffuse</a:t>
            </a:r>
          </a:p>
          <a:p>
            <a:r>
              <a:rPr lang="en-US" altLang="en-US" b="1" smtClean="0">
                <a:ea typeface="ＭＳ Ｐゴシック" panose="020B0600070205080204" pitchFamily="34" charset="-128"/>
              </a:rPr>
              <a:t>Specular</a:t>
            </a:r>
          </a:p>
          <a:p>
            <a:pPr lvl="1"/>
            <a:r>
              <a:rPr lang="en-US" altLang="en-US" smtClean="0">
                <a:ea typeface="ＭＳ Ｐゴシック" panose="020B0600070205080204" pitchFamily="34" charset="-128"/>
              </a:rPr>
              <a:t>Shininess</a:t>
            </a:r>
          </a:p>
          <a:p>
            <a:endParaRPr lang="en-US" altLang="en-US" smtClean="0">
              <a:ea typeface="ＭＳ Ｐゴシック" panose="020B0600070205080204" pitchFamily="34" charset="-128"/>
            </a:endParaRPr>
          </a:p>
          <a:p>
            <a:endParaRPr lang="en-US" altLang="en-US" smtClean="0">
              <a:ea typeface="ＭＳ Ｐゴシック" panose="020B0600070205080204" pitchFamily="34" charset="-128"/>
            </a:endParaRPr>
          </a:p>
        </p:txBody>
      </p:sp>
      <p:sp>
        <p:nvSpPr>
          <p:cNvPr id="1024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A048F727-D565-469A-82C9-C91C99CEB974}" type="datetime1">
              <a:rPr lang="en-US" altLang="en-US" smtClean="0">
                <a:solidFill>
                  <a:schemeClr val="bg1"/>
                </a:solidFill>
              </a:rPr>
              <a:pPr eaLnBrk="1" hangingPunct="1"/>
              <a:t>1/24/2018</a:t>
            </a:fld>
            <a:endParaRPr lang="en-US" altLang="en-US" smtClean="0">
              <a:solidFill>
                <a:schemeClr val="bg1"/>
              </a:solidFill>
            </a:endParaRPr>
          </a:p>
        </p:txBody>
      </p:sp>
      <p:pic>
        <p:nvPicPr>
          <p:cNvPr id="10245" name="Picture 2" descr="fig5_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486400"/>
            <a:ext cx="36877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7" descr="fig5_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828800"/>
            <a:ext cx="35814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9" descr="fig5_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1600200"/>
            <a:ext cx="11906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1" descr="fig5_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971800"/>
            <a:ext cx="3581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13" descr="fig5_8.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2971800"/>
            <a:ext cx="11906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0" name="Picture 15" descr="fig5_1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4191000"/>
            <a:ext cx="358140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1" name="Picture 17" descr="fig5_11.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3800" y="4343400"/>
            <a:ext cx="11906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ism_template">
  <a:themeElements>
    <a:clrScheme name="prism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ism_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ism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ism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ism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ism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ism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ism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ism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ism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ism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ism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ism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ism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prism_template</Template>
  <TotalTime>3762</TotalTime>
  <Words>321</Words>
  <Application>Microsoft Office PowerPoint</Application>
  <PresentationFormat>On-screen Show (4:3)</PresentationFormat>
  <Paragraphs>154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ＭＳ Ｐゴシック</vt:lpstr>
      <vt:lpstr>Arial</vt:lpstr>
      <vt:lpstr>Courier New</vt:lpstr>
      <vt:lpstr>Times New Roman</vt:lpstr>
      <vt:lpstr>Verdana</vt:lpstr>
      <vt:lpstr>prism_template</vt:lpstr>
      <vt:lpstr>Graphics for Games CPI 411</vt:lpstr>
      <vt:lpstr>Today's Contents</vt:lpstr>
      <vt:lpstr>Review: World Matrix (in XNA)</vt:lpstr>
      <vt:lpstr>Review: View Matrix (in XNA)</vt:lpstr>
      <vt:lpstr>Review: Projection Matrix (in XNA)</vt:lpstr>
      <vt:lpstr>Lighting</vt:lpstr>
      <vt:lpstr>Contents</vt:lpstr>
      <vt:lpstr>Lighting and Lighting Models</vt:lpstr>
      <vt:lpstr>Implementing the Basic Per-Vertex Lighting Model </vt:lpstr>
      <vt:lpstr>Physics for Lighting</vt:lpstr>
      <vt:lpstr>Data for the Graphics Pipeline</vt:lpstr>
      <vt:lpstr>Useful Functions in HLSL</vt:lpstr>
      <vt:lpstr>Per-Fragment Lighting</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Yoshi</dc:creator>
  <cp:lastModifiedBy>Yoshihiro Kobayashi</cp:lastModifiedBy>
  <cp:revision>185</cp:revision>
  <dcterms:created xsi:type="dcterms:W3CDTF">1601-01-01T00:00:00Z</dcterms:created>
  <dcterms:modified xsi:type="dcterms:W3CDTF">2018-01-25T05:39:08Z</dcterms:modified>
</cp:coreProperties>
</file>