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3"/>
    <p:sldId id="256" r:id="rId4"/>
    <p:sldId id="257" r:id="rId5"/>
    <p:sldId id="258" r:id="rId6"/>
    <p:sldId id="259" r:id="rId7"/>
    <p:sldId id="26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10972800" cy="928370"/>
          </a:xfrm>
        </p:spPr>
        <p:txBody>
          <a:bodyPr/>
          <a:p>
            <a:r>
              <a:rPr lang="en-US">
                <a:latin typeface="SF Pro" charset="0"/>
                <a:cs typeface="SF Pro" charset="0"/>
              </a:rPr>
              <a:t>TIMEX WorkFlow</a:t>
            </a:r>
            <a:endParaRPr lang="en-US">
              <a:latin typeface="SF Pro" charset="0"/>
              <a:cs typeface="SF Pro" charset="0"/>
            </a:endParaRPr>
          </a:p>
        </p:txBody>
      </p:sp>
      <p:pic>
        <p:nvPicPr>
          <p:cNvPr id="5" name="Content Placeholder 4" descr="/home/fpuoti/Documents/GIT/TimexDocker/Documents/Diagrams/timexWorkFlow.drawio.pngtimexWorkFlow.drawio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02385" y="1397318"/>
            <a:ext cx="9586595" cy="5158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233045"/>
            <a:ext cx="11468100" cy="819785"/>
          </a:xfrm>
        </p:spPr>
        <p:txBody>
          <a:bodyPr>
            <a:normAutofit fontScale="90000"/>
          </a:bodyPr>
          <a:p>
            <a:r>
              <a:rPr lang="en-US">
                <a:latin typeface="SF Pro" charset="0"/>
                <a:cs typeface="SF Pro" charset="0"/>
              </a:rPr>
              <a:t>... in Kubernetes ...</a:t>
            </a:r>
            <a:endParaRPr lang="en-US">
              <a:latin typeface="SF Pro" charset="0"/>
              <a:cs typeface="SF Pr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18210" y="1480820"/>
            <a:ext cx="2729230" cy="1921510"/>
            <a:chOff x="1446" y="2149"/>
            <a:chExt cx="4298" cy="3775"/>
          </a:xfrm>
        </p:grpSpPr>
        <p:sp>
          <p:nvSpPr>
            <p:cNvPr id="4" name="Rounded Rectangle 3"/>
            <p:cNvSpPr/>
            <p:nvPr/>
          </p:nvSpPr>
          <p:spPr>
            <a:xfrm>
              <a:off x="1446" y="2376"/>
              <a:ext cx="4298" cy="35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rgbClr val="FF0000"/>
                  </a:solidFill>
                </a:rPr>
                <a:t>Timex Web App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2845" y="2149"/>
              <a:ext cx="1499" cy="7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rnd">
              <a:solidFill>
                <a:schemeClr val="accent1">
                  <a:lumMod val="75000"/>
                </a:schemeClr>
              </a:solidFill>
              <a:miter lim="800000"/>
            </a:ln>
          </p:spPr>
          <p:txBody>
            <a:bodyPr wrap="square" rtlCol="0">
              <a:spAutoFit/>
            </a:bodyPr>
            <a:p>
              <a:r>
                <a:rPr lang="en-US">
                  <a:solidFill>
                    <a:srgbClr val="FF3300"/>
                  </a:solidFill>
                </a:rPr>
                <a:t>POD-1</a:t>
              </a:r>
              <a:endParaRPr lang="en-US">
                <a:solidFill>
                  <a:srgbClr val="FF33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85360" y="1480820"/>
            <a:ext cx="2728595" cy="1921510"/>
            <a:chOff x="7536" y="2149"/>
            <a:chExt cx="4297" cy="3775"/>
          </a:xfrm>
        </p:grpSpPr>
        <p:sp>
          <p:nvSpPr>
            <p:cNvPr id="7" name="Rounded Rectangle 6"/>
            <p:cNvSpPr/>
            <p:nvPr/>
          </p:nvSpPr>
          <p:spPr>
            <a:xfrm>
              <a:off x="7536" y="2376"/>
              <a:ext cx="4297" cy="35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rgbClr val="FF0000"/>
                  </a:solidFill>
                </a:rPr>
                <a:t>Manager - Validator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8935" y="2149"/>
              <a:ext cx="1499" cy="7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>
                  <a:lumMod val="75000"/>
                </a:schemeClr>
              </a:solidFill>
              <a:miter lim="800000"/>
            </a:ln>
          </p:spPr>
          <p:txBody>
            <a:bodyPr wrap="square" rtlCol="0">
              <a:spAutoFit/>
            </a:bodyPr>
            <a:p>
              <a:r>
                <a:rPr lang="en-US">
                  <a:solidFill>
                    <a:srgbClr val="FF3300"/>
                  </a:solidFill>
                </a:rPr>
                <a:t>POD-2</a:t>
              </a:r>
              <a:endParaRPr lang="en-US">
                <a:solidFill>
                  <a:srgbClr val="FF33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651875" y="1453515"/>
            <a:ext cx="2738120" cy="1921510"/>
            <a:chOff x="13625" y="2149"/>
            <a:chExt cx="4312" cy="3724"/>
          </a:xfrm>
        </p:grpSpPr>
        <p:sp>
          <p:nvSpPr>
            <p:cNvPr id="8" name="Rounded Rectangle 7"/>
            <p:cNvSpPr/>
            <p:nvPr/>
          </p:nvSpPr>
          <p:spPr>
            <a:xfrm>
              <a:off x="13625" y="2426"/>
              <a:ext cx="4312" cy="344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rgbClr val="FF0000"/>
                  </a:solidFill>
                </a:rPr>
                <a:t>Timex Predictor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5031" y="2149"/>
              <a:ext cx="1499" cy="7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>
                  <a:lumMod val="75000"/>
                </a:schemeClr>
              </a:solidFill>
              <a:miter lim="800000"/>
            </a:ln>
          </p:spPr>
          <p:txBody>
            <a:bodyPr wrap="square" rtlCol="0">
              <a:spAutoFit/>
            </a:bodyPr>
            <a:p>
              <a:r>
                <a:rPr lang="en-US">
                  <a:solidFill>
                    <a:srgbClr val="FF3300"/>
                  </a:solidFill>
                </a:rPr>
                <a:t>POD-4</a:t>
              </a:r>
              <a:endParaRPr lang="en-US">
                <a:solidFill>
                  <a:srgbClr val="FF33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647440" y="2499360"/>
            <a:ext cx="1137920" cy="0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13955" y="2499360"/>
            <a:ext cx="1137920" cy="13970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38760" y="6317615"/>
            <a:ext cx="3816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DejaVu Sans" panose="020B0603030804020204" charset="0"/>
                <a:cs typeface="DejaVu Sans" panose="020B0603030804020204" charset="0"/>
              </a:rPr>
              <a:t>Note: Different replicas of each pod may be spawned based on the workload</a:t>
            </a:r>
            <a:endParaRPr lang="en-US" sz="1200">
              <a:latin typeface="DejaVu Sans" panose="020B0603030804020204" charset="0"/>
              <a:cs typeface="DejaVu Sans" panose="020B060303080402020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85360" y="4596130"/>
            <a:ext cx="2728595" cy="1837690"/>
            <a:chOff x="7369" y="2132"/>
            <a:chExt cx="4297" cy="3792"/>
          </a:xfrm>
        </p:grpSpPr>
        <p:sp>
          <p:nvSpPr>
            <p:cNvPr id="17" name="Rounded Rectangle 16"/>
            <p:cNvSpPr/>
            <p:nvPr/>
          </p:nvSpPr>
          <p:spPr>
            <a:xfrm>
              <a:off x="7369" y="2376"/>
              <a:ext cx="4297" cy="35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rgbClr val="FF0000"/>
                  </a:solidFill>
                </a:rPr>
                <a:t>Data Ingestion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8768" y="2132"/>
              <a:ext cx="1499" cy="7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>
                  <a:lumMod val="75000"/>
                </a:schemeClr>
              </a:solidFill>
              <a:miter lim="800000"/>
            </a:ln>
          </p:spPr>
          <p:txBody>
            <a:bodyPr wrap="square" rtlCol="0">
              <a:spAutoFit/>
            </a:bodyPr>
            <a:p>
              <a:r>
                <a:rPr lang="en-US">
                  <a:solidFill>
                    <a:srgbClr val="FF3300"/>
                  </a:solidFill>
                </a:rPr>
                <a:t>POD-3</a:t>
              </a:r>
              <a:endParaRPr lang="en-US">
                <a:solidFill>
                  <a:srgbClr val="FF3300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149975" y="3402330"/>
            <a:ext cx="0" cy="1193800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98780"/>
            <a:ext cx="11468100" cy="819785"/>
          </a:xfrm>
        </p:spPr>
        <p:txBody>
          <a:bodyPr>
            <a:normAutofit fontScale="90000"/>
          </a:bodyPr>
          <a:p>
            <a:r>
              <a:rPr lang="en-US">
                <a:latin typeface="SF Pro" charset="0"/>
                <a:cs typeface="SF Pro" charset="0"/>
              </a:rPr>
              <a:t>POD 1: the web application</a:t>
            </a:r>
            <a:endParaRPr lang="en-US">
              <a:latin typeface="SF Pro" charset="0"/>
              <a:cs typeface="SF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78835" y="1698625"/>
            <a:ext cx="5433695" cy="4119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21990" y="2587625"/>
            <a:ext cx="561340" cy="23412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72025" y="3213735"/>
            <a:ext cx="2975610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Timex_app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cxnSp>
        <p:nvCxnSpPr>
          <p:cNvPr id="26" name="Straight Arrow Connector 25"/>
          <p:cNvCxnSpPr>
            <a:stCxn id="6" idx="3"/>
            <a:endCxn id="22" idx="1"/>
          </p:cNvCxnSpPr>
          <p:nvPr/>
        </p:nvCxnSpPr>
        <p:spPr>
          <a:xfrm>
            <a:off x="3783330" y="3758565"/>
            <a:ext cx="988695" cy="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885" y="4918710"/>
            <a:ext cx="930275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4907915"/>
            <a:ext cx="710565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40" y="222250"/>
            <a:ext cx="11468100" cy="819785"/>
          </a:xfrm>
        </p:spPr>
        <p:txBody>
          <a:bodyPr>
            <a:normAutofit fontScale="90000"/>
          </a:bodyPr>
          <a:p>
            <a:r>
              <a:rPr lang="en-US">
                <a:latin typeface="SF Pro" charset="0"/>
                <a:cs typeface="SF Pro" charset="0"/>
              </a:rPr>
              <a:t>POD 2: the manager-validator</a:t>
            </a:r>
            <a:endParaRPr lang="en-US">
              <a:latin typeface="SF Pro" charset="0"/>
              <a:cs typeface="SF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13660" y="1324610"/>
            <a:ext cx="6965315" cy="46266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1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92985" y="2745105"/>
            <a:ext cx="561340" cy="23412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08195" y="3375660"/>
            <a:ext cx="2975610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Timex_manager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08195" y="1656080"/>
            <a:ext cx="2975610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validation_server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cxnSp>
        <p:nvCxnSpPr>
          <p:cNvPr id="12" name="Straight Arrow Connector 11"/>
          <p:cNvCxnSpPr>
            <a:stCxn id="22" idx="0"/>
            <a:endCxn id="8" idx="2"/>
          </p:cNvCxnSpPr>
          <p:nvPr/>
        </p:nvCxnSpPr>
        <p:spPr>
          <a:xfrm flipV="1">
            <a:off x="6096000" y="2745105"/>
            <a:ext cx="0" cy="63055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22" idx="1"/>
          </p:cNvCxnSpPr>
          <p:nvPr/>
        </p:nvCxnSpPr>
        <p:spPr>
          <a:xfrm>
            <a:off x="2854325" y="3916045"/>
            <a:ext cx="1753870" cy="444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885" y="4918710"/>
            <a:ext cx="930275" cy="666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4907915"/>
            <a:ext cx="710565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480060"/>
            <a:ext cx="11468100" cy="819785"/>
          </a:xfrm>
        </p:spPr>
        <p:txBody>
          <a:bodyPr>
            <a:normAutofit fontScale="90000"/>
          </a:bodyPr>
          <a:p>
            <a:r>
              <a:rPr lang="en-US">
                <a:latin typeface="SF Pro" charset="0"/>
                <a:cs typeface="SF Pro" charset="0"/>
              </a:rPr>
              <a:t>POD 3: the data ingestion</a:t>
            </a:r>
            <a:endParaRPr lang="en-US">
              <a:latin typeface="SF Pro" charset="0"/>
              <a:cs typeface="SF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78835" y="1685925"/>
            <a:ext cx="5433695" cy="4119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885" y="4918710"/>
            <a:ext cx="93027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4907915"/>
            <a:ext cx="710565" cy="6781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37535" y="2566670"/>
            <a:ext cx="561340" cy="23412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46575" y="3201670"/>
            <a:ext cx="3498215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data_ingestion_server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 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cxnSp>
        <p:nvCxnSpPr>
          <p:cNvPr id="26" name="Straight Arrow Connector 25"/>
          <p:cNvCxnSpPr>
            <a:stCxn id="6" idx="3"/>
            <a:endCxn id="22" idx="1"/>
          </p:cNvCxnSpPr>
          <p:nvPr/>
        </p:nvCxnSpPr>
        <p:spPr>
          <a:xfrm>
            <a:off x="3698875" y="3737610"/>
            <a:ext cx="647700" cy="889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480060"/>
            <a:ext cx="11468100" cy="819785"/>
          </a:xfrm>
        </p:spPr>
        <p:txBody>
          <a:bodyPr>
            <a:normAutofit fontScale="90000"/>
          </a:bodyPr>
          <a:p>
            <a:r>
              <a:rPr lang="en-US">
                <a:latin typeface="SF Pro" charset="0"/>
                <a:cs typeface="SF Pro" charset="0"/>
              </a:rPr>
              <a:t>POD 4: the predictor</a:t>
            </a:r>
            <a:endParaRPr lang="en-US">
              <a:latin typeface="SF Pro" charset="0"/>
              <a:cs typeface="SF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78835" y="1685925"/>
            <a:ext cx="5433695" cy="4119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885" y="4918710"/>
            <a:ext cx="93027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4907915"/>
            <a:ext cx="710565" cy="6781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37535" y="2566670"/>
            <a:ext cx="561340" cy="23412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08195" y="3186430"/>
            <a:ext cx="2975610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prediction_server 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cxnSp>
        <p:nvCxnSpPr>
          <p:cNvPr id="26" name="Straight Arrow Connector 25"/>
          <p:cNvCxnSpPr>
            <a:stCxn id="6" idx="3"/>
            <a:endCxn id="22" idx="1"/>
          </p:cNvCxnSpPr>
          <p:nvPr/>
        </p:nvCxnSpPr>
        <p:spPr>
          <a:xfrm flipV="1">
            <a:off x="3698875" y="3731260"/>
            <a:ext cx="909320" cy="635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Presentation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SF Pro</vt:lpstr>
      <vt:lpstr>C059</vt:lpstr>
      <vt:lpstr>Noto Sans Myanmar UI Black</vt:lpstr>
      <vt:lpstr>Microsoft YaHei</vt:lpstr>
      <vt:lpstr>思源黑体 CN</vt:lpstr>
      <vt:lpstr>Arial Unicode MS</vt:lpstr>
      <vt:lpstr>SimSun</vt:lpstr>
      <vt:lpstr>Default Design</vt:lpstr>
      <vt:lpstr>TIMEX WorkFlow</vt:lpstr>
      <vt:lpstr>... in Kubernetes ...</vt:lpstr>
      <vt:lpstr>POD 1: the web application</vt:lpstr>
      <vt:lpstr>POD 2: the MVI</vt:lpstr>
      <vt:lpstr>POD 3: the predictor</vt:lpstr>
      <vt:lpstr>POD 3: the predictor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fpuoti</dc:creator>
  <cp:lastModifiedBy>fpuoti</cp:lastModifiedBy>
  <cp:revision>11</cp:revision>
  <dcterms:created xsi:type="dcterms:W3CDTF">2022-03-15T11:20:23Z</dcterms:created>
  <dcterms:modified xsi:type="dcterms:W3CDTF">2022-03-15T11:20:23Z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