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1" r:id="rId2"/>
    <p:sldId id="273" r:id="rId3"/>
    <p:sldId id="257" r:id="rId4"/>
    <p:sldId id="283" r:id="rId5"/>
    <p:sldId id="276" r:id="rId6"/>
    <p:sldId id="259" r:id="rId7"/>
    <p:sldId id="266" r:id="rId8"/>
    <p:sldId id="260" r:id="rId9"/>
    <p:sldId id="270" r:id="rId10"/>
    <p:sldId id="293" r:id="rId11"/>
    <p:sldId id="287" r:id="rId12"/>
    <p:sldId id="288" r:id="rId13"/>
    <p:sldId id="292" r:id="rId14"/>
    <p:sldId id="289" r:id="rId15"/>
    <p:sldId id="281" r:id="rId16"/>
    <p:sldId id="282" r:id="rId17"/>
    <p:sldId id="298" r:id="rId18"/>
    <p:sldId id="307" r:id="rId19"/>
    <p:sldId id="308" r:id="rId20"/>
    <p:sldId id="309" r:id="rId21"/>
    <p:sldId id="295" r:id="rId22"/>
    <p:sldId id="284" r:id="rId23"/>
    <p:sldId id="268" r:id="rId24"/>
    <p:sldId id="267" r:id="rId25"/>
    <p:sldId id="269" r:id="rId26"/>
    <p:sldId id="290" r:id="rId27"/>
    <p:sldId id="261" r:id="rId28"/>
    <p:sldId id="280" r:id="rId29"/>
    <p:sldId id="285" r:id="rId30"/>
    <p:sldId id="262" r:id="rId31"/>
    <p:sldId id="301" r:id="rId32"/>
    <p:sldId id="264" r:id="rId33"/>
    <p:sldId id="272" r:id="rId34"/>
    <p:sldId id="300" r:id="rId35"/>
    <p:sldId id="263" r:id="rId36"/>
    <p:sldId id="299" r:id="rId37"/>
    <p:sldId id="277" r:id="rId38"/>
    <p:sldId id="304" r:id="rId39"/>
    <p:sldId id="305" r:id="rId40"/>
    <p:sldId id="306" r:id="rId41"/>
    <p:sldId id="271" r:id="rId42"/>
    <p:sldId id="294" r:id="rId43"/>
    <p:sldId id="286" r:id="rId44"/>
    <p:sldId id="31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2" autoAdjust="0"/>
    <p:restoredTop sz="94638" autoAdjust="0"/>
  </p:normalViewPr>
  <p:slideViewPr>
    <p:cSldViewPr>
      <p:cViewPr>
        <p:scale>
          <a:sx n="70" d="100"/>
          <a:sy n="70" d="100"/>
        </p:scale>
        <p:origin x="-184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1BD1-8F0D-443F-A5B8-F08BC4C97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CB7-0A3F-42F2-BD47-0035425B4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367-02D1-43A7-9E97-4EE681179B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F89BFE-8D65-4D62-9DAA-6460779F11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A79E-F1E7-4575-8D87-F3E73DF49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66E3-EA86-4EE6-B7A4-39A31C66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5C66-9D9D-4FA1-89EB-8CF804F80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8E3CF-BDC5-485A-9ABD-64B2EF0D4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E8CD-BD76-42E3-AF77-384A50763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145-5739-4E73-AFC1-81788DD7D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B17C-A64C-4FEF-944C-B00B7F8A5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3CDB2-DFE1-4DFA-865F-DE79276E1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47E3-C8AF-455D-B5FF-33FE9AD4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gsoft.com/" TargetMode="External"/><Relationship Id="rId2" Type="http://schemas.openxmlformats.org/officeDocument/2006/relationships/hyperlink" Target="http://www.ration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bjectsbydesign.com/tools/umltools_byCompany.html" TargetMode="External"/><Relationship Id="rId4" Type="http://schemas.openxmlformats.org/officeDocument/2006/relationships/hyperlink" Target="http://www.apple.com/downloads/macosx/development_tools/argouml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6718300" cy="914400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Arial" charset="0"/>
              </a:rPr>
              <a:t>  </a:t>
            </a:r>
            <a:r>
              <a:rPr lang="en-US" sz="2800" b="1">
                <a:latin typeface="Times New Roman" pitchFamily="18" charset="0"/>
              </a:rPr>
              <a:t>Use Case Diagram (core components)</a:t>
            </a:r>
            <a:r>
              <a:rPr lang="en-US" sz="2800" b="1" u="sng"/>
              <a:t/>
            </a:r>
            <a:br>
              <a:rPr lang="en-US" sz="2800" b="1" u="sng"/>
            </a:br>
            <a:endParaRPr lang="en-US" sz="2800" b="1" u="sng"/>
          </a:p>
        </p:txBody>
      </p:sp>
      <p:sp>
        <p:nvSpPr>
          <p:cNvPr id="8704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696200" cy="4724400"/>
          </a:xfrm>
          <a:noFill/>
          <a:ln/>
        </p:spPr>
        <p:txBody>
          <a:bodyPr/>
          <a:lstStyle/>
          <a:p>
            <a:r>
              <a:rPr lang="en-US" sz="2400">
                <a:latin typeface="Times New Roman" pitchFamily="18" charset="0"/>
              </a:rPr>
              <a:t>A use case is a single unit of meaningful work.  E.g. login, register, place an order, etc.  </a:t>
            </a:r>
          </a:p>
          <a:p>
            <a:r>
              <a:rPr lang="en-US" sz="2400">
                <a:latin typeface="Times New Roman" pitchFamily="18" charset="0"/>
              </a:rPr>
              <a:t>Each Use Case has a </a:t>
            </a:r>
            <a:r>
              <a:rPr lang="en-US" sz="2400" b="1">
                <a:latin typeface="Times New Roman" pitchFamily="18" charset="0"/>
              </a:rPr>
              <a:t>description</a:t>
            </a:r>
            <a:r>
              <a:rPr lang="en-US" sz="2400">
                <a:latin typeface="Times New Roman" pitchFamily="18" charset="0"/>
              </a:rPr>
              <a:t> which describes the functionality that will be built in the proposed system. </a:t>
            </a:r>
          </a:p>
          <a:p>
            <a:pPr>
              <a:buFontTx/>
              <a:buNone/>
            </a:pPr>
            <a:r>
              <a:rPr lang="en-US" sz="2400">
                <a:latin typeface="Times New Roman" pitchFamily="18" charset="0"/>
              </a:rPr>
              <a:t>     E.g. for use case “order title” , a brief description: This use case receives orders from employee or supervisor, then return the ordered title. 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1" u="sng">
                <a:latin typeface="Times New Roman" pitchFamily="18" charset="0"/>
              </a:rPr>
              <a:t> System boundary</a:t>
            </a:r>
            <a:r>
              <a:rPr lang="en-US" sz="2400">
                <a:latin typeface="Times New Roman" pitchFamily="18" charset="0"/>
              </a:rPr>
              <a:t>: a rectangle diagram representing the boundary between the actors and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US" sz="2400" b="1">
                <a:latin typeface="Arial" charset="0"/>
              </a:rPr>
              <a:t>       Use Case Diagram(core relationship)</a:t>
            </a:r>
            <a:r>
              <a:rPr lang="en-US" sz="2400" b="1" u="sng"/>
              <a:t/>
            </a:r>
            <a:br>
              <a:rPr lang="en-US" sz="2400" b="1" u="sng"/>
            </a:br>
            <a:endParaRPr lang="en-US" sz="2400" b="1" u="sng"/>
          </a:p>
        </p:txBody>
      </p:sp>
      <p:graphicFrame>
        <p:nvGraphicFramePr>
          <p:cNvPr id="53277" name="Object 29"/>
          <p:cNvGraphicFramePr>
            <a:graphicFrameLocks noChangeAspect="1"/>
          </p:cNvGraphicFramePr>
          <p:nvPr>
            <p:ph sz="half" idx="1"/>
          </p:nvPr>
        </p:nvGraphicFramePr>
        <p:xfrm>
          <a:off x="2335213" y="3417888"/>
          <a:ext cx="282575" cy="892175"/>
        </p:xfrm>
        <a:graphic>
          <a:graphicData uri="http://schemas.openxmlformats.org/presentationml/2006/ole">
            <p:oleObj spid="_x0000_s53277" name="Visio" r:id="rId3" imgW="282245" imgH="892150" progId="Visio.Drawing.11">
              <p:embed/>
            </p:oleObj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>
            <p:ph sz="half" idx="2"/>
          </p:nvPr>
        </p:nvGraphicFramePr>
        <p:xfrm>
          <a:off x="3325813" y="5105400"/>
          <a:ext cx="282575" cy="892175"/>
        </p:xfrm>
        <a:graphic>
          <a:graphicData uri="http://schemas.openxmlformats.org/presentationml/2006/ole">
            <p:oleObj spid="_x0000_s53283" name="Visio" r:id="rId4" imgW="282245" imgH="892150" progId="Visio.Drawing.11">
              <p:embed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066800" y="990600"/>
            <a:ext cx="71024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u="sng" dirty="0">
                <a:latin typeface="Times New Roman" pitchFamily="18" charset="0"/>
              </a:rPr>
              <a:t>Association</a:t>
            </a:r>
            <a:r>
              <a:rPr lang="en-US" sz="2400" dirty="0">
                <a:latin typeface="Times New Roman" pitchFamily="18" charset="0"/>
              </a:rPr>
              <a:t>:  communication between an actor and a use case; represented by a solid line.  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u="sng" dirty="0">
              <a:latin typeface="Times New Roman" pitchFamily="18" charset="0"/>
            </a:endParaRPr>
          </a:p>
          <a:p>
            <a:pPr eaLnBrk="1" hangingPunct="1"/>
            <a:r>
              <a:rPr lang="en-US" sz="2400" u="sng" dirty="0">
                <a:latin typeface="Times New Roman" pitchFamily="18" charset="0"/>
              </a:rPr>
              <a:t>Generalization</a:t>
            </a:r>
            <a:r>
              <a:rPr lang="en-US" sz="2400" dirty="0">
                <a:latin typeface="Times New Roman" pitchFamily="18" charset="0"/>
              </a:rPr>
              <a:t>: relationship between one general use case and one specific use case.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Represented by a line with a triangular arrow head toward </a:t>
            </a:r>
            <a:r>
              <a:rPr lang="en-US" sz="2400" dirty="0" smtClean="0">
                <a:latin typeface="Times New Roman" pitchFamily="18" charset="0"/>
              </a:rPr>
              <a:t>the parent </a:t>
            </a:r>
            <a:r>
              <a:rPr lang="en-US" sz="2400" dirty="0">
                <a:latin typeface="Times New Roman" pitchFamily="18" charset="0"/>
              </a:rPr>
              <a:t>use case, the more general modeling element.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505200" y="205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3733800" y="5397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4343400" y="5245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V="1">
            <a:off x="4381500" y="5410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4343400" y="52451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2971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3581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3594100" y="4178300"/>
            <a:ext cx="292100" cy="165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V="1">
            <a:off x="3581400" y="4343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495800" y="5638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2819400" y="5791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waitress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6870700" cy="1600200"/>
          </a:xfrm>
        </p:spPr>
        <p:txBody>
          <a:bodyPr/>
          <a:lstStyle/>
          <a:p>
            <a:r>
              <a:rPr lang="en-US" sz="2400" b="1">
                <a:latin typeface="Arial" charset="0"/>
              </a:rPr>
              <a:t>Use Case Diagram(core relationship)</a:t>
            </a:r>
            <a:r>
              <a:rPr lang="en-US" sz="2400" b="1" u="sng"/>
              <a:t/>
            </a:r>
            <a:br>
              <a:rPr lang="en-US" sz="2400" b="1" u="sng"/>
            </a:br>
            <a:endParaRPr lang="en-US" sz="2400" b="1" u="sng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>
            <p:ph idx="1"/>
          </p:nvPr>
        </p:nvGraphicFramePr>
        <p:xfrm>
          <a:off x="3005138" y="3900488"/>
          <a:ext cx="1752600" cy="352425"/>
        </p:xfrm>
        <a:graphic>
          <a:graphicData uri="http://schemas.openxmlformats.org/presentationml/2006/ole">
            <p:oleObj spid="_x0000_s54282" name="Visio" r:id="rId3" imgW="1341120" imgH="269138" progId="Visio.Drawing.11">
              <p:embed/>
            </p:oleObj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19200" y="1219200"/>
            <a:ext cx="65532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u="sng">
                <a:latin typeface="Times New Roman" pitchFamily="18" charset="0"/>
              </a:rPr>
              <a:t>Include</a:t>
            </a:r>
            <a:r>
              <a:rPr lang="en-US" sz="2800">
                <a:latin typeface="Times New Roman" pitchFamily="18" charset="0"/>
              </a:rPr>
              <a:t>: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 dotted line labeled &lt;&lt;include&gt;&gt; beginning at base use case and ending with an arrows pointing to the include use case. An “Include” relationship is used to indicate that a particular Use Case must include another use case to perform its function. 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                              &lt;&lt;include&gt;&gt;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or in MS Visio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048000" y="34242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219200" y="4394200"/>
            <a:ext cx="6573838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A Use Case may be included by one or more Use Cases, so it reduces duplication of functionality.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Example:   the &lt;list orders&gt; Use Case may be included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every time when the &lt;modify order&gt; Use Case is run. 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r>
              <a:rPr lang="en-US" sz="2800" b="1"/>
              <a:t>  </a:t>
            </a:r>
            <a:r>
              <a:rPr lang="en-US" sz="2800" b="1">
                <a:latin typeface="Times New Roman" pitchFamily="18" charset="0"/>
              </a:rPr>
              <a:t>Use Case Diagram (core relationship)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162800" cy="3657600"/>
          </a:xfrm>
          <a:noFill/>
          <a:ln/>
        </p:spPr>
        <p:txBody>
          <a:bodyPr/>
          <a:lstStyle/>
          <a:p>
            <a:r>
              <a:rPr lang="en-US" sz="2800" u="sng">
                <a:latin typeface="Times New Roman" pitchFamily="18" charset="0"/>
              </a:rPr>
              <a:t>Extend</a:t>
            </a:r>
            <a:r>
              <a:rPr lang="en-US" sz="2800"/>
              <a:t>: </a:t>
            </a:r>
            <a:r>
              <a:rPr lang="en-US" sz="1800"/>
              <a:t>a dotted line labeled &lt;&lt;extend&gt;&gt;  with an arrow toward the base case. The extending use case may add behavior to the base use case. The base class declares “extension points”. </a:t>
            </a:r>
          </a:p>
          <a:p>
            <a:pPr>
              <a:buFontTx/>
              <a:buNone/>
            </a:pPr>
            <a:r>
              <a:rPr lang="en-US" sz="1800"/>
              <a:t>                    &lt;&lt;extend&gt;&gt; 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     Used when exceptional circumstances are encountered. For example, the &lt;get approval&gt; Use Case may optionally extend the regular &lt;modify order&gt; Use Case. </a:t>
            </a:r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83991" name="Object 23"/>
          <p:cNvGraphicFramePr>
            <a:graphicFrameLocks noChangeAspect="1"/>
          </p:cNvGraphicFramePr>
          <p:nvPr>
            <p:ph sz="quarter" idx="2"/>
          </p:nvPr>
        </p:nvGraphicFramePr>
        <p:xfrm>
          <a:off x="4953000" y="5791200"/>
          <a:ext cx="1600200" cy="363538"/>
        </p:xfrm>
        <a:graphic>
          <a:graphicData uri="http://schemas.openxmlformats.org/presentationml/2006/ole">
            <p:oleObj spid="_x0000_s83991" name="Visio" r:id="rId3" imgW="1186282" imgH="269138" progId="Visio.Drawing.11">
              <p:embed/>
            </p:oleObj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5715000"/>
          <a:ext cx="2133600" cy="428625"/>
        </p:xfrm>
        <a:graphic>
          <a:graphicData uri="http://schemas.openxmlformats.org/presentationml/2006/ole">
            <p:oleObj spid="_x0000_s83986" name="Visio" r:id="rId4" imgW="1341120" imgH="269138" progId="Visio.Drawing.11">
              <p:embed/>
            </p:oleObj>
          </a:graphicData>
        </a:graphic>
      </p:graphicFrame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1905000" y="3505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1752600" y="5029200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Note:  other expressions. For example, in MS Visio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sz="3200" b="1">
                <a:latin typeface="Arial" charset="0"/>
              </a:rPr>
              <a:t>          Use Case Diagrams</a:t>
            </a:r>
            <a:r>
              <a:rPr lang="en-US" sz="3200" b="1"/>
              <a:t>(cont.)</a:t>
            </a:r>
          </a:p>
        </p:txBody>
      </p:sp>
      <p:pic>
        <p:nvPicPr>
          <p:cNvPr id="55300" name="Picture 4" descr="use_c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19200"/>
            <a:ext cx="4876800" cy="5257800"/>
          </a:xfrm>
          <a:prstGeom prst="rect">
            <a:avLst/>
          </a:prstGeom>
          <a:noFill/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429000" y="6172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200">
                <a:latin typeface="Verdana" pitchFamily="34" charset="0"/>
              </a:rPr>
              <a:t>    (TogetherSoft, Inc)</a:t>
            </a:r>
          </a:p>
          <a:p>
            <a:pPr eaLnBrk="1" hangingPunct="1"/>
            <a:endParaRPr lang="en-US" sz="12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35814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宋体" pitchFamily="2" charset="-122"/>
              </a:rPr>
              <a:t>Both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Make Appointment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and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Request Medication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include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Check Patient Record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as a subtask (include) </a:t>
            </a:r>
          </a:p>
          <a:p>
            <a:pPr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extension point 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is written inside the base case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Pay bill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; the extending class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Defer payment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adds the behavior of this extension point. (extend)</a:t>
            </a:r>
          </a:p>
          <a:p>
            <a:pPr>
              <a:lnSpc>
                <a:spcPct val="80000"/>
              </a:lnSpc>
            </a:pPr>
            <a:endParaRPr lang="en-US" altLang="zh-CN" b="1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dirty="0" smtClean="0">
              <a:latin typeface="Arial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Arial" charset="0"/>
                <a:ea typeface="宋体" pitchFamily="2" charset="-122"/>
              </a:rPr>
              <a:t>Pay Bill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is a parent use case and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Bill Insurance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 is the child use case. (generalization)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Class Diagram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162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Each class is represented by a rectangle subdivided into three compartments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Name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Operations</a:t>
            </a:r>
          </a:p>
          <a:p>
            <a:pPr>
              <a:lnSpc>
                <a:spcPct val="80000"/>
              </a:lnSpc>
            </a:pPr>
            <a:r>
              <a:rPr lang="en-US" sz="2000"/>
              <a:t>Modifiers are used to indicate visibility of attributes and operations.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‘+’   is used to denote </a:t>
            </a:r>
            <a:r>
              <a:rPr lang="en-US" sz="2000" i="1"/>
              <a:t>Public</a:t>
            </a:r>
            <a:r>
              <a:rPr lang="en-US" sz="2000"/>
              <a:t> visibility (everyone)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‘#’   is used to denote </a:t>
            </a:r>
            <a:r>
              <a:rPr lang="en-US" sz="2000" i="1"/>
              <a:t>Protected</a:t>
            </a:r>
            <a:r>
              <a:rPr lang="en-US" sz="2000"/>
              <a:t> visibility (friends and derived)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‘-’    is used to denote </a:t>
            </a:r>
            <a:r>
              <a:rPr lang="en-US" sz="2000" i="1"/>
              <a:t>Private</a:t>
            </a:r>
            <a:r>
              <a:rPr lang="en-US" sz="2000"/>
              <a:t> visibility (no one)</a:t>
            </a:r>
          </a:p>
          <a:p>
            <a:pPr>
              <a:lnSpc>
                <a:spcPct val="80000"/>
              </a:lnSpc>
            </a:pPr>
            <a:r>
              <a:rPr lang="en-US" sz="2000"/>
              <a:t>By default, attributes are hidden and operations are visible.</a:t>
            </a:r>
          </a:p>
          <a:p>
            <a:pPr>
              <a:lnSpc>
                <a:spcPct val="80000"/>
              </a:lnSpc>
            </a:pPr>
            <a:r>
              <a:rPr lang="en-US" sz="2000"/>
              <a:t>The last two compartments may be omitted to simplify the class diagrams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Arial" charset="0"/>
              </a:rPr>
              <a:t>         An example of Class  </a:t>
            </a:r>
            <a:br>
              <a:rPr lang="en-US" sz="2800" b="1">
                <a:latin typeface="Arial" charset="0"/>
              </a:rPr>
            </a:br>
            <a:endParaRPr lang="en-US" sz="2800" b="1">
              <a:latin typeface="Arial" charset="0"/>
            </a:endParaRPr>
          </a:p>
        </p:txBody>
      </p: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1981200" y="2251075"/>
            <a:ext cx="5734050" cy="3497263"/>
            <a:chOff x="1248" y="1418"/>
            <a:chExt cx="3612" cy="2203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1248" y="2385"/>
              <a:ext cx="1968" cy="107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248" y="1809"/>
              <a:ext cx="1968" cy="576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248" y="1473"/>
              <a:ext cx="1968" cy="336"/>
            </a:xfrm>
            <a:prstGeom prst="rect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344" y="1521"/>
              <a:ext cx="1712" cy="3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 Account_Name</a:t>
              </a: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1380" y="1822"/>
              <a:ext cx="116" cy="3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en-US" sz="2800">
                <a:latin typeface="Arial" charset="0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296" y="1776"/>
              <a:ext cx="1750" cy="59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- Custom_Name</a:t>
              </a:r>
            </a:p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- Balance</a:t>
              </a: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296" y="2433"/>
              <a:ext cx="1532" cy="11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+AddFunds( )</a:t>
              </a:r>
            </a:p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+WithDraw( )</a:t>
              </a:r>
            </a:p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>
                  <a:latin typeface="Arial" charset="0"/>
                </a:rPr>
                <a:t>+Transfer( )</a:t>
              </a:r>
            </a:p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en-US" sz="2800">
                <a:latin typeface="Arial" charset="0"/>
              </a:endParaRP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3783" y="1418"/>
              <a:ext cx="641" cy="277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accent1"/>
              </a:solidFill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400">
                  <a:solidFill>
                    <a:schemeClr val="accent1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792" y="1976"/>
              <a:ext cx="939" cy="277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rgbClr val="FF9900"/>
              </a:solidFill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400">
                  <a:solidFill>
                    <a:schemeClr val="folHlink"/>
                  </a:solidFill>
                  <a:latin typeface="Arial" charset="0"/>
                </a:rPr>
                <a:t>Attributes</a:t>
              </a: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3792" y="2504"/>
              <a:ext cx="1068" cy="27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400">
                  <a:latin typeface="Arial" charset="0"/>
                </a:rPr>
                <a:t>Operations</a:t>
              </a: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3216" y="1569"/>
              <a:ext cx="57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H="1">
              <a:off x="3216" y="2097"/>
              <a:ext cx="576" cy="9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arrow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>
              <a:off x="3216" y="2625"/>
              <a:ext cx="57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1248" y="1425"/>
              <a:ext cx="2160" cy="38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US" sz="3200" b="1">
                <a:latin typeface="Arial" charset="0"/>
              </a:rPr>
              <a:t>C++ Class Example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6781800" cy="5334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/>
              <a:t>class Checking {</a:t>
            </a:r>
            <a:br>
              <a:rPr lang="en-US" sz="2400"/>
            </a:br>
            <a:r>
              <a:rPr lang="en-US" sz="2400"/>
              <a:t>private:</a:t>
            </a:r>
          </a:p>
          <a:p>
            <a:pPr lvl="1">
              <a:buFontTx/>
              <a:buNone/>
            </a:pPr>
            <a:r>
              <a:rPr lang="en-US" sz="2400"/>
              <a:t>        char Customer_name[20];</a:t>
            </a:r>
            <a:br>
              <a:rPr lang="en-US" sz="2400"/>
            </a:br>
            <a:r>
              <a:rPr lang="en-US" sz="2400"/>
              <a:t>     float Balance; </a:t>
            </a:r>
            <a:br>
              <a:rPr lang="en-US" sz="2400"/>
            </a:br>
            <a:r>
              <a:rPr lang="en-US" sz="2400"/>
              <a:t>public:</a:t>
            </a:r>
            <a:br>
              <a:rPr lang="en-US" sz="2400"/>
            </a:br>
            <a:r>
              <a:rPr lang="en-US" sz="2400"/>
              <a:t>     AddFunds(float);</a:t>
            </a:r>
            <a:br>
              <a:rPr lang="en-US" sz="2400"/>
            </a:br>
            <a:r>
              <a:rPr lang="en-US" sz="2400"/>
              <a:t>     WithDraw(float);</a:t>
            </a:r>
            <a:br>
              <a:rPr lang="en-US" sz="2400"/>
            </a:br>
            <a:r>
              <a:rPr lang="en-US" sz="2400"/>
              <a:t>     Transfer(float);</a:t>
            </a:r>
          </a:p>
          <a:p>
            <a:pPr lvl="1">
              <a:buFontTx/>
              <a:buNone/>
            </a:pPr>
            <a:r>
              <a:rPr lang="en-US" sz="2400"/>
              <a:t>        set_name(string);</a:t>
            </a:r>
          </a:p>
          <a:p>
            <a:pPr lvl="1">
              <a:buFontTx/>
              <a:buNone/>
            </a:pPr>
            <a:r>
              <a:rPr lang="en-US" sz="2400"/>
              <a:t>        get_name();</a:t>
            </a:r>
          </a:p>
          <a:p>
            <a:pPr lvl="1">
              <a:buFontTx/>
              <a:buNone/>
            </a:pPr>
            <a:r>
              <a:rPr lang="en-US" sz="2400"/>
              <a:t>        set_balance(float);</a:t>
            </a:r>
          </a:p>
          <a:p>
            <a:pPr lvl="1">
              <a:buFontTx/>
              <a:buNone/>
            </a:pPr>
            <a:r>
              <a:rPr lang="en-US" sz="2400"/>
              <a:t>        get_balance();</a:t>
            </a:r>
          </a:p>
          <a:p>
            <a:pPr lvl="1">
              <a:buFontTx/>
              <a:buNone/>
            </a:pPr>
            <a:r>
              <a:rPr lang="en-US" sz="2400"/>
              <a:t>    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447800"/>
          <a:ext cx="3886200" cy="4154297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lastName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getName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getEmail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setEmail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equals(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76800" y="1371599"/>
          <a:ext cx="3886200" cy="4267201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807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SocialNetwork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0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friendList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numFriends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DEFAULT_MAX_FRIENDS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778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There are two kinds of Relationships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Generalization (parent-child relationship)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Association (student enrolls in course)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Associations can be further classified as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Aggregation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</a:rPr>
              <a:t>Composition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</a:rPr>
              <a:t>Overview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What is UML?</a:t>
            </a:r>
          </a:p>
          <a:p>
            <a:r>
              <a:rPr lang="en-US" sz="2800" dirty="0">
                <a:latin typeface="Times New Roman" pitchFamily="18" charset="0"/>
              </a:rPr>
              <a:t>A brief history of UML and its origins.</a:t>
            </a:r>
          </a:p>
          <a:p>
            <a:r>
              <a:rPr lang="en-US" sz="2800" dirty="0">
                <a:latin typeface="Times New Roman" pitchFamily="18" charset="0"/>
              </a:rPr>
              <a:t>Understanding the basics of UML.</a:t>
            </a:r>
          </a:p>
          <a:p>
            <a:r>
              <a:rPr lang="en-US" sz="2800" dirty="0">
                <a:latin typeface="Times New Roman" pitchFamily="18" charset="0"/>
              </a:rPr>
              <a:t>UML diagrams </a:t>
            </a:r>
          </a:p>
          <a:p>
            <a:r>
              <a:rPr lang="en-US" sz="2800" dirty="0">
                <a:latin typeface="Times New Roman" pitchFamily="18" charset="0"/>
              </a:rPr>
              <a:t>UML Modeling tools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pitchFamily="2" charset="-122"/>
              </a:rPr>
              <a:t>Represent relationship between instances of classes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Student enrolls in a course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Courses have students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Courses have exams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Etc.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1600" dirty="0" smtClean="0">
              <a:latin typeface="Arial" charset="0"/>
              <a:ea typeface="宋体" pitchFamily="2" charset="-122"/>
            </a:endParaRPr>
          </a:p>
          <a:p>
            <a:r>
              <a:rPr lang="en-US" altLang="zh-CN" sz="2400" dirty="0" smtClean="0">
                <a:latin typeface="Arial" charset="0"/>
                <a:ea typeface="宋体" pitchFamily="2" charset="-122"/>
              </a:rPr>
              <a:t>Association has two ends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Role names (e.g. enrolls)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Multiplicity (e.g. One course can have many students)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Arial" charset="0"/>
                <a:ea typeface="宋体" pitchFamily="2" charset="-122"/>
              </a:rPr>
              <a:t>Navigability (unidirectional, bidirectional)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62800" cy="838200"/>
          </a:xfrm>
        </p:spPr>
        <p:txBody>
          <a:bodyPr/>
          <a:lstStyle/>
          <a:p>
            <a:r>
              <a:rPr lang="en-US" altLang="zh-TW" sz="2800">
                <a:latin typeface="Times New Roman" pitchFamily="18" charset="0"/>
                <a:ea typeface="新細明體" pitchFamily="18" charset="-120"/>
              </a:rPr>
              <a:t>Notation of Class Diagram: </a:t>
            </a:r>
            <a:r>
              <a:rPr lang="en-US" altLang="zh-TW" sz="2800" b="1">
                <a:latin typeface="Times New Roman" pitchFamily="18" charset="0"/>
                <a:ea typeface="新細明體" pitchFamily="18" charset="-120"/>
              </a:rPr>
              <a:t>association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6962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Bi-directional association</a:t>
            </a:r>
            <a:r>
              <a:rPr lang="en-US" sz="2800">
                <a:latin typeface="Times New Roman" pitchFamily="18" charset="0"/>
              </a:rPr>
              <a:t/>
            </a:r>
            <a:br>
              <a:rPr lang="en-US" sz="28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Associations are assumed to be bi-directional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     e.g. Flight and plane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 </a:t>
            </a:r>
            <a:r>
              <a:rPr lang="en-US" sz="2400">
                <a:latin typeface="Times New Roman" pitchFamily="18" charset="0"/>
              </a:rPr>
              <a:t>notation:</a:t>
            </a:r>
          </a:p>
          <a:p>
            <a:pPr>
              <a:lnSpc>
                <a:spcPct val="80000"/>
              </a:lnSpc>
            </a:pPr>
            <a:endParaRPr lang="en-US" sz="2400" b="1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>
                <a:latin typeface="Times New Roman" pitchFamily="18" charset="0"/>
              </a:rPr>
              <a:t>Uni-directional association</a:t>
            </a:r>
            <a:r>
              <a:rPr lang="en-US" sz="2800">
                <a:latin typeface="Times New Roman" pitchFamily="18" charset="0"/>
              </a:rPr>
              <a:t/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e.g. Order and 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   </a:t>
            </a:r>
            <a:r>
              <a:rPr lang="en-US" sz="2400"/>
              <a:t>     </a:t>
            </a:r>
            <a:r>
              <a:rPr lang="en-US" sz="2400">
                <a:latin typeface="Times New Roman" pitchFamily="18" charset="0"/>
              </a:rPr>
              <a:t>notation: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3200400" y="5257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3276600" y="3886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762000" y="793750"/>
            <a:ext cx="7407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  <a:p>
            <a:pPr eaLnBrk="1" hangingPunct="1"/>
            <a:r>
              <a:rPr lang="en-US" sz="2400">
                <a:latin typeface="Times New Roman" pitchFamily="18" charset="0"/>
              </a:rPr>
              <a:t>   Associations represent relationships between instances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    of classes</a:t>
            </a:r>
            <a:r>
              <a:rPr lang="en-US"/>
              <a:t> . </a:t>
            </a:r>
          </a:p>
          <a:p>
            <a:pPr eaLnBrk="1" hangingPunct="1"/>
            <a:r>
              <a:rPr lang="en-US"/>
              <a:t>   </a:t>
            </a:r>
            <a:r>
              <a:rPr lang="en-US" sz="2400">
                <a:latin typeface="Times New Roman" pitchFamily="18" charset="0"/>
              </a:rPr>
              <a:t>An association is a link connecting two classes. 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US" sz="3200"/>
              <a:t>       </a:t>
            </a:r>
            <a:r>
              <a:rPr lang="en-US" sz="2800">
                <a:latin typeface="Times New Roman" pitchFamily="18" charset="0"/>
              </a:rPr>
              <a:t>Association: Multiplicity and Roles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01800" y="225425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006600" y="2514600"/>
            <a:ext cx="1074738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University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518275" y="225425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959600" y="2514600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charset="0"/>
              </a:rPr>
              <a:t>Person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454400" y="30162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3454400" y="24066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38525" y="20097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  <a:latin typeface="Arial" charset="0"/>
              </a:rPr>
              <a:t>1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530600" y="316865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  <a:latin typeface="Arial" charset="0"/>
              </a:rPr>
              <a:t>0..1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121400" y="20256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  <a:latin typeface="Arial" charset="0"/>
              </a:rPr>
              <a:t>*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121400" y="31686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  <a:latin typeface="Arial" charset="0"/>
              </a:rPr>
              <a:t>*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828800" y="4038600"/>
            <a:ext cx="35052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Arial" charset="0"/>
              </a:rPr>
              <a:t>Multiplicity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 u="sng">
                <a:latin typeface="Arial" charset="0"/>
              </a:rPr>
              <a:t>Symbol	Meaning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1		One and only one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0..1		Zero or one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M..N		From M to N (natural language)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*		From zero to any positive integer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0..*		From zero to any positive integer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200">
                <a:latin typeface="Arial" charset="0"/>
              </a:rPr>
              <a:t>1..*		From one to any positive integer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969000" y="3352800"/>
            <a:ext cx="862013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teacher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378200" y="34290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employer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883400" y="403860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i="1">
                <a:solidFill>
                  <a:schemeClr val="accent1"/>
                </a:solidFill>
                <a:latin typeface="Arial" charset="0"/>
              </a:rPr>
              <a:t>Role</a:t>
            </a: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 flipV="1">
            <a:off x="6502400" y="3657600"/>
            <a:ext cx="457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5638800" y="4343400"/>
            <a:ext cx="3124200" cy="194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Role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1" dirty="0">
                <a:latin typeface="Arial" charset="0"/>
              </a:rPr>
              <a:t>“A given university groups many people; some act as students, others as teachers.  A given student belongs to a single university; a given teacher may or may not be working for the university at a particular time.”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5867400" y="1676400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student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616200" y="2222500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44700" y="1739900"/>
            <a:ext cx="1752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044700" y="32639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044700" y="3263900"/>
            <a:ext cx="127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435100" y="3949700"/>
            <a:ext cx="13716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124200" y="3937000"/>
            <a:ext cx="15240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Subtype2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197100" y="1727200"/>
            <a:ext cx="1752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Supertype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435100" y="3949700"/>
            <a:ext cx="1371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Subtype1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828800" y="511175"/>
            <a:ext cx="622458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Notation of Class Diagram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</a:rPr>
              <a:t>Generalization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905000" y="4876800"/>
            <a:ext cx="29718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Generalization expresses a relationship among related classes.  It is a class that includes its subclasses.</a:t>
            </a:r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6781800" y="2171700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6083300" y="17526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6896100" y="25019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5791200" y="28194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130800" y="33020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Regular 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162800" y="33147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Loyalty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 Customer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235700" y="1752600"/>
            <a:ext cx="1752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Customer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4800600" y="17399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Example: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3810000" y="32639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>
            <a:off x="57912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>
            <a:off x="78486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 flipV="1">
            <a:off x="2819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6172200" y="43434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5219700" y="58928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Regular 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251700" y="59055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Loyalty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 Customer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6324600" y="4343400"/>
            <a:ext cx="1752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Customer</a:t>
            </a: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4889500" y="43307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or:</a:t>
            </a:r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 flipV="1">
            <a:off x="5905500" y="4953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4008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 flipV="1">
            <a:off x="64008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 flipH="1">
            <a:off x="6629400" y="4724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 flipH="1" flipV="1">
            <a:off x="7086600" y="4953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6858000" y="4724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35" name="Line 79"/>
          <p:cNvSpPr>
            <a:spLocks noChangeShapeType="1"/>
          </p:cNvSpPr>
          <p:nvPr/>
        </p:nvSpPr>
        <p:spPr bwMode="auto">
          <a:xfrm flipV="1">
            <a:off x="69342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536" name="Line 80"/>
          <p:cNvSpPr>
            <a:spLocks noChangeShapeType="1"/>
          </p:cNvSpPr>
          <p:nvPr/>
        </p:nvSpPr>
        <p:spPr bwMode="auto">
          <a:xfrm>
            <a:off x="68580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Notation of Class Diagram</a:t>
            </a:r>
            <a:r>
              <a:rPr lang="en-US" sz="2400">
                <a:latin typeface="Times New Roman" pitchFamily="18" charset="0"/>
              </a:rPr>
              <a:t>: </a:t>
            </a:r>
            <a:r>
              <a:rPr lang="en-US" sz="2400" b="1">
                <a:latin typeface="Times New Roman" pitchFamily="18" charset="0"/>
              </a:rPr>
              <a:t>Composition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05013" y="1360488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 W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277938" y="2525713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</a:t>
            </a:r>
            <a:r>
              <a:rPr lang="en-US" sz="1400" b="1">
                <a:latin typeface="Times New Roman" pitchFamily="18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14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743200" y="2514600"/>
            <a:ext cx="1143000" cy="446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</a:t>
            </a:r>
            <a:r>
              <a:rPr lang="en-US" sz="1400" b="1">
                <a:latin typeface="Times New Roman" pitchFamily="18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z="1400" b="1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1852613" y="2198688"/>
            <a:ext cx="1447800" cy="30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824" y="0"/>
              </a:cxn>
              <a:cxn ang="0">
                <a:pos x="1824" y="96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2457450" y="1739900"/>
            <a:ext cx="228600" cy="444500"/>
            <a:chOff x="4480" y="1304"/>
            <a:chExt cx="144" cy="280"/>
          </a:xfrm>
        </p:grpSpPr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219200" y="838200"/>
            <a:ext cx="14890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COMPOSITION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962400" y="914400"/>
            <a:ext cx="4916488" cy="4772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itchFamily="18" charset="0"/>
              </a:rPr>
              <a:t>Composition: </a:t>
            </a:r>
            <a:r>
              <a:rPr lang="en-US" sz="1400" b="1" dirty="0">
                <a:latin typeface="Times New Roman" pitchFamily="18" charset="0"/>
              </a:rPr>
              <a:t>expresses a relationship among instances </a:t>
            </a:r>
          </a:p>
          <a:p>
            <a:r>
              <a:rPr lang="en-US" sz="1400" b="1" dirty="0">
                <a:latin typeface="Times New Roman" pitchFamily="18" charset="0"/>
              </a:rPr>
              <a:t>of related classes.  It is a specific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kind of Whole-Part</a:t>
            </a:r>
            <a:r>
              <a:rPr lang="en-US" sz="1400" b="1" dirty="0">
                <a:latin typeface="Times New Roman" pitchFamily="18" charset="0"/>
              </a:rPr>
              <a:t> 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relationship.   </a:t>
            </a:r>
          </a:p>
          <a:p>
            <a:endParaRPr lang="en-US" sz="1400" b="1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It expresses a relationship where an instance of the 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Whole-class has the responsibility to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create and initialize</a:t>
            </a:r>
            <a:b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 instances</a:t>
            </a:r>
            <a:r>
              <a:rPr lang="en-US" sz="1400" b="1" dirty="0">
                <a:latin typeface="Times New Roman" pitchFamily="18" charset="0"/>
              </a:rPr>
              <a:t> of each Part-class.  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/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It may also be used to express a relationship where instances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of the Part-classes have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privileged access or visibility</a:t>
            </a:r>
            <a:r>
              <a:rPr lang="en-US" sz="1400" b="1" dirty="0">
                <a:latin typeface="Times New Roman" pitchFamily="18" charset="0"/>
              </a:rPr>
              <a:t> to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certain attributes and/or behaviors defined by the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Whole-class.  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/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Composition should also be used to express relationship where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instances of the Whole-class have exclusive access to and </a:t>
            </a:r>
            <a:b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control of instances of the Part-classes</a:t>
            </a:r>
            <a:r>
              <a:rPr lang="en-US" sz="1400" b="1" dirty="0" smtClean="0">
                <a:latin typeface="Times New Roman" pitchFamily="18" charset="0"/>
              </a:rPr>
              <a:t>.</a:t>
            </a:r>
            <a:endParaRPr lang="en-US" sz="1400" b="1" dirty="0">
              <a:latin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</a:rPr>
              <a:t>Composition should be used to express a relationship where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the behavior of Part instances is undefined without being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related to an instance of the Whole.  And, conversely,  the</a:t>
            </a:r>
          </a:p>
          <a:p>
            <a:r>
              <a:rPr lang="en-US" sz="1400" b="1" dirty="0">
                <a:latin typeface="Times New Roman" pitchFamily="18" charset="0"/>
              </a:rPr>
              <a:t>behavior of the Whole is ill-defined or incomplete if one or </a:t>
            </a:r>
            <a:br>
              <a:rPr lang="en-US" sz="1400" b="1" dirty="0">
                <a:latin typeface="Times New Roman" pitchFamily="18" charset="0"/>
              </a:rPr>
            </a:br>
            <a:r>
              <a:rPr lang="en-US" sz="1400" b="1" dirty="0">
                <a:latin typeface="Times New Roman" pitchFamily="18" charset="0"/>
              </a:rPr>
              <a:t>more of the Part instances are undefined.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508125" y="1077913"/>
            <a:ext cx="11287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Whole Class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081213" y="3341688"/>
            <a:ext cx="111918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Part Classes</a:t>
            </a:r>
          </a:p>
        </p:txBody>
      </p:sp>
      <p:sp>
        <p:nvSpPr>
          <p:cNvPr id="18448" name="AutoShape 16"/>
          <p:cNvSpPr>
            <a:spLocks/>
          </p:cNvSpPr>
          <p:nvPr/>
        </p:nvSpPr>
        <p:spPr bwMode="auto">
          <a:xfrm rot="-5400000">
            <a:off x="2500313" y="2312988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1319213" y="4408488"/>
            <a:ext cx="2608262" cy="1600200"/>
            <a:chOff x="742" y="2640"/>
            <a:chExt cx="1643" cy="100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1200" y="2640"/>
              <a:ext cx="72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itchFamily="18" charset="0"/>
                </a:rPr>
                <a:t>Automobile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742" y="3374"/>
              <a:ext cx="720" cy="27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itchFamily="18" charset="0"/>
                </a:rPr>
                <a:t>Engine</a:t>
              </a:r>
              <a:endParaRPr lang="en-US" sz="1400" b="1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1665" y="3367"/>
              <a:ext cx="720" cy="2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itchFamily="18" charset="0"/>
                </a:rPr>
                <a:t>Transmission</a:t>
              </a:r>
              <a:r>
                <a:rPr lang="en-US" sz="1400" b="1" baseline="-25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1104" y="3168"/>
              <a:ext cx="912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1824" y="0"/>
                </a:cxn>
                <a:cxn ang="0">
                  <a:pos x="1824" y="96"/>
                </a:cxn>
              </a:cxnLst>
              <a:rect l="0" t="0" r="r" b="b"/>
              <a:pathLst>
                <a:path w="1824" h="96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54" name="Group 22"/>
            <p:cNvGrpSpPr>
              <a:grpSpLocks/>
            </p:cNvGrpSpPr>
            <p:nvPr/>
          </p:nvGrpSpPr>
          <p:grpSpPr bwMode="auto">
            <a:xfrm>
              <a:off x="1473" y="2887"/>
              <a:ext cx="144" cy="288"/>
              <a:chOff x="2640" y="2880"/>
              <a:chExt cx="144" cy="288"/>
            </a:xfrm>
          </p:grpSpPr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H="1">
                <a:off x="2712" y="3048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AutoShape 24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144" cy="192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371600" y="3962400"/>
            <a:ext cx="8556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Example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4876800" y="5562600"/>
          <a:ext cx="3505200" cy="1066800"/>
        </p:xfrm>
        <a:graphic>
          <a:graphicData uri="http://schemas.openxmlformats.org/presentationml/2006/ole">
            <p:oleObj spid="_x0000_s84994" name="Bitmap Image" r:id="rId3" imgW="7621064" imgH="1924319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905750" cy="5334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Notation of Class Diagram</a:t>
            </a:r>
            <a:r>
              <a:rPr lang="en-US" sz="2400">
                <a:latin typeface="Times New Roman" pitchFamily="18" charset="0"/>
              </a:rPr>
              <a:t>:</a:t>
            </a:r>
            <a:r>
              <a:rPr lang="en-US" sz="3600">
                <a:latin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</a:rPr>
              <a:t>Aggregation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62200" y="15240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</a:t>
            </a:r>
            <a:r>
              <a:rPr lang="en-US" sz="1400" b="1">
                <a:latin typeface="Times New Roman" pitchFamily="18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35125" y="2689225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 E</a:t>
            </a:r>
            <a:r>
              <a:rPr lang="en-US" sz="14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100388" y="2678113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Class E</a:t>
            </a:r>
            <a:r>
              <a:rPr lang="en-US" sz="14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1400" b="1" baseline="-25000">
                <a:latin typeface="Times New Roman" pitchFamily="18" charset="0"/>
              </a:rPr>
              <a:t> </a:t>
            </a:r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2209800" y="2362200"/>
            <a:ext cx="1447800" cy="30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824" y="0"/>
              </a:cxn>
              <a:cxn ang="0">
                <a:pos x="1824" y="96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814638" y="1903413"/>
            <a:ext cx="228600" cy="444500"/>
            <a:chOff x="4480" y="1304"/>
            <a:chExt cx="144" cy="280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295400" y="1981200"/>
            <a:ext cx="15589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AGGREGATION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48150" y="1524000"/>
            <a:ext cx="4514850" cy="392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Aggregation: </a:t>
            </a:r>
            <a:r>
              <a:rPr lang="en-US" sz="1400" b="1">
                <a:latin typeface="Times New Roman" pitchFamily="18" charset="0"/>
              </a:rPr>
              <a:t>expresses a relationship among instances </a:t>
            </a:r>
          </a:p>
          <a:p>
            <a:r>
              <a:rPr lang="en-US" sz="1400" b="1">
                <a:latin typeface="Times New Roman" pitchFamily="18" charset="0"/>
              </a:rPr>
              <a:t>of related classes.  It is a specific </a:t>
            </a: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kind of Container-Containee</a:t>
            </a:r>
            <a:r>
              <a:rPr lang="en-US" sz="1400" b="1">
                <a:latin typeface="Times New Roman" pitchFamily="18" charset="0"/>
              </a:rPr>
              <a:t> relationship.   </a:t>
            </a:r>
          </a:p>
          <a:p>
            <a:endParaRPr lang="en-US" sz="1400" b="1">
              <a:latin typeface="Times New Roman" pitchFamily="18" charset="0"/>
            </a:endParaRPr>
          </a:p>
          <a:p>
            <a:r>
              <a:rPr lang="en-US" sz="1400" b="1">
                <a:latin typeface="Times New Roman" pitchFamily="18" charset="0"/>
              </a:rPr>
              <a:t>It expresses a relationship where an instance of the </a:t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>Container-class has the responsibility to </a:t>
            </a: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hold and maintain instances</a:t>
            </a:r>
            <a:r>
              <a:rPr lang="en-US" sz="1400" b="1">
                <a:latin typeface="Times New Roman" pitchFamily="18" charset="0"/>
              </a:rPr>
              <a:t> of each Containee-class that have been created</a:t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>outside the auspices of the Container-class.  </a:t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/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>Aggregation should be used to express a more informal</a:t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>relationship than composition expresses.  That is, it is an</a:t>
            </a:r>
            <a:br>
              <a:rPr lang="en-US" sz="1400" b="1">
                <a:latin typeface="Times New Roman" pitchFamily="18" charset="0"/>
              </a:rPr>
            </a:br>
            <a:r>
              <a:rPr lang="en-US" sz="1400" b="1">
                <a:latin typeface="Times New Roman" pitchFamily="18" charset="0"/>
              </a:rPr>
              <a:t>appropriate relationship where the </a:t>
            </a: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Container and its </a:t>
            </a:r>
            <a:br>
              <a:rPr lang="en-US" sz="14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Containees can be manipulated independently</a:t>
            </a:r>
            <a:r>
              <a:rPr lang="en-US" sz="1400" b="1">
                <a:latin typeface="Times New Roman" pitchFamily="18" charset="0"/>
              </a:rPr>
              <a:t>.</a:t>
            </a:r>
            <a:br>
              <a:rPr lang="en-US" sz="1400" b="1">
                <a:latin typeface="Times New Roman" pitchFamily="18" charset="0"/>
              </a:rPr>
            </a:br>
            <a:endParaRPr lang="en-US" sz="1400" b="1">
              <a:latin typeface="Times New Roman" pitchFamily="18" charset="0"/>
            </a:endParaRPr>
          </a:p>
          <a:p>
            <a:r>
              <a:rPr lang="en-US" sz="1400" b="1">
                <a:latin typeface="Times New Roman" pitchFamily="18" charset="0"/>
              </a:rPr>
              <a:t>Aggregation is appropriate when </a:t>
            </a: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Container and Containees have no special access privileges</a:t>
            </a:r>
            <a:r>
              <a:rPr lang="en-US" sz="1400" b="1">
                <a:latin typeface="Times New Roman" pitchFamily="18" charset="0"/>
              </a:rPr>
              <a:t> to each other.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2209800" y="1219200"/>
            <a:ext cx="14049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Container Class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209800" y="3505200"/>
            <a:ext cx="1554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Times New Roman" pitchFamily="18" charset="0"/>
              </a:rPr>
              <a:t>Containee Classes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-5400000">
            <a:off x="2857500" y="24765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403475" y="45720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Bag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676400" y="5737225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Apples</a:t>
            </a:r>
            <a:endParaRPr lang="en-US" sz="14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141663" y="5726113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Milk</a:t>
            </a:r>
            <a:r>
              <a:rPr lang="en-US" sz="1400" b="1" baseline="-25000">
                <a:latin typeface="Times New Roman" pitchFamily="18" charset="0"/>
              </a:rPr>
              <a:t> </a:t>
            </a:r>
          </a:p>
        </p:txBody>
      </p:sp>
      <p:sp>
        <p:nvSpPr>
          <p:cNvPr id="20500" name="Freeform 20"/>
          <p:cNvSpPr>
            <a:spLocks/>
          </p:cNvSpPr>
          <p:nvPr/>
        </p:nvSpPr>
        <p:spPr bwMode="auto">
          <a:xfrm>
            <a:off x="2251075" y="5410200"/>
            <a:ext cx="1447800" cy="304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824" y="0"/>
              </a:cxn>
              <a:cxn ang="0">
                <a:pos x="1824" y="96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2836863" y="4964113"/>
            <a:ext cx="228600" cy="457200"/>
            <a:chOff x="2640" y="2880"/>
            <a:chExt cx="144" cy="288"/>
          </a:xfrm>
        </p:grpSpPr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2712" y="3048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AutoShape 23"/>
            <p:cNvSpPr>
              <a:spLocks noChangeArrowheads="1"/>
            </p:cNvSpPr>
            <p:nvPr/>
          </p:nvSpPr>
          <p:spPr bwMode="auto">
            <a:xfrm>
              <a:off x="2640" y="2880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1371600" y="4495800"/>
            <a:ext cx="8556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413125" y="6248400"/>
            <a:ext cx="2687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[From Dr.David A. Workman]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81025"/>
            <a:ext cx="6565900" cy="638175"/>
          </a:xfrm>
        </p:spPr>
        <p:txBody>
          <a:bodyPr>
            <a:normAutofit fontScale="90000"/>
          </a:bodyPr>
          <a:lstStyle/>
          <a:p>
            <a:r>
              <a:rPr lang="en-US" sz="3200" b="1"/>
              <a:t/>
            </a:r>
            <a:br>
              <a:rPr lang="en-US" sz="3200" b="1"/>
            </a:b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1295400"/>
            <a:ext cx="79248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Composition</a:t>
            </a:r>
            <a:r>
              <a:rPr lang="en-US" sz="2000">
                <a:latin typeface="Times New Roman" pitchFamily="18" charset="0"/>
              </a:rPr>
              <a:t> is really a strong form of </a:t>
            </a:r>
            <a:r>
              <a:rPr lang="en-US" sz="2000" b="1">
                <a:latin typeface="Times New Roman" pitchFamily="18" charset="0"/>
              </a:rPr>
              <a:t>aggregation</a:t>
            </a:r>
            <a:r>
              <a:rPr lang="en-US" sz="2000"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</a:pPr>
            <a:r>
              <a:rPr lang="en-US" sz="2000">
                <a:latin typeface="Times New Roman" pitchFamily="18" charset="0"/>
              </a:rPr>
              <a:t>components have only one owner </a:t>
            </a:r>
          </a:p>
          <a:p>
            <a:pPr lvl="2">
              <a:buFontTx/>
              <a:buChar char="•"/>
            </a:pPr>
            <a:r>
              <a:rPr lang="en-US" sz="2000">
                <a:latin typeface="Times New Roman" pitchFamily="18" charset="0"/>
              </a:rPr>
              <a:t>components cannot exist independent of their owner;    </a:t>
            </a:r>
          </a:p>
          <a:p>
            <a:pPr lvl="2"/>
            <a:r>
              <a:rPr lang="en-US" sz="2000">
                <a:latin typeface="Times New Roman" pitchFamily="18" charset="0"/>
              </a:rPr>
              <a:t>     both have coincident lifetimes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</a:pPr>
            <a:r>
              <a:rPr lang="en-US" sz="2000">
                <a:latin typeface="Times New Roman" pitchFamily="18" charset="0"/>
              </a:rPr>
              <a:t>components live or die with their owner </a:t>
            </a:r>
          </a:p>
          <a:p>
            <a:pPr lvl="2"/>
            <a:r>
              <a:rPr lang="en-US" sz="2000">
                <a:latin typeface="Times New Roman" pitchFamily="18" charset="0"/>
              </a:rPr>
              <a:t>e.g. (1)Each car has an engine that can not be shared   </a:t>
            </a:r>
          </a:p>
          <a:p>
            <a:pPr lvl="2"/>
            <a:r>
              <a:rPr lang="en-US" sz="2000">
                <a:latin typeface="Times New Roman" pitchFamily="18" charset="0"/>
              </a:rPr>
              <a:t>            with other cars. </a:t>
            </a:r>
            <a:r>
              <a:rPr lang="en-US"/>
              <a:t> </a:t>
            </a:r>
          </a:p>
          <a:p>
            <a:pPr lvl="2"/>
            <a:r>
              <a:rPr lang="en-US" sz="2000">
                <a:latin typeface="Times New Roman" pitchFamily="18" charset="0"/>
              </a:rPr>
              <a:t>      (2) If the polygon is destroyed, so are the points.</a:t>
            </a:r>
          </a:p>
          <a:p>
            <a:pPr lvl="2"/>
            <a:endParaRPr lang="en-US" sz="2000" b="1">
              <a:latin typeface="Times New Roman" pitchFamily="18" charset="0"/>
            </a:endParaRPr>
          </a:p>
          <a:p>
            <a:pPr lvl="2"/>
            <a:r>
              <a:rPr lang="en-US" sz="2000" b="1">
                <a:latin typeface="Times New Roman" pitchFamily="18" charset="0"/>
              </a:rPr>
              <a:t>Aggregations</a:t>
            </a:r>
            <a:r>
              <a:rPr lang="en-US" sz="2000">
                <a:latin typeface="Times New Roman" pitchFamily="18" charset="0"/>
              </a:rPr>
              <a:t> may form "part of" the aggregate, but may not be essential to it. They may also exist independent of the aggregate. Less rigorous than a composition.</a:t>
            </a:r>
          </a:p>
          <a:p>
            <a:pPr lvl="1"/>
            <a:r>
              <a:rPr lang="en-US" sz="2000">
                <a:latin typeface="Times New Roman" pitchFamily="18" charset="0"/>
              </a:rPr>
              <a:t>       e.g. (1)Apples may exist independent of the bag.</a:t>
            </a:r>
          </a:p>
          <a:p>
            <a:pPr lvl="1"/>
            <a:r>
              <a:rPr lang="en-US"/>
              <a:t>             (2)</a:t>
            </a:r>
            <a:r>
              <a:rPr lang="en-US" sz="2000">
                <a:latin typeface="Times New Roman" pitchFamily="18" charset="0"/>
              </a:rPr>
              <a:t>An order is made up of several products, but the   </a:t>
            </a:r>
          </a:p>
          <a:p>
            <a:pPr lvl="1"/>
            <a:r>
              <a:rPr lang="en-US" sz="2000">
                <a:latin typeface="Times New Roman" pitchFamily="18" charset="0"/>
              </a:rPr>
              <a:t>                   products are still there even if an order is </a:t>
            </a:r>
          </a:p>
          <a:p>
            <a:pPr lvl="1"/>
            <a:r>
              <a:rPr lang="en-US" sz="2000">
                <a:latin typeface="Times New Roman" pitchFamily="18" charset="0"/>
              </a:rPr>
              <a:t>                   cancelled.</a:t>
            </a: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362200" y="635000"/>
            <a:ext cx="437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Aggregation vs. Composition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52400"/>
            <a:ext cx="4857750" cy="533400"/>
          </a:xfrm>
        </p:spPr>
        <p:txBody>
          <a:bodyPr/>
          <a:lstStyle/>
          <a:p>
            <a:r>
              <a:rPr lang="en-US" sz="2000" b="1">
                <a:latin typeface="Arial" charset="0"/>
              </a:rPr>
              <a:t>                  </a:t>
            </a:r>
            <a:r>
              <a:rPr lang="en-US" sz="2400" b="1">
                <a:latin typeface="Times New Roman" pitchFamily="18" charset="0"/>
              </a:rPr>
              <a:t>Class Diagram example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338388" y="990600"/>
            <a:ext cx="973137" cy="131445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644775" y="1012825"/>
            <a:ext cx="407988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Order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349500" y="1217613"/>
            <a:ext cx="9509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428875" y="1250950"/>
            <a:ext cx="8143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-dateReceived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554288" y="1409700"/>
            <a:ext cx="5699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-isPrepaid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406650" y="1568450"/>
            <a:ext cx="8953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-number :String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428875" y="1727200"/>
            <a:ext cx="8382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-price : Money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2349500" y="1920875"/>
            <a:ext cx="9509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508250" y="1954213"/>
            <a:ext cx="6794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+dispatch()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598738" y="2112963"/>
            <a:ext cx="509587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+close()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815013" y="1376363"/>
            <a:ext cx="1449387" cy="8159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6223000" y="1387475"/>
            <a:ext cx="6794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Customer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826125" y="1592263"/>
            <a:ext cx="14271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6370638" y="1625600"/>
            <a:ext cx="3968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291263" y="1784350"/>
            <a:ext cx="5556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-address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5826125" y="1976438"/>
            <a:ext cx="14271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883275" y="2011363"/>
            <a:ext cx="13557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+creditRating() : String()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841875" y="3292475"/>
            <a:ext cx="1403350" cy="11557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897438" y="3314700"/>
            <a:ext cx="13366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Corporate Customer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852988" y="3519488"/>
            <a:ext cx="13811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157788" y="3552825"/>
            <a:ext cx="787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-contactName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5192713" y="3711575"/>
            <a:ext cx="717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-creditRating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248275" y="3870325"/>
            <a:ext cx="620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-creditLimit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852988" y="4062413"/>
            <a:ext cx="13811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283200" y="4097338"/>
            <a:ext cx="5778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+remind()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954588" y="4256088"/>
            <a:ext cx="12493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+billForMonth(Integer)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721475" y="3303588"/>
            <a:ext cx="1358900" cy="4984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788150" y="3314700"/>
            <a:ext cx="12795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Personal Customer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6732588" y="3519488"/>
            <a:ext cx="13366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7061200" y="3552825"/>
            <a:ext cx="6969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-creditCard#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6732588" y="3744913"/>
            <a:ext cx="13366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8" name="Freeform 36"/>
          <p:cNvSpPr>
            <a:spLocks/>
          </p:cNvSpPr>
          <p:nvPr/>
        </p:nvSpPr>
        <p:spPr bwMode="auto">
          <a:xfrm>
            <a:off x="5678488" y="2181225"/>
            <a:ext cx="815975" cy="1111250"/>
          </a:xfrm>
          <a:custGeom>
            <a:avLst/>
            <a:gdLst/>
            <a:ahLst/>
            <a:cxnLst>
              <a:cxn ang="0">
                <a:pos x="0" y="700"/>
              </a:cxn>
              <a:cxn ang="0">
                <a:pos x="0" y="407"/>
              </a:cxn>
              <a:cxn ang="0">
                <a:pos x="514" y="407"/>
              </a:cxn>
              <a:cxn ang="0">
                <a:pos x="514" y="0"/>
              </a:cxn>
            </a:cxnLst>
            <a:rect l="0" t="0" r="r" b="b"/>
            <a:pathLst>
              <a:path w="514" h="700">
                <a:moveTo>
                  <a:pt x="0" y="700"/>
                </a:moveTo>
                <a:lnTo>
                  <a:pt x="0" y="407"/>
                </a:lnTo>
                <a:lnTo>
                  <a:pt x="514" y="407"/>
                </a:lnTo>
                <a:lnTo>
                  <a:pt x="5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6415088" y="2192338"/>
            <a:ext cx="158750" cy="136525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86"/>
              </a:cxn>
              <a:cxn ang="0">
                <a:pos x="100" y="86"/>
              </a:cxn>
              <a:cxn ang="0">
                <a:pos x="50" y="0"/>
              </a:cxn>
            </a:cxnLst>
            <a:rect l="0" t="0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6494463" y="2181225"/>
            <a:ext cx="860425" cy="1122363"/>
          </a:xfrm>
          <a:custGeom>
            <a:avLst/>
            <a:gdLst/>
            <a:ahLst/>
            <a:cxnLst>
              <a:cxn ang="0">
                <a:pos x="542" y="707"/>
              </a:cxn>
              <a:cxn ang="0">
                <a:pos x="542" y="407"/>
              </a:cxn>
              <a:cxn ang="0">
                <a:pos x="0" y="407"/>
              </a:cxn>
              <a:cxn ang="0">
                <a:pos x="0" y="0"/>
              </a:cxn>
            </a:cxnLst>
            <a:rect l="0" t="0" r="r" b="b"/>
            <a:pathLst>
              <a:path w="542" h="707">
                <a:moveTo>
                  <a:pt x="542" y="707"/>
                </a:moveTo>
                <a:lnTo>
                  <a:pt x="542" y="407"/>
                </a:lnTo>
                <a:lnTo>
                  <a:pt x="0" y="40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Freeform 39"/>
          <p:cNvSpPr>
            <a:spLocks/>
          </p:cNvSpPr>
          <p:nvPr/>
        </p:nvSpPr>
        <p:spPr bwMode="auto">
          <a:xfrm>
            <a:off x="6415088" y="2192338"/>
            <a:ext cx="158750" cy="136525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86"/>
              </a:cxn>
              <a:cxn ang="0">
                <a:pos x="100" y="86"/>
              </a:cxn>
              <a:cxn ang="0">
                <a:pos x="50" y="0"/>
              </a:cxn>
            </a:cxnLst>
            <a:rect l="0" t="0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3311525" y="1738313"/>
            <a:ext cx="2503488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338388" y="5411788"/>
            <a:ext cx="1246187" cy="8159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644775" y="5422900"/>
            <a:ext cx="6207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OrderLine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2349500" y="5627688"/>
            <a:ext cx="12239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2497138" y="5661025"/>
            <a:ext cx="97313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-quantity: Integer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2587625" y="5819775"/>
            <a:ext cx="8032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-price: Money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2395538" y="5978525"/>
            <a:ext cx="1150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000">
                <a:solidFill>
                  <a:srgbClr val="000000"/>
                </a:solidFill>
                <a:latin typeface="Arial" charset="0"/>
              </a:rPr>
              <a:t>-isSatisfied: Boolean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2349500" y="6172200"/>
            <a:ext cx="12239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5283200" y="5718175"/>
            <a:ext cx="611188" cy="2952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5351463" y="5729288"/>
            <a:ext cx="531812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Product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3" name="Freeform 51"/>
          <p:cNvSpPr>
            <a:spLocks/>
          </p:cNvSpPr>
          <p:nvPr/>
        </p:nvSpPr>
        <p:spPr bwMode="auto">
          <a:xfrm>
            <a:off x="3584575" y="5910263"/>
            <a:ext cx="16986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3" y="0"/>
              </a:cxn>
              <a:cxn ang="0">
                <a:pos x="1070" y="0"/>
              </a:cxn>
            </a:cxnLst>
            <a:rect l="0" t="0" r="r" b="b"/>
            <a:pathLst>
              <a:path w="1070">
                <a:moveTo>
                  <a:pt x="0" y="0"/>
                </a:moveTo>
                <a:lnTo>
                  <a:pt x="1063" y="0"/>
                </a:lnTo>
                <a:lnTo>
                  <a:pt x="107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3733800" y="5715000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Arial" charset="0"/>
              </a:rPr>
              <a:t>*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4987925" y="5695950"/>
            <a:ext cx="1365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2916238" y="2305050"/>
            <a:ext cx="1587" cy="31067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2667000" y="2397125"/>
            <a:ext cx="13652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2689225" y="5151438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Arial" charset="0"/>
              </a:rPr>
              <a:t>*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5203825" y="5083175"/>
            <a:ext cx="769938" cy="2952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5272088" y="5094288"/>
            <a:ext cx="67945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>
            <a:off x="5634038" y="4437063"/>
            <a:ext cx="1587" cy="646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5" name="Rectangle 63"/>
          <p:cNvSpPr>
            <a:spLocks noChangeArrowheads="1"/>
          </p:cNvSpPr>
          <p:nvPr/>
        </p:nvSpPr>
        <p:spPr bwMode="auto">
          <a:xfrm>
            <a:off x="5407025" y="4527550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  <a:latin typeface="Arial" charset="0"/>
              </a:rPr>
              <a:t>*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256" name="Rectangle 64"/>
          <p:cNvSpPr>
            <a:spLocks noChangeArrowheads="1"/>
          </p:cNvSpPr>
          <p:nvPr/>
        </p:nvSpPr>
        <p:spPr bwMode="auto">
          <a:xfrm>
            <a:off x="5237163" y="4822825"/>
            <a:ext cx="282575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0..1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3141663" y="2463800"/>
            <a:ext cx="2265362" cy="6350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3" name="Rectangle 71"/>
          <p:cNvSpPr>
            <a:spLocks noChangeArrowheads="1"/>
          </p:cNvSpPr>
          <p:nvPr/>
        </p:nvSpPr>
        <p:spPr bwMode="auto">
          <a:xfrm>
            <a:off x="3244850" y="2476500"/>
            <a:ext cx="2044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{if Order.customer.creditRating is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4" name="Rectangle 72"/>
          <p:cNvSpPr>
            <a:spLocks noChangeArrowheads="1"/>
          </p:cNvSpPr>
          <p:nvPr/>
        </p:nvSpPr>
        <p:spPr bwMode="auto">
          <a:xfrm>
            <a:off x="3233738" y="2646363"/>
            <a:ext cx="20812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"poor", then Order.isPrepaid must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5" name="Rectangle 73"/>
          <p:cNvSpPr>
            <a:spLocks noChangeArrowheads="1"/>
          </p:cNvSpPr>
          <p:nvPr/>
        </p:nvSpPr>
        <p:spPr bwMode="auto">
          <a:xfrm>
            <a:off x="4014788" y="2816225"/>
            <a:ext cx="566737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be true }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>
            <a:off x="3324225" y="2055813"/>
            <a:ext cx="860425" cy="363537"/>
          </a:xfrm>
          <a:prstGeom prst="line">
            <a:avLst/>
          </a:prstGeom>
          <a:noFill/>
          <a:ln w="11113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3336925" y="1371600"/>
            <a:ext cx="396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*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5334000" y="1447800"/>
            <a:ext cx="381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1</a:t>
            </a:r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 flipV="1">
            <a:off x="3733800" y="31242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3124200" y="3581400"/>
            <a:ext cx="1524000" cy="623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Constraint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(inside braces{}}</a:t>
            </a:r>
          </a:p>
        </p:txBody>
      </p:sp>
      <p:sp>
        <p:nvSpPr>
          <p:cNvPr id="8273" name="Text Box 81"/>
          <p:cNvSpPr txBox="1">
            <a:spLocks noChangeArrowheads="1"/>
          </p:cNvSpPr>
          <p:nvPr/>
        </p:nvSpPr>
        <p:spPr bwMode="auto">
          <a:xfrm>
            <a:off x="1219200" y="1981200"/>
            <a:ext cx="1066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Operations</a:t>
            </a:r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1981200" y="15240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1219200" y="1295400"/>
            <a:ext cx="838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Attributes</a:t>
            </a:r>
          </a:p>
        </p:txBody>
      </p:sp>
      <p:sp>
        <p:nvSpPr>
          <p:cNvPr id="8277" name="Text Box 85"/>
          <p:cNvSpPr txBox="1">
            <a:spLocks noChangeArrowheads="1"/>
          </p:cNvSpPr>
          <p:nvPr/>
        </p:nvSpPr>
        <p:spPr bwMode="auto">
          <a:xfrm>
            <a:off x="1295400" y="914400"/>
            <a:ext cx="1066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Name</a:t>
            </a:r>
          </a:p>
        </p:txBody>
      </p:sp>
      <p:sp>
        <p:nvSpPr>
          <p:cNvPr id="8278" name="Line 86"/>
          <p:cNvSpPr>
            <a:spLocks noChangeShapeType="1"/>
          </p:cNvSpPr>
          <p:nvPr/>
        </p:nvSpPr>
        <p:spPr bwMode="auto">
          <a:xfrm flipV="1">
            <a:off x="4800600" y="1752600"/>
            <a:ext cx="3810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4419600" y="1905000"/>
            <a:ext cx="1143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Association</a:t>
            </a:r>
          </a:p>
        </p:txBody>
      </p:sp>
      <p:sp>
        <p:nvSpPr>
          <p:cNvPr id="8280" name="Line 88"/>
          <p:cNvSpPr>
            <a:spLocks noChangeShapeType="1"/>
          </p:cNvSpPr>
          <p:nvPr/>
        </p:nvSpPr>
        <p:spPr bwMode="auto">
          <a:xfrm>
            <a:off x="5181600" y="13716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81" name="Line 89"/>
          <p:cNvSpPr>
            <a:spLocks noChangeShapeType="1"/>
          </p:cNvSpPr>
          <p:nvPr/>
        </p:nvSpPr>
        <p:spPr bwMode="auto">
          <a:xfrm>
            <a:off x="1905000" y="1066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3505200" y="1066800"/>
            <a:ext cx="2209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Multiplicity:   mandatory</a:t>
            </a:r>
          </a:p>
        </p:txBody>
      </p:sp>
      <p:sp>
        <p:nvSpPr>
          <p:cNvPr id="8287" name="Line 95"/>
          <p:cNvSpPr>
            <a:spLocks noChangeShapeType="1"/>
          </p:cNvSpPr>
          <p:nvPr/>
        </p:nvSpPr>
        <p:spPr bwMode="auto">
          <a:xfrm>
            <a:off x="2514600" y="4419600"/>
            <a:ext cx="152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1" name="Rectangle 99"/>
          <p:cNvSpPr>
            <a:spLocks noChangeArrowheads="1"/>
          </p:cNvSpPr>
          <p:nvPr/>
        </p:nvSpPr>
        <p:spPr bwMode="auto">
          <a:xfrm>
            <a:off x="1676400" y="3886200"/>
            <a:ext cx="1143000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Multiplicity:   </a:t>
            </a:r>
          </a:p>
          <a:p>
            <a:pPr eaLnBrk="1" hangingPunct="1"/>
            <a:r>
              <a:rPr lang="en-US" sz="1400">
                <a:latin typeface="Times New Roman" pitchFamily="18" charset="0"/>
              </a:rPr>
              <a:t>Many value</a:t>
            </a:r>
          </a:p>
        </p:txBody>
      </p:sp>
      <p:sp>
        <p:nvSpPr>
          <p:cNvPr id="8292" name="Rectangle 100"/>
          <p:cNvSpPr>
            <a:spLocks noChangeArrowheads="1"/>
          </p:cNvSpPr>
          <p:nvPr/>
        </p:nvSpPr>
        <p:spPr bwMode="auto">
          <a:xfrm>
            <a:off x="3657600" y="4572000"/>
            <a:ext cx="1219200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Multiplicity:   optional</a:t>
            </a:r>
          </a:p>
        </p:txBody>
      </p:sp>
      <p:sp>
        <p:nvSpPr>
          <p:cNvPr id="8296" name="Line 104"/>
          <p:cNvSpPr>
            <a:spLocks noChangeShapeType="1"/>
          </p:cNvSpPr>
          <p:nvPr/>
        </p:nvSpPr>
        <p:spPr bwMode="auto">
          <a:xfrm>
            <a:off x="4800600" y="48768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297" name="Line 105"/>
          <p:cNvSpPr>
            <a:spLocks noChangeShapeType="1"/>
          </p:cNvSpPr>
          <p:nvPr/>
        </p:nvSpPr>
        <p:spPr bwMode="auto">
          <a:xfrm flipH="1" flipV="1">
            <a:off x="6629400" y="2286000"/>
            <a:ext cx="914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7467600" y="2438400"/>
            <a:ext cx="1295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Generalization</a:t>
            </a:r>
          </a:p>
        </p:txBody>
      </p:sp>
      <p:sp>
        <p:nvSpPr>
          <p:cNvPr id="8301" name="Line 109"/>
          <p:cNvSpPr>
            <a:spLocks noChangeShapeType="1"/>
          </p:cNvSpPr>
          <p:nvPr/>
        </p:nvSpPr>
        <p:spPr bwMode="auto">
          <a:xfrm>
            <a:off x="2133600" y="21336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03" name="Text Box 111"/>
          <p:cNvSpPr txBox="1">
            <a:spLocks noChangeArrowheads="1"/>
          </p:cNvSpPr>
          <p:nvPr/>
        </p:nvSpPr>
        <p:spPr bwMode="auto">
          <a:xfrm>
            <a:off x="2971800" y="6324600"/>
            <a:ext cx="358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[from </a:t>
            </a:r>
            <a:r>
              <a:rPr lang="en-US" sz="1600" i="1">
                <a:latin typeface="Times New Roman" pitchFamily="18" charset="0"/>
              </a:rPr>
              <a:t>UML Distilled    Third Edition</a:t>
            </a:r>
            <a:r>
              <a:rPr lang="en-US" sz="1600">
                <a:latin typeface="Times New Roman" pitchFamily="18" charset="0"/>
              </a:rPr>
              <a:t>]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6918325" y="900113"/>
            <a:ext cx="58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class</a:t>
            </a:r>
          </a:p>
        </p:txBody>
      </p:sp>
      <p:sp>
        <p:nvSpPr>
          <p:cNvPr id="8305" name="Line 113"/>
          <p:cNvSpPr>
            <a:spLocks noChangeShapeType="1"/>
          </p:cNvSpPr>
          <p:nvPr/>
        </p:nvSpPr>
        <p:spPr bwMode="auto">
          <a:xfrm flipH="1">
            <a:off x="6934200" y="1143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     Sequence Diagram: Object interaction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1431925" y="2438400"/>
            <a:ext cx="37433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Self-Call</a:t>
            </a:r>
            <a:r>
              <a:rPr lang="en-US" sz="2000">
                <a:latin typeface="Times New Roman" pitchFamily="18" charset="0"/>
              </a:rPr>
              <a:t>: A message that an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Object sends to itself.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 i="1">
                <a:latin typeface="Times New Roman" pitchFamily="18" charset="0"/>
              </a:rPr>
              <a:t>Condition: </a:t>
            </a:r>
            <a:r>
              <a:rPr lang="en-US" sz="2000">
                <a:latin typeface="Times New Roman" pitchFamily="18" charset="0"/>
              </a:rPr>
              <a:t>indicates when a message is sent. The message is sent only if the condition is true.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953000" y="1676400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934200" y="1676400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962400" y="5119688"/>
            <a:ext cx="1482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solidFill>
                  <a:srgbClr val="FF66CC"/>
                </a:solidFill>
                <a:latin typeface="Times New Roman" pitchFamily="18" charset="0"/>
              </a:rPr>
              <a:t>Iteration</a:t>
            </a:r>
          </a:p>
        </p:txBody>
      </p:sp>
      <p:sp>
        <p:nvSpPr>
          <p:cNvPr id="46139" name="Text Box 59"/>
          <p:cNvSpPr txBox="1">
            <a:spLocks noChangeArrowheads="1"/>
          </p:cNvSpPr>
          <p:nvPr/>
        </p:nvSpPr>
        <p:spPr bwMode="auto">
          <a:xfrm>
            <a:off x="4038600" y="4495800"/>
            <a:ext cx="1482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solidFill>
                  <a:srgbClr val="FF66CC"/>
                </a:solidFill>
                <a:latin typeface="Times New Roman" pitchFamily="18" charset="0"/>
              </a:rPr>
              <a:t>Condition</a:t>
            </a:r>
          </a:p>
        </p:txBody>
      </p:sp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4876800" y="1873250"/>
            <a:ext cx="2971800" cy="4603750"/>
            <a:chOff x="3072" y="1180"/>
            <a:chExt cx="1872" cy="2900"/>
          </a:xfrm>
        </p:grpSpPr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3456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1" name="Text Box 21"/>
            <p:cNvSpPr txBox="1">
              <a:spLocks noChangeArrowheads="1"/>
            </p:cNvSpPr>
            <p:nvPr/>
          </p:nvSpPr>
          <p:spPr bwMode="auto">
            <a:xfrm>
              <a:off x="3360" y="11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u="sng">
                  <a:latin typeface="Arial" charset="0"/>
                </a:rPr>
                <a:t>A</a:t>
              </a:r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4599" y="11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u="sng">
                  <a:latin typeface="Arial" charset="0"/>
                </a:rPr>
                <a:t>B</a:t>
              </a:r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3456" y="172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6106" name="Group 26"/>
            <p:cNvGrpSpPr>
              <a:grpSpLocks/>
            </p:cNvGrpSpPr>
            <p:nvPr/>
          </p:nvGrpSpPr>
          <p:grpSpPr bwMode="auto">
            <a:xfrm>
              <a:off x="3456" y="2160"/>
              <a:ext cx="1248" cy="48"/>
              <a:chOff x="3456" y="1680"/>
              <a:chExt cx="1248" cy="48"/>
            </a:xfrm>
          </p:grpSpPr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8" name="Line 28"/>
              <p:cNvSpPr>
                <a:spLocks noChangeShapeType="1"/>
              </p:cNvSpPr>
              <p:nvPr/>
            </p:nvSpPr>
            <p:spPr bwMode="auto">
              <a:xfrm>
                <a:off x="4608" y="168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3638" y="1526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Synchronous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3648" y="1996"/>
              <a:ext cx="9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Asynchronous</a:t>
              </a: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3504" y="2448"/>
              <a:ext cx="12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600" y="2304"/>
              <a:ext cx="13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Transmission 	delayed</a:t>
              </a:r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 flipH="1">
              <a:off x="3456" y="37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V="1">
              <a:off x="3744" y="356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3456" y="356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3552" y="3312"/>
              <a:ext cx="59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sz="1600"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sz="1600">
                <a:latin typeface="Arial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Self-Call</a:t>
              </a: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7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3456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>
              <a:off x="4752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0" name="Line 50"/>
            <p:cNvSpPr>
              <a:spLocks noChangeShapeType="1"/>
            </p:cNvSpPr>
            <p:nvPr/>
          </p:nvSpPr>
          <p:spPr bwMode="auto">
            <a:xfrm>
              <a:off x="3456" y="307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3494" y="223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6132" name="Text Box 52"/>
            <p:cNvSpPr txBox="1">
              <a:spLocks noChangeArrowheads="1"/>
            </p:cNvSpPr>
            <p:nvPr/>
          </p:nvSpPr>
          <p:spPr bwMode="auto">
            <a:xfrm>
              <a:off x="3456" y="2880"/>
              <a:ext cx="1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[condition]  remove()</a:t>
              </a:r>
            </a:p>
          </p:txBody>
        </p:sp>
        <p:sp>
          <p:nvSpPr>
            <p:cNvPr id="46133" name="Line 53"/>
            <p:cNvSpPr>
              <a:spLocks noChangeShapeType="1"/>
            </p:cNvSpPr>
            <p:nvPr/>
          </p:nvSpPr>
          <p:spPr bwMode="auto">
            <a:xfrm>
              <a:off x="3456" y="158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54"/>
            <p:cNvSpPr>
              <a:spLocks noChangeShapeType="1"/>
            </p:cNvSpPr>
            <p:nvPr/>
          </p:nvSpPr>
          <p:spPr bwMode="auto">
            <a:xfrm>
              <a:off x="4752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Text Box 55"/>
            <p:cNvSpPr txBox="1">
              <a:spLocks noChangeArrowheads="1"/>
            </p:cNvSpPr>
            <p:nvPr/>
          </p:nvSpPr>
          <p:spPr bwMode="auto">
            <a:xfrm>
              <a:off x="3456" y="3216"/>
              <a:ext cx="12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*[for each] remove()</a:t>
              </a:r>
            </a:p>
          </p:txBody>
        </p:sp>
        <p:sp>
          <p:nvSpPr>
            <p:cNvPr id="46136" name="Line 56"/>
            <p:cNvSpPr>
              <a:spLocks noChangeShapeType="1"/>
            </p:cNvSpPr>
            <p:nvPr/>
          </p:nvSpPr>
          <p:spPr bwMode="auto">
            <a:xfrm>
              <a:off x="3480" y="340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138" name="Line 58"/>
            <p:cNvSpPr>
              <a:spLocks noChangeShapeType="1"/>
            </p:cNvSpPr>
            <p:nvPr/>
          </p:nvSpPr>
          <p:spPr bwMode="auto">
            <a:xfrm flipV="1">
              <a:off x="3072" y="3312"/>
              <a:ext cx="432" cy="144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0" name="Line 60"/>
            <p:cNvSpPr>
              <a:spLocks noChangeShapeType="1"/>
            </p:cNvSpPr>
            <p:nvPr/>
          </p:nvSpPr>
          <p:spPr bwMode="auto">
            <a:xfrm flipV="1">
              <a:off x="3216" y="3024"/>
              <a:ext cx="432" cy="144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r>
              <a:rPr lang="en-US" sz="2800"/>
              <a:t>    </a:t>
            </a:r>
            <a:r>
              <a:rPr lang="en-US" sz="2800">
                <a:latin typeface="Times New Roman" pitchFamily="18" charset="0"/>
              </a:rPr>
              <a:t>Sequence Diagrams – Object Life Spans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696913" y="838200"/>
            <a:ext cx="4560887" cy="5715000"/>
          </a:xfrm>
          <a:noFill/>
          <a:ln/>
        </p:spPr>
        <p:txBody>
          <a:bodyPr/>
          <a:lstStyle/>
          <a:p>
            <a:pPr marL="290513" indent="-290513">
              <a:lnSpc>
                <a:spcPct val="80000"/>
              </a:lnSpc>
            </a:pPr>
            <a:r>
              <a:rPr lang="en-US" sz="1800"/>
              <a:t>Lifelines</a:t>
            </a:r>
          </a:p>
          <a:p>
            <a:pPr marL="290513" indent="-290513">
              <a:lnSpc>
                <a:spcPct val="80000"/>
              </a:lnSpc>
              <a:buFontTx/>
              <a:buNone/>
            </a:pPr>
            <a:r>
              <a:rPr lang="en-US" sz="1800"/>
              <a:t>    The dotted line that extends down the vertical axis from the base of each object. </a:t>
            </a:r>
          </a:p>
          <a:p>
            <a:pPr marL="290513" indent="-290513">
              <a:lnSpc>
                <a:spcPct val="80000"/>
              </a:lnSpc>
              <a:buFontTx/>
              <a:buNone/>
            </a:pPr>
            <a:r>
              <a:rPr lang="en-US" sz="1800"/>
              <a:t>     </a:t>
            </a:r>
          </a:p>
          <a:p>
            <a:pPr marL="290513" indent="-290513">
              <a:lnSpc>
                <a:spcPct val="80000"/>
              </a:lnSpc>
            </a:pPr>
            <a:r>
              <a:rPr lang="en-US" sz="1800"/>
              <a:t>Messages</a:t>
            </a:r>
          </a:p>
          <a:p>
            <a:pPr marL="290513" indent="-290513">
              <a:lnSpc>
                <a:spcPct val="80000"/>
              </a:lnSpc>
              <a:buFontTx/>
              <a:buNone/>
            </a:pPr>
            <a:r>
              <a:rPr lang="en-US" sz="1800"/>
              <a:t>     Labeled as arrows, with the arrowhead indicating the direction of the call. </a:t>
            </a:r>
          </a:p>
          <a:p>
            <a:pPr marL="290513" indent="-290513">
              <a:lnSpc>
                <a:spcPct val="80000"/>
              </a:lnSpc>
              <a:buFontTx/>
              <a:buNone/>
            </a:pPr>
            <a:endParaRPr lang="en-US" sz="1800"/>
          </a:p>
          <a:p>
            <a:pPr marL="290513" indent="-290513">
              <a:lnSpc>
                <a:spcPct val="80000"/>
              </a:lnSpc>
            </a:pPr>
            <a:r>
              <a:rPr lang="en-US" sz="1800"/>
              <a:t>Activation bar</a:t>
            </a:r>
            <a:endParaRPr lang="en-US" sz="1600"/>
          </a:p>
          <a:p>
            <a:pPr marL="290513" indent="-290513">
              <a:lnSpc>
                <a:spcPct val="80000"/>
              </a:lnSpc>
              <a:buFontTx/>
              <a:buNone/>
            </a:pPr>
            <a:r>
              <a:rPr lang="en-US" sz="1600"/>
              <a:t>     T</a:t>
            </a:r>
            <a:r>
              <a:rPr lang="en-US" sz="1800"/>
              <a:t>he long, thin boxes on the lifelines are method-invocation boxes indicting that indicate processing is being performed by the target object/class to fulfill a message.  </a:t>
            </a:r>
          </a:p>
          <a:p>
            <a:pPr marL="290513" indent="-290513">
              <a:lnSpc>
                <a:spcPct val="80000"/>
              </a:lnSpc>
            </a:pPr>
            <a:endParaRPr lang="en-US" sz="1800"/>
          </a:p>
          <a:p>
            <a:pPr marL="290513" indent="-290513">
              <a:lnSpc>
                <a:spcPct val="80000"/>
              </a:lnSpc>
            </a:pPr>
            <a:r>
              <a:rPr lang="en-US" sz="1800"/>
              <a:t>Rectangle also denotes when object is deactivated.</a:t>
            </a:r>
          </a:p>
          <a:p>
            <a:pPr marL="290513" indent="-290513">
              <a:lnSpc>
                <a:spcPct val="80000"/>
              </a:lnSpc>
            </a:pPr>
            <a:endParaRPr lang="en-US" sz="1800"/>
          </a:p>
          <a:p>
            <a:pPr marL="290513" indent="-290513">
              <a:lnSpc>
                <a:spcPct val="80000"/>
              </a:lnSpc>
            </a:pPr>
            <a:r>
              <a:rPr lang="en-US" sz="1800"/>
              <a:t>  Deletion</a:t>
            </a:r>
          </a:p>
          <a:p>
            <a:pPr marL="741363" lvl="1" indent="-284163">
              <a:lnSpc>
                <a:spcPct val="80000"/>
              </a:lnSpc>
            </a:pPr>
            <a:r>
              <a:rPr lang="en-US" sz="1800"/>
              <a:t>Placing an ‘X’ on lifeline</a:t>
            </a:r>
          </a:p>
          <a:p>
            <a:pPr marL="741363" lvl="1" indent="-284163">
              <a:lnSpc>
                <a:spcPct val="80000"/>
              </a:lnSpc>
            </a:pPr>
            <a:r>
              <a:rPr lang="en-US" sz="1800"/>
              <a:t>Object’s life ends at that point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3962400" y="44958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   </a:t>
            </a:r>
            <a:r>
              <a:rPr lang="en-US" sz="1600">
                <a:latin typeface="Times New Roman" pitchFamily="18" charset="0"/>
              </a:rPr>
              <a:t>Activation bar</a:t>
            </a:r>
          </a:p>
        </p:txBody>
      </p:sp>
      <p:grpSp>
        <p:nvGrpSpPr>
          <p:cNvPr id="51224" name="Group 24"/>
          <p:cNvGrpSpPr>
            <a:grpSpLocks/>
          </p:cNvGrpSpPr>
          <p:nvPr/>
        </p:nvGrpSpPr>
        <p:grpSpPr bwMode="auto">
          <a:xfrm>
            <a:off x="4876800" y="1752600"/>
            <a:ext cx="3457575" cy="4157663"/>
            <a:chOff x="3158" y="1232"/>
            <a:chExt cx="2178" cy="2619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416" y="1232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4712" y="180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608" y="13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u="sng">
                  <a:latin typeface="Arial" charset="0"/>
                </a:rPr>
                <a:t>A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4936" y="188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u="sng">
                  <a:latin typeface="Arial" charset="0"/>
                </a:rPr>
                <a:t>B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3704" y="161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5048" y="21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704" y="200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934" y="1810"/>
              <a:ext cx="500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1600">
                  <a:latin typeface="Arial" charset="0"/>
                </a:rPr>
                <a:t>Create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3752" y="243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5002" y="2429"/>
              <a:ext cx="98" cy="47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4918" y="3023"/>
              <a:ext cx="265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290513" indent="-290513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sz="2800" b="1">
                  <a:latin typeface="Arial" charset="0"/>
                </a:rPr>
                <a:t>X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654" y="2000"/>
              <a:ext cx="98" cy="1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H="1">
              <a:off x="3752" y="2913"/>
              <a:ext cx="1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4656" y="3312"/>
              <a:ext cx="6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Deletion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V="1">
              <a:off x="4032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3878" y="3177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Return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158" y="3639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Lifeline</a:t>
              </a:r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V="1">
              <a:off x="3360" y="268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>
            <a:normAutofit fontScale="90000"/>
          </a:bodyPr>
          <a:lstStyle/>
          <a:p>
            <a:r>
              <a:rPr lang="en-US" sz="2000" b="1">
                <a:latin typeface="Arial" charset="0"/>
              </a:rPr>
              <a:t/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/>
            </a:r>
            <a:br>
              <a:rPr lang="en-US" sz="2000" b="1">
                <a:latin typeface="Arial" charset="0"/>
              </a:rPr>
            </a:br>
            <a:r>
              <a:rPr lang="en-US" sz="2000" b="1"/>
              <a:t/>
            </a:r>
            <a:br>
              <a:rPr lang="en-US" sz="2000" b="1"/>
            </a:br>
            <a:endParaRPr lang="en-US" sz="2000" b="1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 charset="0"/>
              </a:rPr>
              <a:t>    UML: </a:t>
            </a:r>
            <a:r>
              <a:rPr lang="en-US" sz="2800" b="1" dirty="0">
                <a:latin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</a:rPr>
              <a:t>nified </a:t>
            </a:r>
            <a:r>
              <a:rPr lang="en-US" sz="2800" b="1" dirty="0">
                <a:latin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</a:rPr>
              <a:t>odeling </a:t>
            </a:r>
            <a:r>
              <a:rPr lang="en-US" sz="2800" b="1" dirty="0">
                <a:latin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</a:rPr>
              <a:t>anguage</a:t>
            </a:r>
            <a:r>
              <a:rPr lang="en-US" sz="3600" dirty="0"/>
              <a:t> </a:t>
            </a: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An industry-standard graphical language for specifying, visualizing, constructing, and documenting the artifacts of software systems, as well as for business modeling.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The UML uses mostly graphical notations to express the OO analysis and design of software projects. 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Simplifies the complex process of software design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0" y="609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  What is UML?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8900"/>
            <a:ext cx="7391400" cy="59690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Arial" charset="0"/>
              </a:rPr>
              <a:t/>
            </a:r>
            <a:br>
              <a:rPr lang="en-US" sz="3200" b="1">
                <a:latin typeface="Arial" charset="0"/>
              </a:rPr>
            </a:br>
            <a:r>
              <a:rPr lang="en-US" sz="2800" b="1">
                <a:latin typeface="Times New Roman" pitchFamily="18" charset="0"/>
              </a:rPr>
              <a:t>Sequence Diagram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914400"/>
            <a:ext cx="4953000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057400" y="5105400"/>
            <a:ext cx="6858000" cy="1581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Arial" charset="0"/>
                <a:cs typeface="Arial" charset="0"/>
              </a:rPr>
              <a:t>Sequence diagrams demonstrate the behavior of objects in a use case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 by describing the objects and the messages they pass.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Arial" charset="0"/>
              </a:rPr>
              <a:t>The horizontal dimension shows the objects participating in the interaction.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Arial" charset="0"/>
              </a:rPr>
              <a:t>The vertical arrangement of messages indicates their order.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Arial" charset="0"/>
              </a:rPr>
              <a:t>The labels may contain the seq. #  to indicate concurrency.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352800" y="838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solidFill>
                  <a:srgbClr val="FF66CC"/>
                </a:solidFill>
                <a:latin typeface="Times New Roman" pitchFamily="18" charset="0"/>
              </a:rPr>
              <a:t>Message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3276600" y="1143000"/>
            <a:ext cx="457200" cy="457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Interaction Diagrams:  Collaboration diagrams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Shows the relationship between objects and the order of messages passed between  them.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The objects are listed as rectangles and arrows indicate the messages being passed.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    </a:t>
            </a:r>
          </a:p>
          <a:p>
            <a:pPr>
              <a:lnSpc>
                <a:spcPct val="80000"/>
              </a:lnSpc>
            </a:pPr>
            <a:r>
              <a:rPr lang="en-US" sz="2000"/>
              <a:t>The numbers next to the messages are called sequence numbers. They show the sequence of the messages as they are passed between the objects. 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Convey the same information as sequence diagrams, but focus on object roles instead of the time sequence.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391400" cy="1295400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    Interaction Diagrams:  Collaboration diagrams </a:t>
            </a:r>
            <a:r>
              <a:rPr lang="en-US" sz="3200">
                <a:latin typeface="Arial" charset="0"/>
              </a:rPr>
              <a:t>(cont.)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406775" y="3032125"/>
            <a:ext cx="804863" cy="3159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632200" y="3043238"/>
            <a:ext cx="2952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User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455988" y="4730750"/>
            <a:ext cx="704850" cy="3698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532188" y="4743450"/>
            <a:ext cx="482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Catalog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650038" y="3032125"/>
            <a:ext cx="1055687" cy="3159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713538" y="3043238"/>
            <a:ext cx="8159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Reservations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581400" y="1752600"/>
            <a:ext cx="401638" cy="3317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657600" y="1828800"/>
            <a:ext cx="3810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start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3808413" y="3327400"/>
            <a:ext cx="1587" cy="1392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908425" y="3870325"/>
            <a:ext cx="1588" cy="188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Freeform 17"/>
          <p:cNvSpPr>
            <a:spLocks/>
          </p:cNvSpPr>
          <p:nvPr/>
        </p:nvSpPr>
        <p:spPr bwMode="auto">
          <a:xfrm>
            <a:off x="3871913" y="3963988"/>
            <a:ext cx="74612" cy="82550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23" y="52"/>
              </a:cxn>
              <a:cxn ang="0">
                <a:pos x="0" y="0"/>
              </a:cxn>
              <a:cxn ang="0">
                <a:pos x="47" y="0"/>
              </a:cxn>
            </a:cxnLst>
            <a:rect l="0" t="0" r="r" b="b"/>
            <a:pathLst>
              <a:path w="47" h="52">
                <a:moveTo>
                  <a:pt x="47" y="0"/>
                </a:moveTo>
                <a:lnTo>
                  <a:pt x="23" y="52"/>
                </a:lnTo>
                <a:lnTo>
                  <a:pt x="0" y="0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010025" y="3716338"/>
            <a:ext cx="6048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1: look up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606800" y="3976688"/>
            <a:ext cx="1588" cy="188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3570288" y="3987800"/>
            <a:ext cx="74612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23" y="0"/>
              </a:cxn>
              <a:cxn ang="0">
                <a:pos x="47" y="52"/>
              </a:cxn>
              <a:cxn ang="0">
                <a:pos x="0" y="52"/>
              </a:cxn>
            </a:cxnLst>
            <a:rect l="0" t="0" r="r" b="b"/>
            <a:pathLst>
              <a:path w="47" h="52">
                <a:moveTo>
                  <a:pt x="0" y="52"/>
                </a:moveTo>
                <a:lnTo>
                  <a:pt x="23" y="0"/>
                </a:lnTo>
                <a:lnTo>
                  <a:pt x="47" y="52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765425" y="3822700"/>
            <a:ext cx="6810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2: title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198938" y="3186113"/>
            <a:ext cx="24384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6272213" y="3043238"/>
            <a:ext cx="2016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Freeform 24"/>
          <p:cNvSpPr>
            <a:spLocks/>
          </p:cNvSpPr>
          <p:nvPr/>
        </p:nvSpPr>
        <p:spPr bwMode="auto">
          <a:xfrm>
            <a:off x="6373813" y="3008313"/>
            <a:ext cx="87312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" y="22"/>
              </a:cxn>
              <a:cxn ang="0">
                <a:pos x="0" y="45"/>
              </a:cxn>
              <a:cxn ang="0">
                <a:pos x="0" y="0"/>
              </a:cxn>
            </a:cxnLst>
            <a:rect l="0" t="0" r="r" b="b"/>
            <a:pathLst>
              <a:path w="55" h="45">
                <a:moveTo>
                  <a:pt x="0" y="0"/>
                </a:moveTo>
                <a:lnTo>
                  <a:pt x="55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235450" y="2795588"/>
            <a:ext cx="18129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3 : [not available] reserve title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62" name="Freeform 26"/>
          <p:cNvSpPr>
            <a:spLocks/>
          </p:cNvSpPr>
          <p:nvPr/>
        </p:nvSpPr>
        <p:spPr bwMode="auto">
          <a:xfrm>
            <a:off x="4148138" y="3327400"/>
            <a:ext cx="3030537" cy="1557338"/>
          </a:xfrm>
          <a:custGeom>
            <a:avLst/>
            <a:gdLst/>
            <a:ahLst/>
            <a:cxnLst>
              <a:cxn ang="0">
                <a:pos x="0" y="981"/>
              </a:cxn>
              <a:cxn ang="0">
                <a:pos x="1909" y="981"/>
              </a:cxn>
              <a:cxn ang="0">
                <a:pos x="1909" y="0"/>
              </a:cxn>
            </a:cxnLst>
            <a:rect l="0" t="0" r="r" b="b"/>
            <a:pathLst>
              <a:path w="1909" h="981">
                <a:moveTo>
                  <a:pt x="0" y="981"/>
                </a:moveTo>
                <a:lnTo>
                  <a:pt x="1909" y="981"/>
                </a:lnTo>
                <a:lnTo>
                  <a:pt x="190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6021388" y="4743450"/>
            <a:ext cx="2016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Freeform 28"/>
          <p:cNvSpPr>
            <a:spLocks/>
          </p:cNvSpPr>
          <p:nvPr/>
        </p:nvSpPr>
        <p:spPr bwMode="auto">
          <a:xfrm>
            <a:off x="6121400" y="4708525"/>
            <a:ext cx="889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22"/>
              </a:cxn>
              <a:cxn ang="0">
                <a:pos x="0" y="44"/>
              </a:cxn>
              <a:cxn ang="0">
                <a:pos x="0" y="0"/>
              </a:cxn>
            </a:cxnLst>
            <a:rect l="0" t="0" r="r" b="b"/>
            <a:pathLst>
              <a:path w="56" h="44">
                <a:moveTo>
                  <a:pt x="0" y="0"/>
                </a:moveTo>
                <a:lnTo>
                  <a:pt x="56" y="22"/>
                </a:lnTo>
                <a:lnTo>
                  <a:pt x="0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4953000" y="4495800"/>
            <a:ext cx="966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4 : title returned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6172200" y="5026025"/>
            <a:ext cx="2016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Freeform 31"/>
          <p:cNvSpPr>
            <a:spLocks/>
          </p:cNvSpPr>
          <p:nvPr/>
        </p:nvSpPr>
        <p:spPr bwMode="auto">
          <a:xfrm>
            <a:off x="6184900" y="4991100"/>
            <a:ext cx="87313" cy="71438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0" y="22"/>
              </a:cxn>
              <a:cxn ang="0">
                <a:pos x="55" y="0"/>
              </a:cxn>
              <a:cxn ang="0">
                <a:pos x="55" y="45"/>
              </a:cxn>
            </a:cxnLst>
            <a:rect l="0" t="0" r="r" b="b"/>
            <a:pathLst>
              <a:path w="55" h="45">
                <a:moveTo>
                  <a:pt x="55" y="45"/>
                </a:moveTo>
                <a:lnTo>
                  <a:pt x="0" y="22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5380038" y="5084763"/>
            <a:ext cx="712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5 : hold title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2601913" y="3657600"/>
            <a:ext cx="1587" cy="188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Freeform 34"/>
          <p:cNvSpPr>
            <a:spLocks/>
          </p:cNvSpPr>
          <p:nvPr/>
        </p:nvSpPr>
        <p:spPr bwMode="auto">
          <a:xfrm>
            <a:off x="2563813" y="3751263"/>
            <a:ext cx="76200" cy="8255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24" y="52"/>
              </a:cxn>
              <a:cxn ang="0">
                <a:pos x="0" y="0"/>
              </a:cxn>
              <a:cxn ang="0">
                <a:pos x="48" y="0"/>
              </a:cxn>
            </a:cxnLst>
            <a:rect l="0" t="0" r="r" b="b"/>
            <a:pathLst>
              <a:path w="48" h="52">
                <a:moveTo>
                  <a:pt x="48" y="0"/>
                </a:moveTo>
                <a:lnTo>
                  <a:pt x="24" y="52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1533525" y="3503613"/>
            <a:ext cx="8747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6 : borrow title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6172200" y="2713038"/>
            <a:ext cx="2016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Freeform 37"/>
          <p:cNvSpPr>
            <a:spLocks/>
          </p:cNvSpPr>
          <p:nvPr/>
        </p:nvSpPr>
        <p:spPr bwMode="auto">
          <a:xfrm>
            <a:off x="6272213" y="2678113"/>
            <a:ext cx="88900" cy="71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22"/>
              </a:cxn>
              <a:cxn ang="0">
                <a:pos x="0" y="45"/>
              </a:cxn>
              <a:cxn ang="0">
                <a:pos x="0" y="0"/>
              </a:cxn>
            </a:cxnLst>
            <a:rect l="0" t="0" r="r" b="b"/>
            <a:pathLst>
              <a:path w="56" h="45">
                <a:moveTo>
                  <a:pt x="0" y="0"/>
                </a:moveTo>
                <a:lnTo>
                  <a:pt x="56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651375" y="2465388"/>
            <a:ext cx="134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6: remove reservation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5870575" y="3375025"/>
            <a:ext cx="2016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Freeform 40"/>
          <p:cNvSpPr>
            <a:spLocks/>
          </p:cNvSpPr>
          <p:nvPr/>
        </p:nvSpPr>
        <p:spPr bwMode="auto">
          <a:xfrm>
            <a:off x="5883275" y="3338513"/>
            <a:ext cx="87313" cy="71437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0" y="23"/>
              </a:cxn>
              <a:cxn ang="0">
                <a:pos x="55" y="0"/>
              </a:cxn>
              <a:cxn ang="0">
                <a:pos x="55" y="45"/>
              </a:cxn>
            </a:cxnLst>
            <a:rect l="0" t="0" r="r" b="b"/>
            <a:pathLst>
              <a:path w="55" h="45">
                <a:moveTo>
                  <a:pt x="55" y="45"/>
                </a:moveTo>
                <a:lnTo>
                  <a:pt x="0" y="23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789488" y="3433763"/>
            <a:ext cx="9636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5: title available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1295400" y="5029200"/>
            <a:ext cx="7620000" cy="1524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 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810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68500" y="3263900"/>
            <a:ext cx="5727700" cy="28321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791200" y="3340100"/>
            <a:ext cx="0" cy="275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968500" y="4330700"/>
            <a:ext cx="3822700" cy="127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43200" y="3505200"/>
            <a:ext cx="2743200" cy="623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  Reservations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743200" y="4572000"/>
            <a:ext cx="2819400" cy="942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Responsibility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Times New Roman" pitchFamily="18" charset="0"/>
              </a:rPr>
              <a:t>  Keep list of reserved titles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Times New Roman" pitchFamily="18" charset="0"/>
              </a:rPr>
              <a:t>  Handle reservation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934200" y="4648200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943600" y="3505200"/>
            <a:ext cx="1524000" cy="942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Collaborators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Times New Roman" pitchFamily="18" charset="0"/>
              </a:rPr>
              <a:t>    Catalog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>
                <a:latin typeface="Times New Roman" pitchFamily="18" charset="0"/>
              </a:rPr>
              <a:t>    User session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200" b="1"/>
              <a:t>       </a:t>
            </a:r>
            <a:r>
              <a:rPr lang="en-US" sz="2800" b="1">
                <a:latin typeface="Times New Roman" pitchFamily="18" charset="0"/>
              </a:rPr>
              <a:t>CRC Card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286000" y="1752600"/>
            <a:ext cx="586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   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905000" y="1371600"/>
            <a:ext cx="6248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000">
                <a:latin typeface="Times New Roman" pitchFamily="18" charset="0"/>
              </a:rPr>
              <a:t>A collection of standard index cards, each of which is   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  divided into three sections; can be printed or hand-written.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000">
                <a:latin typeface="Times New Roman" pitchFamily="18" charset="0"/>
              </a:rPr>
              <a:t>Benefits: It is easy to describe how classes work by moving cards around; allows to quickly consider alternatives.</a:t>
            </a:r>
          </a:p>
          <a:p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870700" cy="914400"/>
          </a:xfrm>
        </p:spPr>
        <p:txBody>
          <a:bodyPr>
            <a:normAutofit fontScale="90000"/>
          </a:bodyPr>
          <a:lstStyle/>
          <a:p>
            <a:r>
              <a:rPr lang="en-US" sz="2800" b="1"/>
              <a:t> </a:t>
            </a:r>
            <a:r>
              <a:rPr lang="en-US" sz="2800"/>
              <a:t>How to create CRC cards?</a:t>
            </a:r>
            <a:br>
              <a:rPr lang="en-US" sz="2800"/>
            </a:br>
            <a:endParaRPr lang="en-US" sz="28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             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Find classes</a:t>
            </a:r>
            <a:r>
              <a:rPr lang="en-US" sz="1800">
                <a:latin typeface="Arial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      Look for main classes first, then find relevant classes.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Find responsibilities</a:t>
            </a:r>
            <a:r>
              <a:rPr lang="en-US" sz="1800">
                <a:latin typeface="Arial" charset="0"/>
              </a:rPr>
              <a:t> 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     Know what a class does; what information you wish to maintain about it. 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Define collaborators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     A class often needs to collaborate with other classes to get the job done. Collaboration diagram is an example to show class relationship.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 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Move cards around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Arial" charset="0"/>
              </a:rPr>
              <a:t>     Cards that collaborate with one another should be placed close together, whereas cards that don’t collaborate should be placed far apart.   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34200" cy="1281113"/>
          </a:xfrm>
        </p:spPr>
        <p:txBody>
          <a:bodyPr/>
          <a:lstStyle/>
          <a:p>
            <a:r>
              <a:rPr lang="en-US" sz="2800" b="1">
                <a:latin typeface="Arial" charset="0"/>
              </a:rPr>
              <a:t>      State Diagrams</a:t>
            </a:r>
            <a:br>
              <a:rPr lang="en-US" sz="2800" b="1">
                <a:latin typeface="Arial" charset="0"/>
              </a:rPr>
            </a:br>
            <a:r>
              <a:rPr lang="en-US" sz="2800" b="1">
                <a:latin typeface="Arial" charset="0"/>
              </a:rPr>
              <a:t>      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 b="1"/>
              <a:t>Billing Example)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47800" y="1676400"/>
            <a:ext cx="6629400" cy="2868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State Diagrams show the sequences of states </a:t>
            </a:r>
            <a:r>
              <a:rPr lang="en-US" sz="2800" b="1">
                <a:latin typeface="Times New Roman" pitchFamily="18" charset="0"/>
              </a:rPr>
              <a:t>an object</a:t>
            </a:r>
            <a:r>
              <a:rPr lang="en-US" sz="2800">
                <a:latin typeface="Times New Roman" pitchFamily="18" charset="0"/>
              </a:rPr>
              <a:t> goes through during its life cycle in response to stimuli, together with its responses and actions; an abstraction of all possible behaviors.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3200400" y="4775200"/>
            <a:ext cx="977900" cy="381000"/>
          </a:xfrm>
          <a:prstGeom prst="flowChartAlternateProcess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Unpaid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714500" y="4838700"/>
            <a:ext cx="304800" cy="3048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7708900" y="4826000"/>
            <a:ext cx="304800" cy="304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632700" y="4749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478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Start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75438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End</a:t>
            </a:r>
          </a:p>
        </p:txBody>
      </p:sp>
      <p:sp>
        <p:nvSpPr>
          <p:cNvPr id="10272" name="AutoShape 32"/>
          <p:cNvSpPr>
            <a:spLocks noChangeArrowheads="1"/>
          </p:cNvSpPr>
          <p:nvPr/>
        </p:nvSpPr>
        <p:spPr bwMode="auto">
          <a:xfrm>
            <a:off x="5194300" y="4800600"/>
            <a:ext cx="990600" cy="381000"/>
          </a:xfrm>
          <a:prstGeom prst="flowChartAlternateProcess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Paid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2057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81200" y="5105400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Invoice  created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1910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4343400" y="5105400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paying</a:t>
            </a: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61722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6172200" y="5105400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Times New Roman" pitchFamily="18" charset="0"/>
              </a:rPr>
              <a:t>Invoice destroying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6477000" cy="762000"/>
          </a:xfrm>
        </p:spPr>
        <p:txBody>
          <a:bodyPr/>
          <a:lstStyle/>
          <a:p>
            <a:r>
              <a:rPr lang="en-US" sz="3200" b="1">
                <a:latin typeface="Arial" charset="0"/>
              </a:rPr>
              <a:t>Basic rules for</a:t>
            </a:r>
            <a:r>
              <a:rPr lang="en-US" sz="3200"/>
              <a:t> </a:t>
            </a:r>
            <a:r>
              <a:rPr lang="en-US" sz="3200" b="1">
                <a:latin typeface="Arial" charset="0"/>
              </a:rPr>
              <a:t>State Diagrams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1628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Draw only one object's chart at a time.</a:t>
            </a:r>
          </a:p>
          <a:p>
            <a:pPr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A state is drawn as a box with rounded corners. </a:t>
            </a:r>
          </a:p>
          <a:p>
            <a:pPr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From each state draw an arrow to another state if the object can change from one to the other in one step.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Label the arrow with the event that causes it. </a:t>
            </a:r>
          </a:p>
          <a:p>
            <a:pPr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Show the initial state by drawing an arrow from a black filled circle to the initial state. </a:t>
            </a:r>
          </a:p>
          <a:p>
            <a:pPr>
              <a:lnSpc>
                <a:spcPct val="8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Show the end state by drawing an arrow to a circle with a filled circle inside it.</a:t>
            </a:r>
            <a:r>
              <a:rPr lang="en-US" sz="28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5041900" cy="1447800"/>
          </a:xfrm>
        </p:spPr>
        <p:txBody>
          <a:bodyPr/>
          <a:lstStyle/>
          <a:p>
            <a:r>
              <a:rPr lang="en-US" sz="2800" b="1">
                <a:latin typeface="Arial" charset="0"/>
              </a:rPr>
              <a:t>State Diagrams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(Traffic light example)</a:t>
            </a:r>
          </a:p>
        </p:txBody>
      </p:sp>
      <p:sp>
        <p:nvSpPr>
          <p:cNvPr id="43036" name="Text Box 28"/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90513" indent="-290513">
              <a:lnSpc>
                <a:spcPct val="90000"/>
              </a:lnSpc>
              <a:buClr>
                <a:srgbClr val="CC0000"/>
              </a:buClr>
              <a:buFontTx/>
              <a:buNone/>
            </a:pPr>
            <a:r>
              <a:rPr lang="en-US" sz="2800">
                <a:solidFill>
                  <a:srgbClr val="CC9900"/>
                </a:solidFill>
                <a:latin typeface="Arial" charset="0"/>
              </a:rPr>
              <a:t> 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4262438" y="1905000"/>
            <a:ext cx="2214562" cy="365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3" y="0"/>
              </a:cxn>
              <a:cxn ang="0">
                <a:pos x="1203" y="240"/>
              </a:cxn>
              <a:cxn ang="0">
                <a:pos x="1395" y="240"/>
              </a:cxn>
              <a:cxn ang="0">
                <a:pos x="1197" y="0"/>
              </a:cxn>
              <a:cxn ang="0">
                <a:pos x="1395" y="246"/>
              </a:cxn>
              <a:cxn ang="0">
                <a:pos x="1395" y="2304"/>
              </a:cxn>
              <a:cxn ang="0">
                <a:pos x="3" y="2304"/>
              </a:cxn>
              <a:cxn ang="0">
                <a:pos x="3" y="0"/>
              </a:cxn>
              <a:cxn ang="0">
                <a:pos x="0" y="0"/>
              </a:cxn>
            </a:cxnLst>
            <a:rect l="0" t="0" r="r" b="b"/>
            <a:pathLst>
              <a:path w="1395" h="2304">
                <a:moveTo>
                  <a:pt x="0" y="0"/>
                </a:moveTo>
                <a:lnTo>
                  <a:pt x="1203" y="0"/>
                </a:lnTo>
                <a:lnTo>
                  <a:pt x="1203" y="240"/>
                </a:lnTo>
                <a:lnTo>
                  <a:pt x="1395" y="240"/>
                </a:lnTo>
                <a:lnTo>
                  <a:pt x="1197" y="0"/>
                </a:lnTo>
                <a:lnTo>
                  <a:pt x="1395" y="246"/>
                </a:lnTo>
                <a:lnTo>
                  <a:pt x="1395" y="2304"/>
                </a:lnTo>
                <a:lnTo>
                  <a:pt x="3" y="2304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4495800" y="25908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495800" y="358140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4495800" y="457200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648200" y="3790950"/>
            <a:ext cx="1233488" cy="4762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800">
                <a:latin typeface="Arial" charset="0"/>
              </a:rPr>
              <a:t>Yellow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876800" y="2743200"/>
            <a:ext cx="838200" cy="4762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800">
                <a:latin typeface="Arial" charset="0"/>
              </a:rPr>
              <a:t>Red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648200" y="4781550"/>
            <a:ext cx="1174750" cy="4762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800">
                <a:latin typeface="Arial" charset="0"/>
              </a:rPr>
              <a:t>Green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343400" y="2017713"/>
            <a:ext cx="1776413" cy="4206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400">
                <a:latin typeface="Arial" charset="0"/>
              </a:rPr>
              <a:t>Traffic Light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590800"/>
            <a:ext cx="4572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048000" y="2362200"/>
            <a:ext cx="1014413" cy="4762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800">
                <a:solidFill>
                  <a:schemeClr val="accent1"/>
                </a:solidFill>
                <a:latin typeface="Arial" charset="0"/>
              </a:rPr>
              <a:t>State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4495800" y="25908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4495800" y="35814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4495800" y="45720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3025" name="AutoShape 17"/>
          <p:cNvCxnSpPr>
            <a:cxnSpLocks noChangeShapeType="1"/>
            <a:stCxn id="43015" idx="3"/>
            <a:endCxn id="43014" idx="3"/>
          </p:cNvCxnSpPr>
          <p:nvPr/>
        </p:nvCxnSpPr>
        <p:spPr bwMode="auto">
          <a:xfrm flipV="1">
            <a:off x="6105525" y="4000500"/>
            <a:ext cx="1588" cy="990600"/>
          </a:xfrm>
          <a:prstGeom prst="curvedConnector3">
            <a:avLst>
              <a:gd name="adj1" fmla="val 438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cxnSp>
        <p:nvCxnSpPr>
          <p:cNvPr id="43026" name="AutoShape 18"/>
          <p:cNvCxnSpPr>
            <a:cxnSpLocks noChangeShapeType="1"/>
          </p:cNvCxnSpPr>
          <p:nvPr/>
        </p:nvCxnSpPr>
        <p:spPr bwMode="auto">
          <a:xfrm flipV="1">
            <a:off x="6096000" y="2971800"/>
            <a:ext cx="1588" cy="990600"/>
          </a:xfrm>
          <a:prstGeom prst="curvedConnector3">
            <a:avLst>
              <a:gd name="adj1" fmla="val 438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cxnSp>
        <p:nvCxnSpPr>
          <p:cNvPr id="43027" name="AutoShape 19"/>
          <p:cNvCxnSpPr>
            <a:cxnSpLocks noChangeShapeType="1"/>
            <a:stCxn id="43022" idx="1"/>
            <a:endCxn id="43015" idx="1"/>
          </p:cNvCxnSpPr>
          <p:nvPr/>
        </p:nvCxnSpPr>
        <p:spPr bwMode="auto">
          <a:xfrm rot="10800000" flipH="1" flipV="1">
            <a:off x="4486275" y="3009900"/>
            <a:ext cx="1588" cy="1981200"/>
          </a:xfrm>
          <a:prstGeom prst="curvedConnector3">
            <a:avLst>
              <a:gd name="adj1" fmla="val -444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752600" y="2895600"/>
            <a:ext cx="1749425" cy="4762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90513" indent="-290513"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2800">
                <a:solidFill>
                  <a:srgbClr val="33CC33"/>
                </a:solidFill>
                <a:latin typeface="Arial" charset="0"/>
              </a:rPr>
              <a:t>Transition</a:t>
            </a: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3429000" y="3124200"/>
            <a:ext cx="7620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6705600" y="2057400"/>
            <a:ext cx="228600" cy="228600"/>
          </a:xfrm>
          <a:prstGeom prst="ellipse">
            <a:avLst/>
          </a:prstGeom>
          <a:solidFill>
            <a:srgbClr val="0000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3031" name="AutoShape 23"/>
          <p:cNvCxnSpPr>
            <a:cxnSpLocks noChangeShapeType="1"/>
            <a:stCxn id="43030" idx="4"/>
            <a:endCxn id="43013" idx="3"/>
          </p:cNvCxnSpPr>
          <p:nvPr/>
        </p:nvCxnSpPr>
        <p:spPr bwMode="auto">
          <a:xfrm rot="5400000">
            <a:off x="6105525" y="2295525"/>
            <a:ext cx="714375" cy="7143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sp>
        <p:nvSpPr>
          <p:cNvPr id="43032" name="WordArt 24"/>
          <p:cNvSpPr>
            <a:spLocks noChangeArrowheads="1" noChangeShapeType="1" noTextEdit="1"/>
          </p:cNvSpPr>
          <p:nvPr/>
        </p:nvSpPr>
        <p:spPr bwMode="auto">
          <a:xfrm rot="71628918">
            <a:off x="5880894" y="4177506"/>
            <a:ext cx="1219200" cy="94138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"/>
                <a:cs typeface="Arial"/>
              </a:rPr>
              <a:t>Green timer expires</a:t>
            </a:r>
          </a:p>
        </p:txBody>
      </p:sp>
      <p:sp>
        <p:nvSpPr>
          <p:cNvPr id="43033" name="WordArt 25"/>
          <p:cNvSpPr>
            <a:spLocks noChangeArrowheads="1" noChangeShapeType="1" noTextEdit="1"/>
          </p:cNvSpPr>
          <p:nvPr/>
        </p:nvSpPr>
        <p:spPr bwMode="auto">
          <a:xfrm rot="70713611">
            <a:off x="6096000" y="2971800"/>
            <a:ext cx="914400" cy="914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"/>
                <a:cs typeface="Arial"/>
              </a:rPr>
              <a:t>Yellow timer expires</a:t>
            </a:r>
          </a:p>
        </p:txBody>
      </p:sp>
      <p:sp>
        <p:nvSpPr>
          <p:cNvPr id="43034" name="WordArt 26"/>
          <p:cNvSpPr>
            <a:spLocks noChangeArrowheads="1" noChangeShapeType="1" noTextEdit="1"/>
          </p:cNvSpPr>
          <p:nvPr/>
        </p:nvSpPr>
        <p:spPr bwMode="auto">
          <a:xfrm rot="-70683091">
            <a:off x="3275013" y="3863975"/>
            <a:ext cx="1371600" cy="609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 Black"/>
              </a:rPr>
              <a:t>Car trips sensor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V="1">
            <a:off x="2628900" y="4572000"/>
            <a:ext cx="838200" cy="990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209800" y="5562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Event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7010400" y="190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animBg="1" autoUpdateAnimBg="0"/>
      <p:bldP spid="43013" grpId="0" animBg="1"/>
      <p:bldP spid="43014" grpId="0" animBg="1"/>
      <p:bldP spid="43015" grpId="0" animBg="1"/>
      <p:bldP spid="43028" grpId="0" autoUpdateAnimBg="0"/>
      <p:bldP spid="43029" grpId="0" animBg="1"/>
      <p:bldP spid="43030" grpId="0" animBg="1"/>
      <p:bldP spid="43032" grpId="0" animBg="1"/>
      <p:bldP spid="43033" grpId="0" animBg="1"/>
      <p:bldP spid="43034" grpId="0" animBg="1"/>
      <p:bldP spid="430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sz="2800"/>
              <a:t>Component Diagram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24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Illustrate the organizations and dependencies of the </a:t>
            </a:r>
            <a:r>
              <a:rPr lang="en-US" sz="2400" b="1"/>
              <a:t>physical</a:t>
            </a:r>
            <a:r>
              <a:rPr lang="en-US" sz="2400"/>
              <a:t> components in a system.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Has a higher level of abstraction than a Class diagram - usually implemented by one or more classes.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   Symbols and Notations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</a:t>
            </a:r>
            <a:r>
              <a:rPr lang="en-US" sz="2000"/>
              <a:t> </a:t>
            </a:r>
            <a:r>
              <a:rPr lang="en-US" sz="2000" b="1" u="sng"/>
              <a:t>Components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      a large rectangle with two smaller  rectangles on the side.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112645" name="Picture 5" descr="compon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572000"/>
            <a:ext cx="3429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sz="2800"/>
              <a:t>Component Diagram (cont.)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  </a:t>
            </a:r>
            <a:r>
              <a:rPr lang="en-US" sz="2400" b="1" u="sng"/>
              <a:t>Interface</a:t>
            </a:r>
            <a:r>
              <a:rPr lang="en-US" sz="2400" u="sng"/>
              <a:t/>
            </a:r>
            <a:br>
              <a:rPr lang="en-US" sz="2400" u="sng"/>
            </a:br>
            <a:r>
              <a:rPr lang="en-US" sz="2400"/>
              <a:t>An interface describes a group of operations used or created by components. It represents a declaration of a set of coherent public features and obligations, similar to a contract.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5334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69" name="Oval 5"/>
          <p:cNvSpPr>
            <a:spLocks noChangeArrowheads="1"/>
          </p:cNvSpPr>
          <p:nvPr/>
        </p:nvSpPr>
        <p:spPr bwMode="auto">
          <a:xfrm>
            <a:off x="5219700" y="40767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143000" y="4357688"/>
            <a:ext cx="71628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400" b="1" u="sng"/>
              <a:t>Dependencies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eaLnBrk="1" hangingPunct="1"/>
            <a:r>
              <a:rPr lang="en-US" sz="2400"/>
              <a:t>dashed arrows.</a:t>
            </a:r>
            <a:br>
              <a:rPr lang="en-US" sz="2400"/>
            </a:br>
            <a:endParaRPr lang="en-US" sz="2400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4114800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</a:rPr>
              <a:t>      Why UML for Modeling?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305800" cy="4800600"/>
          </a:xfrm>
        </p:spPr>
        <p:txBody>
          <a:bodyPr/>
          <a:lstStyle/>
          <a:p>
            <a:r>
              <a:rPr lang="en-US" sz="2400" dirty="0"/>
              <a:t>A diagram/picture = thousands words</a:t>
            </a:r>
          </a:p>
          <a:p>
            <a:r>
              <a:rPr lang="en-US" sz="2400" dirty="0"/>
              <a:t>Uses graphical notation  to communicate more clearly than natural language (imprecise) and code(too detailed).</a:t>
            </a:r>
          </a:p>
          <a:p>
            <a:r>
              <a:rPr lang="en-US" sz="2400" dirty="0"/>
              <a:t>Makes it easier for programmers and software architects to communicate.</a:t>
            </a:r>
          </a:p>
          <a:p>
            <a:r>
              <a:rPr lang="en-US" sz="2400" dirty="0"/>
              <a:t>Helps acquire an overall view of a system.</a:t>
            </a:r>
          </a:p>
          <a:p>
            <a:r>
              <a:rPr lang="en-US" sz="2400" dirty="0"/>
              <a:t>UML is </a:t>
            </a:r>
            <a:r>
              <a:rPr lang="en-US" sz="2400" i="1" dirty="0"/>
              <a:t>not </a:t>
            </a:r>
            <a:r>
              <a:rPr lang="en-US" sz="2400" dirty="0"/>
              <a:t>dependent on any one language or technology.</a:t>
            </a:r>
          </a:p>
          <a:p>
            <a:r>
              <a:rPr lang="en-US" sz="2400" dirty="0"/>
              <a:t>UML moves us from fragmentation</a:t>
            </a:r>
            <a:r>
              <a:rPr lang="en-US" sz="2400" b="1" i="1" dirty="0"/>
              <a:t> </a:t>
            </a:r>
            <a:r>
              <a:rPr lang="en-US" sz="2400" dirty="0"/>
              <a:t>to standardization</a:t>
            </a:r>
            <a:r>
              <a:rPr lang="en-US" sz="2400" b="1" i="1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sz="3200"/>
              <a:t>Component Diagram (cont.)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81600"/>
            <a:ext cx="76962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193800" y="17526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206500" y="22860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16510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16510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V="1">
            <a:off x="16510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16510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479800" y="144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1651000" y="2819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879600" y="35814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1892300" y="41148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V="1">
            <a:off x="2336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 flipV="1">
            <a:off x="2336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V="1">
            <a:off x="23368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23368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4165600" y="3276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23368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5613400" y="2743200"/>
            <a:ext cx="9906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5626100" y="32766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V="1">
            <a:off x="6070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6070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V="1">
            <a:off x="60706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6070600" y="243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>
            <a:off x="7899400" y="2438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6070600" y="3810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4394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 flipV="1">
            <a:off x="3860800" y="2438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3479800" y="226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 flipV="1">
            <a:off x="4699000" y="2286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23" name="Rectangle 35"/>
          <p:cNvSpPr>
            <a:spLocks noChangeArrowheads="1"/>
          </p:cNvSpPr>
          <p:nvPr/>
        </p:nvSpPr>
        <p:spPr bwMode="auto">
          <a:xfrm>
            <a:off x="2438400" y="18288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order</a:t>
            </a:r>
          </a:p>
        </p:txBody>
      </p:sp>
      <p:sp>
        <p:nvSpPr>
          <p:cNvPr id="114724" name="Rectangle 36"/>
          <p:cNvSpPr>
            <a:spLocks noChangeArrowheads="1"/>
          </p:cNvSpPr>
          <p:nvPr/>
        </p:nvSpPr>
        <p:spPr bwMode="auto">
          <a:xfrm>
            <a:off x="6781800" y="28956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customer</a:t>
            </a:r>
          </a:p>
        </p:txBody>
      </p:sp>
      <p:sp>
        <p:nvSpPr>
          <p:cNvPr id="114725" name="Rectangle 37"/>
          <p:cNvSpPr>
            <a:spLocks noChangeArrowheads="1"/>
          </p:cNvSpPr>
          <p:nvPr/>
        </p:nvSpPr>
        <p:spPr bwMode="auto">
          <a:xfrm>
            <a:off x="3048000" y="3810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account</a:t>
            </a:r>
          </a:p>
        </p:txBody>
      </p:sp>
      <p:sp>
        <p:nvSpPr>
          <p:cNvPr id="114726" name="Rectangle 38"/>
          <p:cNvSpPr>
            <a:spLocks noChangeArrowheads="1"/>
          </p:cNvSpPr>
          <p:nvPr/>
        </p:nvSpPr>
        <p:spPr bwMode="auto">
          <a:xfrm>
            <a:off x="1143000" y="4968875"/>
            <a:ext cx="7162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/>
              <a:t> Order provides a component interface, which is a collection of one or more methods with or without attributes. </a:t>
            </a:r>
          </a:p>
          <a:p>
            <a:pPr eaLnBrk="1" hangingPunct="1"/>
            <a:r>
              <a:rPr lang="en-US"/>
              <a:t>  </a:t>
            </a:r>
          </a:p>
          <a:p>
            <a:pPr eaLnBrk="1" hangingPunct="1"/>
            <a:r>
              <a:rPr lang="en-US"/>
              <a:t>   Account and customer components are dependent upon the interface of the order.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391400" cy="990600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Arial" charset="0"/>
              </a:rPr>
              <a:t>UML Modeling Tools</a:t>
            </a:r>
            <a:r>
              <a:rPr lang="en-US" b="1">
                <a:solidFill>
                  <a:srgbClr val="942C2C"/>
                </a:solidFill>
                <a:latin typeface="Arial" charset="0"/>
              </a:rPr>
              <a:t> </a:t>
            </a:r>
            <a:r>
              <a:rPr lang="en-US" b="1"/>
              <a:t/>
            </a:r>
            <a:br>
              <a:rPr lang="en-US" b="1"/>
            </a:b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73188" y="1371600"/>
            <a:ext cx="6938962" cy="39243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Rational Rose</a:t>
            </a:r>
            <a:r>
              <a:rPr lang="en-US" sz="2000"/>
              <a:t>   (</a:t>
            </a:r>
            <a:r>
              <a:rPr lang="en-US" sz="2000">
                <a:hlinkClick r:id="rId2"/>
              </a:rPr>
              <a:t>www.rational.com</a:t>
            </a:r>
            <a:r>
              <a:rPr lang="en-US" sz="2000"/>
              <a:t>) by IBM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UML Studio</a:t>
            </a:r>
            <a:r>
              <a:rPr lang="en-US" sz="2000"/>
              <a:t> 7.1  ( </a:t>
            </a:r>
            <a:r>
              <a:rPr lang="en-US" sz="2000">
                <a:hlinkClick r:id="rId3"/>
              </a:rPr>
              <a:t>http://www.pragsoft.com/</a:t>
            </a:r>
            <a:r>
              <a:rPr lang="en-US" sz="2000"/>
              <a:t>)  by Pragsoft Corporation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</a:t>
            </a:r>
            <a:r>
              <a:rPr lang="en-US" sz="2000">
                <a:latin typeface="Arial" charset="0"/>
              </a:rPr>
              <a:t>Capable of handling very large models (tens of thousands of classes). Educational License US$ 125.00; Freeware version. 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Microsoft Visio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Dia: open source, much like visio. (</a:t>
            </a:r>
            <a:r>
              <a:rPr lang="en-US" sz="2000"/>
              <a:t>http://www.gnome.org/projects/dia/)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ArgoUML (Open Source; 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written in  java </a:t>
            </a:r>
            <a:r>
              <a:rPr lang="en-US" sz="2000">
                <a:latin typeface="Arial" charset="0"/>
              </a:rPr>
              <a:t>) (</a:t>
            </a:r>
            <a:r>
              <a:rPr lang="en-US" sz="2000">
                <a:latin typeface="Arial" charset="0"/>
                <a:hlinkClick r:id="rId4"/>
              </a:rPr>
              <a:t>http://www.apple.com/downloads/macosx/development_tools/argouml.html</a:t>
            </a:r>
            <a:r>
              <a:rPr lang="en-US" sz="2000"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Others (</a:t>
            </a:r>
            <a:r>
              <a:rPr lang="en-US" sz="2000">
                <a:latin typeface="Arial" charset="0"/>
                <a:hlinkClick r:id="rId5"/>
              </a:rPr>
              <a:t>http://www.objectsbydesign.com/tools/umltools_byCompany.html</a:t>
            </a:r>
            <a:r>
              <a:rPr lang="en-US" sz="2000"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Microsoft Visio</a:t>
            </a:r>
          </a:p>
        </p:txBody>
      </p:sp>
      <p:pic>
        <p:nvPicPr>
          <p:cNvPr id="88068" name="Picture 4" descr="vis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3152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60438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             UML studio 7.1</a:t>
            </a:r>
          </a:p>
        </p:txBody>
      </p:sp>
      <p:pic>
        <p:nvPicPr>
          <p:cNvPr id="52230" name="Picture 6" descr="uml_stud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315200" cy="541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762000"/>
            <a:ext cx="7826375" cy="573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870700" cy="1295400"/>
          </a:xfrm>
        </p:spPr>
        <p:txBody>
          <a:bodyPr/>
          <a:lstStyle/>
          <a:p>
            <a:r>
              <a:rPr lang="en-US" sz="3200">
                <a:latin typeface="Times New Roman" pitchFamily="18" charset="0"/>
              </a:rPr>
              <a:t>History</a:t>
            </a:r>
          </a:p>
        </p:txBody>
      </p:sp>
      <p:sp>
        <p:nvSpPr>
          <p:cNvPr id="42051" name="Text Box 67"/>
          <p:cNvSpPr txBox="1">
            <a:spLocks noChangeArrowheads="1"/>
          </p:cNvSpPr>
          <p:nvPr/>
        </p:nvSpPr>
        <p:spPr bwMode="auto">
          <a:xfrm>
            <a:off x="1812925" y="1641475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Time</a:t>
            </a:r>
          </a:p>
        </p:txBody>
      </p: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2133600" y="1828800"/>
            <a:ext cx="5505450" cy="4256088"/>
            <a:chOff x="1344" y="1152"/>
            <a:chExt cx="3468" cy="2681"/>
          </a:xfrm>
        </p:grpSpPr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2160" y="2060"/>
              <a:ext cx="265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1997:    UML 1.0, 1.1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1996:    UML 0.9 &amp; 0.91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1995:    Unified Method 0.8</a:t>
              </a:r>
            </a:p>
          </p:txBody>
        </p:sp>
        <p:sp>
          <p:nvSpPr>
            <p:cNvPr id="42039" name="Text Box 55"/>
            <p:cNvSpPr txBox="1">
              <a:spLocks noChangeArrowheads="1"/>
            </p:cNvSpPr>
            <p:nvPr/>
          </p:nvSpPr>
          <p:spPr bwMode="auto">
            <a:xfrm>
              <a:off x="1506" y="3285"/>
              <a:ext cx="75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Other methods</a:t>
              </a:r>
            </a:p>
          </p:txBody>
        </p:sp>
        <p:sp>
          <p:nvSpPr>
            <p:cNvPr id="42040" name="Text Box 56"/>
            <p:cNvSpPr txBox="1">
              <a:spLocks noChangeArrowheads="1"/>
            </p:cNvSpPr>
            <p:nvPr/>
          </p:nvSpPr>
          <p:spPr bwMode="auto">
            <a:xfrm>
              <a:off x="2170" y="3592"/>
              <a:ext cx="7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Booch ‘91</a:t>
              </a:r>
            </a:p>
          </p:txBody>
        </p:sp>
        <p:sp>
          <p:nvSpPr>
            <p:cNvPr id="42041" name="Text Box 57"/>
            <p:cNvSpPr txBox="1">
              <a:spLocks noChangeArrowheads="1"/>
            </p:cNvSpPr>
            <p:nvPr/>
          </p:nvSpPr>
          <p:spPr bwMode="auto">
            <a:xfrm>
              <a:off x="2562" y="3169"/>
              <a:ext cx="5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Booch ‘93</a:t>
              </a:r>
            </a:p>
          </p:txBody>
        </p:sp>
        <p:sp>
          <p:nvSpPr>
            <p:cNvPr id="42042" name="Text Box 58"/>
            <p:cNvSpPr txBox="1">
              <a:spLocks noChangeArrowheads="1"/>
            </p:cNvSpPr>
            <p:nvPr/>
          </p:nvSpPr>
          <p:spPr bwMode="auto">
            <a:xfrm>
              <a:off x="3612" y="3132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OMT - 2</a:t>
              </a:r>
            </a:p>
          </p:txBody>
        </p:sp>
        <p:sp>
          <p:nvSpPr>
            <p:cNvPr id="42043" name="Line 59"/>
            <p:cNvSpPr>
              <a:spLocks noChangeShapeType="1"/>
            </p:cNvSpPr>
            <p:nvPr/>
          </p:nvSpPr>
          <p:spPr bwMode="auto">
            <a:xfrm flipV="1">
              <a:off x="1836" y="27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44" name="Line 60"/>
            <p:cNvSpPr>
              <a:spLocks noChangeShapeType="1"/>
            </p:cNvSpPr>
            <p:nvPr/>
          </p:nvSpPr>
          <p:spPr bwMode="auto">
            <a:xfrm flipV="1">
              <a:off x="2412" y="3324"/>
              <a:ext cx="258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V="1">
              <a:off x="2796" y="2796"/>
              <a:ext cx="16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 flipV="1">
              <a:off x="3832" y="331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047" name="Line 63"/>
            <p:cNvSpPr>
              <a:spLocks noChangeShapeType="1"/>
            </p:cNvSpPr>
            <p:nvPr/>
          </p:nvSpPr>
          <p:spPr bwMode="auto">
            <a:xfrm flipH="1" flipV="1">
              <a:off x="3228" y="279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3948" y="3660"/>
              <a:ext cx="4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charset="0"/>
                </a:rPr>
                <a:t>OMT - 1</a:t>
              </a:r>
            </a:p>
          </p:txBody>
        </p:sp>
        <p:sp>
          <p:nvSpPr>
            <p:cNvPr id="42049" name="Text Box 65"/>
            <p:cNvSpPr txBox="1">
              <a:spLocks noChangeArrowheads="1"/>
            </p:cNvSpPr>
            <p:nvPr/>
          </p:nvSpPr>
          <p:spPr bwMode="auto">
            <a:xfrm>
              <a:off x="2112" y="1152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 Year  Version </a:t>
              </a:r>
            </a:p>
          </p:txBody>
        </p:sp>
        <p:sp>
          <p:nvSpPr>
            <p:cNvPr id="42050" name="Text Box 66"/>
            <p:cNvSpPr txBox="1">
              <a:spLocks noChangeArrowheads="1"/>
            </p:cNvSpPr>
            <p:nvPr/>
          </p:nvSpPr>
          <p:spPr bwMode="auto">
            <a:xfrm>
              <a:off x="2160" y="1408"/>
              <a:ext cx="15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2003:    UML 2.0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2001:    UML 1.4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1999:    UML 1.3</a:t>
              </a:r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 flipV="1">
              <a:off x="1344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387475"/>
          </a:xfrm>
        </p:spPr>
        <p:txBody>
          <a:bodyPr/>
          <a:lstStyle/>
          <a:p>
            <a:r>
              <a:rPr lang="en-US" sz="3600" b="1">
                <a:latin typeface="Arial" charset="0"/>
              </a:rPr>
              <a:t/>
            </a:r>
            <a:br>
              <a:rPr lang="en-US" sz="3600" b="1">
                <a:latin typeface="Arial" charset="0"/>
              </a:rPr>
            </a:br>
            <a:endParaRPr lang="en-US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6200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Use Case Diagram</a:t>
            </a:r>
            <a:r>
              <a:rPr lang="en-US" sz="2000">
                <a:latin typeface="Arial" charset="0"/>
              </a:rPr>
              <a:t>: capture requirements. Clarify exactly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>
                <a:latin typeface="Arial" charset="0"/>
              </a:rPr>
              <a:t>    what</a:t>
            </a:r>
            <a:r>
              <a:rPr lang="en-US" sz="2000">
                <a:latin typeface="Arial" charset="0"/>
              </a:rPr>
              <a:t> the system is supposed to do</a:t>
            </a:r>
            <a:r>
              <a:rPr lang="en-US" sz="2800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    Displays the relationship among actors and use cases.  Different from traditional flow chart.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aseline="30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</a:t>
            </a:r>
            <a:r>
              <a:rPr lang="en-US" sz="2000" b="1" u="sng">
                <a:latin typeface="Arial" charset="0"/>
              </a:rPr>
              <a:t>Class Diagram</a:t>
            </a:r>
            <a:r>
              <a:rPr lang="en-US" sz="2000" b="1">
                <a:latin typeface="Arial" charset="0"/>
              </a:rPr>
              <a:t>: </a:t>
            </a:r>
            <a:r>
              <a:rPr lang="en-US" sz="2000"/>
              <a:t>static relationships between classes.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Arial" charset="0"/>
              </a:rPr>
              <a:t>     </a:t>
            </a:r>
            <a:r>
              <a:rPr lang="en-US" sz="2000">
                <a:latin typeface="Arial" charset="0"/>
              </a:rPr>
              <a:t>Describe the types of objects in the system and various kinds of static relationship that exist among them.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Sequence Diagram</a:t>
            </a:r>
            <a:r>
              <a:rPr lang="en-US" sz="2000" b="1">
                <a:latin typeface="Arial" charset="0"/>
              </a:rPr>
              <a:t>:</a:t>
            </a:r>
            <a:endParaRPr lang="en-US" sz="2000" b="1" i="1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    Displays the time sequence of the objects participating in the interaction.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Arial" charset="0"/>
              </a:rPr>
              <a:t>    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362200" y="381000"/>
            <a:ext cx="47704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800">
              <a:latin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</a:rPr>
              <a:t>Types of UML Diagrams</a:t>
            </a:r>
            <a:r>
              <a:rPr lang="en-US" sz="2800" b="1">
                <a:latin typeface="Times New Roman" pitchFamily="18" charset="0"/>
              </a:rPr>
              <a:t/>
            </a:r>
            <a:br>
              <a:rPr lang="en-US" sz="2800" b="1">
                <a:latin typeface="Times New Roman" pitchFamily="18" charset="0"/>
              </a:rPr>
            </a:br>
            <a:endParaRPr 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870700" cy="1281113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        </a:t>
            </a:r>
            <a:r>
              <a:rPr lang="en-US" sz="3200">
                <a:latin typeface="Times New Roman" pitchFamily="18" charset="0"/>
              </a:rPr>
              <a:t>Types of UML Diagrams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67183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u="sng">
                <a:latin typeface="Arial" charset="0"/>
              </a:rPr>
              <a:t>Collaboration Diagram</a:t>
            </a:r>
            <a:r>
              <a:rPr lang="en-US" sz="2400" b="1" i="1" u="sng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b="1" i="1">
                <a:latin typeface="Arial" charset="0"/>
              </a:rPr>
              <a:t>   </a:t>
            </a:r>
            <a:r>
              <a:rPr lang="en-US" sz="2000">
                <a:latin typeface="Arial" charset="0"/>
              </a:rPr>
              <a:t>Displays an interaction organized around the objects and their links to one another.</a:t>
            </a:r>
          </a:p>
          <a:p>
            <a:pPr>
              <a:buFontTx/>
              <a:buNone/>
            </a:pPr>
            <a:r>
              <a:rPr lang="en-US" sz="2400" b="1" u="sng">
                <a:latin typeface="Arial" charset="0"/>
              </a:rPr>
              <a:t> State Diagram</a:t>
            </a:r>
            <a:endParaRPr lang="en-US" b="1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   </a:t>
            </a:r>
            <a:r>
              <a:rPr lang="en-US" sz="2000">
                <a:latin typeface="Arial" charset="0"/>
              </a:rPr>
              <a:t>Displays the sequences of states that an object of an interaction goes through during its life in response to received stimuli, together with its responses and actions.</a:t>
            </a:r>
            <a:endParaRPr lang="en-US" sz="2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76400" y="4953000"/>
            <a:ext cx="655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sng">
                <a:latin typeface="Arial" charset="0"/>
              </a:rPr>
              <a:t>Component Diagram</a:t>
            </a:r>
            <a:r>
              <a:rPr lang="en-US" b="1" i="1" u="sng">
                <a:latin typeface="Arial" charset="0"/>
              </a:rPr>
              <a:t> </a:t>
            </a:r>
          </a:p>
          <a:p>
            <a:r>
              <a:rPr lang="en-US" sz="2000" b="1" i="1">
                <a:latin typeface="Arial" charset="0"/>
              </a:rPr>
              <a:t> </a:t>
            </a:r>
            <a:r>
              <a:rPr lang="en-US" sz="2000"/>
              <a:t>Illustrate the organizations and dependencies of the </a:t>
            </a:r>
            <a:r>
              <a:rPr lang="en-US" sz="2000" b="1"/>
              <a:t>physical</a:t>
            </a:r>
            <a:r>
              <a:rPr lang="en-US" sz="2000"/>
              <a:t> components in a system. A higher level than class diagrams.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1488"/>
            <a:ext cx="6870700" cy="1068387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Arial" charset="0"/>
              </a:rPr>
              <a:t>          Use Case Diagrams</a:t>
            </a:r>
            <a:r>
              <a:rPr lang="en-US" sz="3600" b="1"/>
              <a:t/>
            </a:r>
            <a:br>
              <a:rPr lang="en-US" sz="3600" b="1"/>
            </a:br>
            <a:endParaRPr lang="en-US" sz="3600" b="1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19475" y="1858963"/>
            <a:ext cx="2438400" cy="384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14800" y="2230438"/>
            <a:ext cx="9048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800">
                <a:solidFill>
                  <a:srgbClr val="000000"/>
                </a:solidFill>
                <a:latin typeface="Arial" charset="0"/>
              </a:rPr>
              <a:t>Library System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4067175" y="2911475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392613" y="3068638"/>
            <a:ext cx="32226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800">
                <a:solidFill>
                  <a:srgbClr val="000000"/>
                </a:solidFill>
                <a:latin typeface="Arial" charset="0"/>
              </a:rPr>
              <a:t>Borrow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067175" y="3517900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310063" y="3754438"/>
            <a:ext cx="4810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800">
                <a:solidFill>
                  <a:srgbClr val="000000"/>
                </a:solidFill>
                <a:latin typeface="Arial" charset="0"/>
              </a:rPr>
              <a:t>Order Title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886200" y="4267200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200525" y="4440238"/>
            <a:ext cx="742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800">
                <a:solidFill>
                  <a:srgbClr val="000000"/>
                </a:solidFill>
                <a:latin typeface="Arial" charset="0"/>
              </a:rPr>
              <a:t>Fine Remittance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582863" y="2894013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505075" y="3190875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4905375" y="2786063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5210175" y="2894013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5019675" y="2679700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943475" y="3786188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5210175" y="4249738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143125" y="25971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2035175" y="26892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203517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14312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2084388" y="2276475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005013" y="3251200"/>
            <a:ext cx="358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Client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6619875" y="24320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6511925" y="25241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651192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661987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6561138" y="2108200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378575" y="3086100"/>
            <a:ext cx="6223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6619875" y="4184650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6511925" y="42767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H="1">
            <a:off x="651192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661987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3" name="Oval 35"/>
          <p:cNvSpPr>
            <a:spLocks noChangeArrowheads="1"/>
          </p:cNvSpPr>
          <p:nvPr/>
        </p:nvSpPr>
        <p:spPr bwMode="auto">
          <a:xfrm>
            <a:off x="6543675" y="3863975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6332538" y="4838700"/>
            <a:ext cx="6683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100">
                <a:solidFill>
                  <a:srgbClr val="000000"/>
                </a:solidFill>
                <a:latin typeface="Arial" charset="0"/>
              </a:rPr>
              <a:t>Supervisor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2362200" y="5867400"/>
            <a:ext cx="6172200" cy="1069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Times New Roman" pitchFamily="18" charset="0"/>
              </a:rPr>
              <a:t> A generalized description of how a system will be used. 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Times New Roman" pitchFamily="18" charset="0"/>
              </a:rPr>
              <a:t> Provides an overview of the intended functionality of the system</a:t>
            </a:r>
          </a:p>
          <a:p>
            <a:pPr eaLnBrk="1" hangingPunct="1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2133600" y="1600200"/>
            <a:ext cx="1052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1">
                <a:solidFill>
                  <a:srgbClr val="FF66CC"/>
                </a:solidFill>
                <a:latin typeface="Arial" charset="0"/>
              </a:rPr>
              <a:t>Boundary</a:t>
            </a:r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3124200" y="1905000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1066800" y="1905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i="1">
                <a:solidFill>
                  <a:srgbClr val="FF66CC"/>
                </a:solidFill>
                <a:latin typeface="Arial" charset="0"/>
              </a:rPr>
              <a:t>Actor</a:t>
            </a:r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1600200" y="2209800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 flipH="1">
            <a:off x="4800600" y="1828800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7010400" y="1447800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i="1">
                <a:solidFill>
                  <a:srgbClr val="FF66CC"/>
                </a:solidFill>
                <a:latin typeface="Arial" charset="0"/>
              </a:rPr>
              <a:t/>
            </a:r>
            <a:br>
              <a:rPr lang="en-US" sz="1600" i="1">
                <a:solidFill>
                  <a:srgbClr val="FF66CC"/>
                </a:solidFill>
                <a:latin typeface="Arial" charset="0"/>
              </a:rPr>
            </a:br>
            <a:r>
              <a:rPr lang="en-US" sz="1600" i="1">
                <a:solidFill>
                  <a:srgbClr val="FF66CC"/>
                </a:solidFill>
                <a:latin typeface="Arial" charset="0"/>
              </a:rPr>
              <a:t>Use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15240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600200" y="609600"/>
            <a:ext cx="6400800" cy="499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Arial" charset="0"/>
                <a:cs typeface="Arial" charset="0"/>
              </a:rPr>
              <a:t>   </a:t>
            </a:r>
            <a:r>
              <a:rPr lang="en-US" sz="2800" b="1">
                <a:latin typeface="Times New Roman" pitchFamily="18" charset="0"/>
                <a:cs typeface="Arial" charset="0"/>
              </a:rPr>
              <a:t>Use Case Diagram(core components)</a:t>
            </a:r>
          </a:p>
          <a:p>
            <a:pPr eaLnBrk="1" hangingPunct="1">
              <a:spcBef>
                <a:spcPct val="50000"/>
              </a:spcBef>
            </a:pPr>
            <a:endParaRPr lang="en-US" sz="2800" b="1" u="sng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Actors:</a:t>
            </a:r>
            <a:r>
              <a:rPr lang="en-US" sz="2400">
                <a:latin typeface="Times New Roman" pitchFamily="18" charset="0"/>
              </a:rPr>
              <a:t>  </a:t>
            </a:r>
            <a:r>
              <a:rPr lang="en-US" sz="2000">
                <a:latin typeface="Times New Roman" pitchFamily="18" charset="0"/>
              </a:rPr>
              <a:t>A role that a user plays with respect to the system,including human users and other systems. e.g.,inanimate physical objects (e.g. robot); an external system that needs some information from the current system.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Use case:</a:t>
            </a:r>
            <a:r>
              <a:rPr lang="en-US" sz="2400">
                <a:latin typeface="Arial" charset="0"/>
                <a:cs typeface="Arial" charset="0"/>
              </a:rPr>
              <a:t> </a:t>
            </a:r>
            <a:r>
              <a:rPr lang="en-US" sz="2400">
                <a:latin typeface="Times New Roman" pitchFamily="18" charset="0"/>
                <a:cs typeface="Arial" charset="0"/>
              </a:rPr>
              <a:t>A</a:t>
            </a:r>
            <a:r>
              <a:rPr lang="en-US" sz="2000">
                <a:latin typeface="Times New Roman" pitchFamily="18" charset="0"/>
                <a:cs typeface="Arial" charset="0"/>
              </a:rPr>
              <a:t> set of scenarios that describing an interaction  between a user and a system.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2335213" y="3417888"/>
          <a:ext cx="282575" cy="892175"/>
        </p:xfrm>
        <a:graphic>
          <a:graphicData uri="http://schemas.openxmlformats.org/presentationml/2006/ole">
            <p:oleObj spid="_x0000_s21520" name="Visio" r:id="rId3" imgW="282245" imgH="892150" progId="Visio.Drawing.11">
              <p:embed/>
            </p:oleObj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4229100" y="5181600"/>
          <a:ext cx="654050" cy="344488"/>
        </p:xfrm>
        <a:graphic>
          <a:graphicData uri="http://schemas.openxmlformats.org/presentationml/2006/ole">
            <p:oleObj spid="_x0000_s21522" name="Visio" r:id="rId4" imgW="653796" imgH="34411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</TotalTime>
  <Words>2113</Words>
  <Application>Microsoft Office PowerPoint</Application>
  <PresentationFormat>On-screen Show (4:3)</PresentationFormat>
  <Paragraphs>488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Visio</vt:lpstr>
      <vt:lpstr>Bitmap Image</vt:lpstr>
      <vt:lpstr>UML</vt:lpstr>
      <vt:lpstr>Overview</vt:lpstr>
      <vt:lpstr>   </vt:lpstr>
      <vt:lpstr>      Why UML for Modeling?</vt:lpstr>
      <vt:lpstr>History</vt:lpstr>
      <vt:lpstr> </vt:lpstr>
      <vt:lpstr>        Types of UML Diagrams (Cont.)</vt:lpstr>
      <vt:lpstr>          Use Case Diagrams </vt:lpstr>
      <vt:lpstr>Slide 9</vt:lpstr>
      <vt:lpstr>  Use Case Diagram (core components) </vt:lpstr>
      <vt:lpstr>       Use Case Diagram(core relationship) </vt:lpstr>
      <vt:lpstr>Use Case Diagram(core relationship) </vt:lpstr>
      <vt:lpstr>  Use Case Diagram (core relationship)</vt:lpstr>
      <vt:lpstr>          Use Case Diagrams(cont.)</vt:lpstr>
      <vt:lpstr>Class Diagram</vt:lpstr>
      <vt:lpstr>         An example of Class   </vt:lpstr>
      <vt:lpstr>C++ Class Example </vt:lpstr>
      <vt:lpstr>Slide 18</vt:lpstr>
      <vt:lpstr>Slide 19</vt:lpstr>
      <vt:lpstr>Associations</vt:lpstr>
      <vt:lpstr>Notation of Class Diagram: association</vt:lpstr>
      <vt:lpstr>       Association: Multiplicity and Roles</vt:lpstr>
      <vt:lpstr>Slide 23</vt:lpstr>
      <vt:lpstr>Slide 24</vt:lpstr>
      <vt:lpstr>Notation of Class Diagram: Aggregation</vt:lpstr>
      <vt:lpstr>  </vt:lpstr>
      <vt:lpstr>                  Class Diagram example</vt:lpstr>
      <vt:lpstr>     Sequence Diagram: Object interaction</vt:lpstr>
      <vt:lpstr>    Sequence Diagrams – Object Life Spans</vt:lpstr>
      <vt:lpstr> Sequence Diagram</vt:lpstr>
      <vt:lpstr>Interaction Diagrams:  Collaboration diagrams</vt:lpstr>
      <vt:lpstr>    Interaction Diagrams:  Collaboration diagrams (cont.)</vt:lpstr>
      <vt:lpstr>       CRC Card</vt:lpstr>
      <vt:lpstr> How to create CRC cards? </vt:lpstr>
      <vt:lpstr>      State Diagrams       (Billing Example)</vt:lpstr>
      <vt:lpstr>Basic rules for State Diagrams</vt:lpstr>
      <vt:lpstr>State Diagrams  (Traffic light example)</vt:lpstr>
      <vt:lpstr>Component Diagram</vt:lpstr>
      <vt:lpstr>Component Diagram (cont.)</vt:lpstr>
      <vt:lpstr>Component Diagram (cont.)</vt:lpstr>
      <vt:lpstr>UML Modeling Tools  </vt:lpstr>
      <vt:lpstr>Microsoft Visio</vt:lpstr>
      <vt:lpstr>             UML studio 7.1</vt:lpstr>
      <vt:lpstr>Slide 44</vt:lpstr>
    </vt:vector>
  </TitlesOfParts>
  <Company>UCF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sjin</dc:creator>
  <cp:lastModifiedBy>sarutigupta</cp:lastModifiedBy>
  <cp:revision>321</cp:revision>
  <dcterms:created xsi:type="dcterms:W3CDTF">2002-09-22T17:43:30Z</dcterms:created>
  <dcterms:modified xsi:type="dcterms:W3CDTF">2019-11-04T06:30:57Z</dcterms:modified>
</cp:coreProperties>
</file>