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4" r:id="rId9"/>
    <p:sldId id="266" r:id="rId10"/>
    <p:sldId id="267" r:id="rId11"/>
    <p:sldId id="263" r:id="rId12"/>
    <p:sldId id="272" r:id="rId13"/>
    <p:sldId id="273" r:id="rId14"/>
    <p:sldId id="274" r:id="rId15"/>
    <p:sldId id="275" r:id="rId16"/>
    <p:sldId id="276" r:id="rId17"/>
    <p:sldId id="268" r:id="rId18"/>
    <p:sldId id="269"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9924B-60D4-4525-A0A7-1C48C5A36CA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E770DE3-6233-4B10-967C-E12F84B144E8}">
      <dgm:prSet/>
      <dgm:spPr/>
      <dgm:t>
        <a:bodyPr/>
        <a:lstStyle/>
        <a:p>
          <a:r>
            <a:rPr lang="en-US" b="1" u="sng" dirty="0">
              <a:solidFill>
                <a:srgbClr val="FFFF00"/>
              </a:solidFill>
            </a:rPr>
            <a:t>Contents:</a:t>
          </a:r>
          <a:endParaRPr lang="en-US" dirty="0">
            <a:solidFill>
              <a:srgbClr val="FFFF00"/>
            </a:solidFill>
          </a:endParaRPr>
        </a:p>
      </dgm:t>
    </dgm:pt>
    <dgm:pt modelId="{1109D36B-2E5F-47C0-BD8C-47E70FD9F5B5}" type="parTrans" cxnId="{A85FE754-95CE-4C8A-8720-908112A4FA40}">
      <dgm:prSet/>
      <dgm:spPr/>
      <dgm:t>
        <a:bodyPr/>
        <a:lstStyle/>
        <a:p>
          <a:endParaRPr lang="en-US"/>
        </a:p>
      </dgm:t>
    </dgm:pt>
    <dgm:pt modelId="{5E22F6EE-4B80-4D4C-B150-A8E8709A685C}" type="sibTrans" cxnId="{A85FE754-95CE-4C8A-8720-908112A4FA40}">
      <dgm:prSet/>
      <dgm:spPr/>
      <dgm:t>
        <a:bodyPr/>
        <a:lstStyle/>
        <a:p>
          <a:endParaRPr lang="en-US"/>
        </a:p>
      </dgm:t>
    </dgm:pt>
    <dgm:pt modelId="{6B7BE0E9-192F-4D45-B2C6-E27179968DFE}">
      <dgm:prSet/>
      <dgm:spPr/>
      <dgm:t>
        <a:bodyPr/>
        <a:lstStyle/>
        <a:p>
          <a:r>
            <a:rPr lang="en-US"/>
            <a:t>Introduction</a:t>
          </a:r>
        </a:p>
      </dgm:t>
    </dgm:pt>
    <dgm:pt modelId="{E2932A31-290F-428B-B49C-C43169B7A442}" type="parTrans" cxnId="{2C571178-797D-47B7-99F6-84AF69B3542E}">
      <dgm:prSet/>
      <dgm:spPr/>
      <dgm:t>
        <a:bodyPr/>
        <a:lstStyle/>
        <a:p>
          <a:endParaRPr lang="en-US"/>
        </a:p>
      </dgm:t>
    </dgm:pt>
    <dgm:pt modelId="{ED1818D9-6320-4535-8C57-DEC3BE0C6178}" type="sibTrans" cxnId="{2C571178-797D-47B7-99F6-84AF69B3542E}">
      <dgm:prSet/>
      <dgm:spPr/>
      <dgm:t>
        <a:bodyPr/>
        <a:lstStyle/>
        <a:p>
          <a:endParaRPr lang="en-US"/>
        </a:p>
      </dgm:t>
    </dgm:pt>
    <dgm:pt modelId="{0F9ECA6E-51F2-41CA-8F92-DC8141E236C4}">
      <dgm:prSet/>
      <dgm:spPr/>
      <dgm:t>
        <a:bodyPr/>
        <a:lstStyle/>
        <a:p>
          <a:r>
            <a:rPr lang="en-US" dirty="0"/>
            <a:t>Problem Statement</a:t>
          </a:r>
        </a:p>
      </dgm:t>
    </dgm:pt>
    <dgm:pt modelId="{C2D57C43-FC66-49BD-B79B-8F7F2737D23A}" type="parTrans" cxnId="{D79CFBE3-56B2-43D6-837F-7CD60A533E9F}">
      <dgm:prSet/>
      <dgm:spPr/>
      <dgm:t>
        <a:bodyPr/>
        <a:lstStyle/>
        <a:p>
          <a:endParaRPr lang="en-US"/>
        </a:p>
      </dgm:t>
    </dgm:pt>
    <dgm:pt modelId="{B285ABAE-77F3-451C-A48F-FAE7048C3EA7}" type="sibTrans" cxnId="{D79CFBE3-56B2-43D6-837F-7CD60A533E9F}">
      <dgm:prSet/>
      <dgm:spPr/>
      <dgm:t>
        <a:bodyPr/>
        <a:lstStyle/>
        <a:p>
          <a:endParaRPr lang="en-US"/>
        </a:p>
      </dgm:t>
    </dgm:pt>
    <dgm:pt modelId="{2E76A509-14FF-485F-8859-7AA69CFC9789}">
      <dgm:prSet/>
      <dgm:spPr/>
      <dgm:t>
        <a:bodyPr/>
        <a:lstStyle/>
        <a:p>
          <a:r>
            <a:rPr lang="en-US"/>
            <a:t>Motivation</a:t>
          </a:r>
        </a:p>
      </dgm:t>
    </dgm:pt>
    <dgm:pt modelId="{975C5830-23E8-4679-B74D-63C3CF3C1A44}" type="parTrans" cxnId="{D1F7BB98-543E-4F8C-9A4F-FD8D0404CBD4}">
      <dgm:prSet/>
      <dgm:spPr/>
      <dgm:t>
        <a:bodyPr/>
        <a:lstStyle/>
        <a:p>
          <a:endParaRPr lang="en-US"/>
        </a:p>
      </dgm:t>
    </dgm:pt>
    <dgm:pt modelId="{CD36E1B0-CE65-4AA2-BFBB-A9DD47854582}" type="sibTrans" cxnId="{D1F7BB98-543E-4F8C-9A4F-FD8D0404CBD4}">
      <dgm:prSet/>
      <dgm:spPr/>
      <dgm:t>
        <a:bodyPr/>
        <a:lstStyle/>
        <a:p>
          <a:endParaRPr lang="en-US"/>
        </a:p>
      </dgm:t>
    </dgm:pt>
    <dgm:pt modelId="{6EB452DC-57B8-4BA8-804D-1AF1C3D37538}">
      <dgm:prSet/>
      <dgm:spPr/>
      <dgm:t>
        <a:bodyPr/>
        <a:lstStyle/>
        <a:p>
          <a:r>
            <a:rPr lang="en-US"/>
            <a:t>Objectives</a:t>
          </a:r>
        </a:p>
      </dgm:t>
    </dgm:pt>
    <dgm:pt modelId="{8927B38E-21A0-4930-832A-B9D39DFE0E59}" type="parTrans" cxnId="{CE0B766A-C229-4697-B597-5673D4DC60FB}">
      <dgm:prSet/>
      <dgm:spPr/>
      <dgm:t>
        <a:bodyPr/>
        <a:lstStyle/>
        <a:p>
          <a:endParaRPr lang="en-US"/>
        </a:p>
      </dgm:t>
    </dgm:pt>
    <dgm:pt modelId="{91F5EB21-17EE-49C5-8677-111296355CA9}" type="sibTrans" cxnId="{CE0B766A-C229-4697-B597-5673D4DC60FB}">
      <dgm:prSet/>
      <dgm:spPr/>
      <dgm:t>
        <a:bodyPr/>
        <a:lstStyle/>
        <a:p>
          <a:endParaRPr lang="en-US"/>
        </a:p>
      </dgm:t>
    </dgm:pt>
    <dgm:pt modelId="{7D2C3A87-CA4D-4549-8315-40F3D980BE08}">
      <dgm:prSet/>
      <dgm:spPr/>
      <dgm:t>
        <a:bodyPr/>
        <a:lstStyle/>
        <a:p>
          <a:r>
            <a:rPr lang="en-US"/>
            <a:t>Literature Review</a:t>
          </a:r>
        </a:p>
      </dgm:t>
    </dgm:pt>
    <dgm:pt modelId="{00F0540B-38C4-4D80-9A92-30463EE01906}" type="parTrans" cxnId="{6283BDB2-CC1C-41E7-9CD1-8B64CA3113A0}">
      <dgm:prSet/>
      <dgm:spPr/>
      <dgm:t>
        <a:bodyPr/>
        <a:lstStyle/>
        <a:p>
          <a:endParaRPr lang="en-US"/>
        </a:p>
      </dgm:t>
    </dgm:pt>
    <dgm:pt modelId="{D3A212ED-DEA7-42AA-A274-EA26BA222F48}" type="sibTrans" cxnId="{6283BDB2-CC1C-41E7-9CD1-8B64CA3113A0}">
      <dgm:prSet/>
      <dgm:spPr/>
      <dgm:t>
        <a:bodyPr/>
        <a:lstStyle/>
        <a:p>
          <a:endParaRPr lang="en-US"/>
        </a:p>
      </dgm:t>
    </dgm:pt>
    <dgm:pt modelId="{97920C97-8955-4998-B1F4-679D4C2E399E}">
      <dgm:prSet/>
      <dgm:spPr/>
      <dgm:t>
        <a:bodyPr/>
        <a:lstStyle/>
        <a:p>
          <a:r>
            <a:rPr lang="en-US"/>
            <a:t>Proposed Model in Base Paper</a:t>
          </a:r>
        </a:p>
      </dgm:t>
    </dgm:pt>
    <dgm:pt modelId="{3B55CE9B-C923-4846-8BE3-77ED41AF9B1D}" type="parTrans" cxnId="{6F868F31-455A-46C5-9D22-88B62A1E2249}">
      <dgm:prSet/>
      <dgm:spPr/>
      <dgm:t>
        <a:bodyPr/>
        <a:lstStyle/>
        <a:p>
          <a:endParaRPr lang="en-US"/>
        </a:p>
      </dgm:t>
    </dgm:pt>
    <dgm:pt modelId="{FF7974AF-7614-441F-922E-49080141F9D8}" type="sibTrans" cxnId="{6F868F31-455A-46C5-9D22-88B62A1E2249}">
      <dgm:prSet/>
      <dgm:spPr/>
      <dgm:t>
        <a:bodyPr/>
        <a:lstStyle/>
        <a:p>
          <a:endParaRPr lang="en-US"/>
        </a:p>
      </dgm:t>
    </dgm:pt>
    <dgm:pt modelId="{52B97067-1D6F-46AA-9229-F3FCD072968E}">
      <dgm:prSet/>
      <dgm:spPr/>
      <dgm:t>
        <a:bodyPr/>
        <a:lstStyle/>
        <a:p>
          <a:r>
            <a:rPr lang="en-US"/>
            <a:t>Algorithm used in Base Paper</a:t>
          </a:r>
        </a:p>
      </dgm:t>
    </dgm:pt>
    <dgm:pt modelId="{7B86D245-561F-4FC0-95B3-635662AC2E3E}" type="parTrans" cxnId="{9AA6126B-B772-4CA8-AB71-5D5BA176BF76}">
      <dgm:prSet/>
      <dgm:spPr/>
      <dgm:t>
        <a:bodyPr/>
        <a:lstStyle/>
        <a:p>
          <a:endParaRPr lang="en-US"/>
        </a:p>
      </dgm:t>
    </dgm:pt>
    <dgm:pt modelId="{F8628A29-6E11-40E9-AAF1-A5510BEC0C47}" type="sibTrans" cxnId="{9AA6126B-B772-4CA8-AB71-5D5BA176BF76}">
      <dgm:prSet/>
      <dgm:spPr/>
      <dgm:t>
        <a:bodyPr/>
        <a:lstStyle/>
        <a:p>
          <a:endParaRPr lang="en-US"/>
        </a:p>
      </dgm:t>
    </dgm:pt>
    <dgm:pt modelId="{6834A475-639A-4A0D-8A39-E6398AA6550B}">
      <dgm:prSet/>
      <dgm:spPr/>
      <dgm:t>
        <a:bodyPr/>
        <a:lstStyle/>
        <a:p>
          <a:r>
            <a:rPr lang="en-US"/>
            <a:t>Applications</a:t>
          </a:r>
        </a:p>
      </dgm:t>
    </dgm:pt>
    <dgm:pt modelId="{FCA99D12-1DF0-458B-8CCF-45A142E01ADD}" type="parTrans" cxnId="{84220195-92D2-49A4-B635-D34B153A1C8A}">
      <dgm:prSet/>
      <dgm:spPr/>
      <dgm:t>
        <a:bodyPr/>
        <a:lstStyle/>
        <a:p>
          <a:endParaRPr lang="en-US"/>
        </a:p>
      </dgm:t>
    </dgm:pt>
    <dgm:pt modelId="{BEDAB6F1-1E53-4CE6-9678-AF1BCA49C518}" type="sibTrans" cxnId="{84220195-92D2-49A4-B635-D34B153A1C8A}">
      <dgm:prSet/>
      <dgm:spPr/>
      <dgm:t>
        <a:bodyPr/>
        <a:lstStyle/>
        <a:p>
          <a:endParaRPr lang="en-US"/>
        </a:p>
      </dgm:t>
    </dgm:pt>
    <dgm:pt modelId="{132F4B37-F019-4359-A442-95CC1941B2C3}">
      <dgm:prSet/>
      <dgm:spPr/>
      <dgm:t>
        <a:bodyPr/>
        <a:lstStyle/>
        <a:p>
          <a:r>
            <a:rPr lang="en-US"/>
            <a:t>Summary</a:t>
          </a:r>
        </a:p>
      </dgm:t>
    </dgm:pt>
    <dgm:pt modelId="{6F6232D3-79EC-4D83-BE82-3EA6E8CFF533}" type="parTrans" cxnId="{7ADEE56C-805E-47F7-82CF-B25DA0E274EF}">
      <dgm:prSet/>
      <dgm:spPr/>
      <dgm:t>
        <a:bodyPr/>
        <a:lstStyle/>
        <a:p>
          <a:endParaRPr lang="en-US"/>
        </a:p>
      </dgm:t>
    </dgm:pt>
    <dgm:pt modelId="{0E28AF7C-4233-4A33-9F23-347D364FB7F5}" type="sibTrans" cxnId="{7ADEE56C-805E-47F7-82CF-B25DA0E274EF}">
      <dgm:prSet/>
      <dgm:spPr/>
      <dgm:t>
        <a:bodyPr/>
        <a:lstStyle/>
        <a:p>
          <a:endParaRPr lang="en-US"/>
        </a:p>
      </dgm:t>
    </dgm:pt>
    <dgm:pt modelId="{2E970216-135B-4608-9F25-BA7351C00DCB}">
      <dgm:prSet/>
      <dgm:spPr/>
      <dgm:t>
        <a:bodyPr/>
        <a:lstStyle/>
        <a:p>
          <a:r>
            <a:rPr lang="en-US"/>
            <a:t>References</a:t>
          </a:r>
        </a:p>
      </dgm:t>
    </dgm:pt>
    <dgm:pt modelId="{9D8BCC38-F043-4CCC-B1D9-EDE27F05B3F9}" type="parTrans" cxnId="{442FCC44-FE92-4950-BBE6-0565364EEC1C}">
      <dgm:prSet/>
      <dgm:spPr/>
      <dgm:t>
        <a:bodyPr/>
        <a:lstStyle/>
        <a:p>
          <a:endParaRPr lang="en-US"/>
        </a:p>
      </dgm:t>
    </dgm:pt>
    <dgm:pt modelId="{C35B4812-4C66-4812-AB49-390CD886DA36}" type="sibTrans" cxnId="{442FCC44-FE92-4950-BBE6-0565364EEC1C}">
      <dgm:prSet/>
      <dgm:spPr/>
      <dgm:t>
        <a:bodyPr/>
        <a:lstStyle/>
        <a:p>
          <a:endParaRPr lang="en-US"/>
        </a:p>
      </dgm:t>
    </dgm:pt>
    <dgm:pt modelId="{3F4DDE57-C81A-46F5-A6A4-7284847BF823}" type="pres">
      <dgm:prSet presAssocID="{DBA9924B-60D4-4525-A0A7-1C48C5A36CAC}" presName="vert0" presStyleCnt="0">
        <dgm:presLayoutVars>
          <dgm:dir/>
          <dgm:animOne val="branch"/>
          <dgm:animLvl val="lvl"/>
        </dgm:presLayoutVars>
      </dgm:prSet>
      <dgm:spPr/>
    </dgm:pt>
    <dgm:pt modelId="{F557BF8A-FCC0-405F-B278-3A42EA3C18D2}" type="pres">
      <dgm:prSet presAssocID="{AE770DE3-6233-4B10-967C-E12F84B144E8}" presName="thickLine" presStyleLbl="alignNode1" presStyleIdx="0" presStyleCnt="1"/>
      <dgm:spPr/>
    </dgm:pt>
    <dgm:pt modelId="{57AE39F0-E870-4A24-A678-3FA877B4043F}" type="pres">
      <dgm:prSet presAssocID="{AE770DE3-6233-4B10-967C-E12F84B144E8}" presName="horz1" presStyleCnt="0"/>
      <dgm:spPr/>
    </dgm:pt>
    <dgm:pt modelId="{F27E4BE1-F1CB-420D-8610-3829DAA3F929}" type="pres">
      <dgm:prSet presAssocID="{AE770DE3-6233-4B10-967C-E12F84B144E8}" presName="tx1" presStyleLbl="revTx" presStyleIdx="0" presStyleCnt="11"/>
      <dgm:spPr/>
    </dgm:pt>
    <dgm:pt modelId="{EC50BD70-291C-4825-9BAE-48BE6BBACAEA}" type="pres">
      <dgm:prSet presAssocID="{AE770DE3-6233-4B10-967C-E12F84B144E8}" presName="vert1" presStyleCnt="0"/>
      <dgm:spPr/>
    </dgm:pt>
    <dgm:pt modelId="{53D3B484-72C2-4DFD-A545-1B06C7CE16B2}" type="pres">
      <dgm:prSet presAssocID="{6B7BE0E9-192F-4D45-B2C6-E27179968DFE}" presName="vertSpace2a" presStyleCnt="0"/>
      <dgm:spPr/>
    </dgm:pt>
    <dgm:pt modelId="{A9B24905-8B3B-4D1F-BDCF-28D22EEEE5A5}" type="pres">
      <dgm:prSet presAssocID="{6B7BE0E9-192F-4D45-B2C6-E27179968DFE}" presName="horz2" presStyleCnt="0"/>
      <dgm:spPr/>
    </dgm:pt>
    <dgm:pt modelId="{0D24E518-B697-45CA-921C-24319C99A7E9}" type="pres">
      <dgm:prSet presAssocID="{6B7BE0E9-192F-4D45-B2C6-E27179968DFE}" presName="horzSpace2" presStyleCnt="0"/>
      <dgm:spPr/>
    </dgm:pt>
    <dgm:pt modelId="{F8C7954F-49E1-4171-AE6A-CA34D3946D7C}" type="pres">
      <dgm:prSet presAssocID="{6B7BE0E9-192F-4D45-B2C6-E27179968DFE}" presName="tx2" presStyleLbl="revTx" presStyleIdx="1" presStyleCnt="11"/>
      <dgm:spPr/>
    </dgm:pt>
    <dgm:pt modelId="{07D02B46-88CE-40BA-84F9-336FF61EB0F1}" type="pres">
      <dgm:prSet presAssocID="{6B7BE0E9-192F-4D45-B2C6-E27179968DFE}" presName="vert2" presStyleCnt="0"/>
      <dgm:spPr/>
    </dgm:pt>
    <dgm:pt modelId="{74C1DD47-C86B-4732-ADDA-87863FDE5D08}" type="pres">
      <dgm:prSet presAssocID="{6B7BE0E9-192F-4D45-B2C6-E27179968DFE}" presName="thinLine2b" presStyleLbl="callout" presStyleIdx="0" presStyleCnt="10"/>
      <dgm:spPr/>
    </dgm:pt>
    <dgm:pt modelId="{F88100D9-BB59-4ACE-9480-2483E181CE71}" type="pres">
      <dgm:prSet presAssocID="{6B7BE0E9-192F-4D45-B2C6-E27179968DFE}" presName="vertSpace2b" presStyleCnt="0"/>
      <dgm:spPr/>
    </dgm:pt>
    <dgm:pt modelId="{E445F35E-71E0-4283-9F4F-FD7306DFC615}" type="pres">
      <dgm:prSet presAssocID="{0F9ECA6E-51F2-41CA-8F92-DC8141E236C4}" presName="horz2" presStyleCnt="0"/>
      <dgm:spPr/>
    </dgm:pt>
    <dgm:pt modelId="{61561EA6-665B-4CCC-AEA2-C1EC316363DD}" type="pres">
      <dgm:prSet presAssocID="{0F9ECA6E-51F2-41CA-8F92-DC8141E236C4}" presName="horzSpace2" presStyleCnt="0"/>
      <dgm:spPr/>
    </dgm:pt>
    <dgm:pt modelId="{55E17EB8-A461-4B2C-B795-3941BA83D2A9}" type="pres">
      <dgm:prSet presAssocID="{0F9ECA6E-51F2-41CA-8F92-DC8141E236C4}" presName="tx2" presStyleLbl="revTx" presStyleIdx="2" presStyleCnt="11"/>
      <dgm:spPr/>
    </dgm:pt>
    <dgm:pt modelId="{5783E05C-FA9C-4C6E-BCC8-9EBA47948606}" type="pres">
      <dgm:prSet presAssocID="{0F9ECA6E-51F2-41CA-8F92-DC8141E236C4}" presName="vert2" presStyleCnt="0"/>
      <dgm:spPr/>
    </dgm:pt>
    <dgm:pt modelId="{04EF64F5-6CFF-486A-A7B1-0E147F83445C}" type="pres">
      <dgm:prSet presAssocID="{0F9ECA6E-51F2-41CA-8F92-DC8141E236C4}" presName="thinLine2b" presStyleLbl="callout" presStyleIdx="1" presStyleCnt="10"/>
      <dgm:spPr/>
    </dgm:pt>
    <dgm:pt modelId="{C58465A3-C510-4BC7-A321-03BDF946C2A2}" type="pres">
      <dgm:prSet presAssocID="{0F9ECA6E-51F2-41CA-8F92-DC8141E236C4}" presName="vertSpace2b" presStyleCnt="0"/>
      <dgm:spPr/>
    </dgm:pt>
    <dgm:pt modelId="{C96F8AC8-FEF4-490F-8D77-812A133BA4F4}" type="pres">
      <dgm:prSet presAssocID="{2E76A509-14FF-485F-8859-7AA69CFC9789}" presName="horz2" presStyleCnt="0"/>
      <dgm:spPr/>
    </dgm:pt>
    <dgm:pt modelId="{FA928F22-8AAE-4E86-B996-CB592DBB4C72}" type="pres">
      <dgm:prSet presAssocID="{2E76A509-14FF-485F-8859-7AA69CFC9789}" presName="horzSpace2" presStyleCnt="0"/>
      <dgm:spPr/>
    </dgm:pt>
    <dgm:pt modelId="{DCA43065-643E-4E29-B7C4-D553BB37E7D1}" type="pres">
      <dgm:prSet presAssocID="{2E76A509-14FF-485F-8859-7AA69CFC9789}" presName="tx2" presStyleLbl="revTx" presStyleIdx="3" presStyleCnt="11"/>
      <dgm:spPr/>
    </dgm:pt>
    <dgm:pt modelId="{08C2F028-FDB0-4F88-89AE-4218D5238FB9}" type="pres">
      <dgm:prSet presAssocID="{2E76A509-14FF-485F-8859-7AA69CFC9789}" presName="vert2" presStyleCnt="0"/>
      <dgm:spPr/>
    </dgm:pt>
    <dgm:pt modelId="{EB765B58-D3BF-411C-A162-A57262CB0743}" type="pres">
      <dgm:prSet presAssocID="{2E76A509-14FF-485F-8859-7AA69CFC9789}" presName="thinLine2b" presStyleLbl="callout" presStyleIdx="2" presStyleCnt="10"/>
      <dgm:spPr/>
    </dgm:pt>
    <dgm:pt modelId="{0C8CF1C7-869B-4A90-8AA0-7B32FD430E4A}" type="pres">
      <dgm:prSet presAssocID="{2E76A509-14FF-485F-8859-7AA69CFC9789}" presName="vertSpace2b" presStyleCnt="0"/>
      <dgm:spPr/>
    </dgm:pt>
    <dgm:pt modelId="{99A7B387-A926-4BB5-AAD2-7A82B79FB888}" type="pres">
      <dgm:prSet presAssocID="{6EB452DC-57B8-4BA8-804D-1AF1C3D37538}" presName="horz2" presStyleCnt="0"/>
      <dgm:spPr/>
    </dgm:pt>
    <dgm:pt modelId="{A30AB511-0FD6-4714-BF73-8CC108A7D0B0}" type="pres">
      <dgm:prSet presAssocID="{6EB452DC-57B8-4BA8-804D-1AF1C3D37538}" presName="horzSpace2" presStyleCnt="0"/>
      <dgm:spPr/>
    </dgm:pt>
    <dgm:pt modelId="{A4128E48-97EC-4622-B040-D96779E0A43B}" type="pres">
      <dgm:prSet presAssocID="{6EB452DC-57B8-4BA8-804D-1AF1C3D37538}" presName="tx2" presStyleLbl="revTx" presStyleIdx="4" presStyleCnt="11"/>
      <dgm:spPr/>
    </dgm:pt>
    <dgm:pt modelId="{5E951D2E-365E-401A-86D4-2B807E74D97E}" type="pres">
      <dgm:prSet presAssocID="{6EB452DC-57B8-4BA8-804D-1AF1C3D37538}" presName="vert2" presStyleCnt="0"/>
      <dgm:spPr/>
    </dgm:pt>
    <dgm:pt modelId="{2EF4421F-B77D-4F3B-A337-3507526CB63B}" type="pres">
      <dgm:prSet presAssocID="{6EB452DC-57B8-4BA8-804D-1AF1C3D37538}" presName="thinLine2b" presStyleLbl="callout" presStyleIdx="3" presStyleCnt="10"/>
      <dgm:spPr/>
    </dgm:pt>
    <dgm:pt modelId="{5F9AB107-CD4D-49D3-8573-5048F89EE463}" type="pres">
      <dgm:prSet presAssocID="{6EB452DC-57B8-4BA8-804D-1AF1C3D37538}" presName="vertSpace2b" presStyleCnt="0"/>
      <dgm:spPr/>
    </dgm:pt>
    <dgm:pt modelId="{2C4EB042-14AC-482F-B905-9685D5537FA4}" type="pres">
      <dgm:prSet presAssocID="{7D2C3A87-CA4D-4549-8315-40F3D980BE08}" presName="horz2" presStyleCnt="0"/>
      <dgm:spPr/>
    </dgm:pt>
    <dgm:pt modelId="{2007A0E0-96E9-4D9D-AA66-71EBE0C1CCCA}" type="pres">
      <dgm:prSet presAssocID="{7D2C3A87-CA4D-4549-8315-40F3D980BE08}" presName="horzSpace2" presStyleCnt="0"/>
      <dgm:spPr/>
    </dgm:pt>
    <dgm:pt modelId="{4C156C9B-94B4-457A-B658-D1F11568B21F}" type="pres">
      <dgm:prSet presAssocID="{7D2C3A87-CA4D-4549-8315-40F3D980BE08}" presName="tx2" presStyleLbl="revTx" presStyleIdx="5" presStyleCnt="11"/>
      <dgm:spPr/>
    </dgm:pt>
    <dgm:pt modelId="{692A6DDB-2DAA-47B1-B77A-D6E6B3B15EC9}" type="pres">
      <dgm:prSet presAssocID="{7D2C3A87-CA4D-4549-8315-40F3D980BE08}" presName="vert2" presStyleCnt="0"/>
      <dgm:spPr/>
    </dgm:pt>
    <dgm:pt modelId="{78AF6264-02F3-475B-97D6-8F85E9317C2A}" type="pres">
      <dgm:prSet presAssocID="{7D2C3A87-CA4D-4549-8315-40F3D980BE08}" presName="thinLine2b" presStyleLbl="callout" presStyleIdx="4" presStyleCnt="10"/>
      <dgm:spPr/>
    </dgm:pt>
    <dgm:pt modelId="{25D872FA-89E1-400B-83EC-0F8B778CED23}" type="pres">
      <dgm:prSet presAssocID="{7D2C3A87-CA4D-4549-8315-40F3D980BE08}" presName="vertSpace2b" presStyleCnt="0"/>
      <dgm:spPr/>
    </dgm:pt>
    <dgm:pt modelId="{0D621917-3F3D-418E-8557-DFDF19B698B7}" type="pres">
      <dgm:prSet presAssocID="{97920C97-8955-4998-B1F4-679D4C2E399E}" presName="horz2" presStyleCnt="0"/>
      <dgm:spPr/>
    </dgm:pt>
    <dgm:pt modelId="{A0F73897-FD0A-4F3C-AD83-D7FB0367832D}" type="pres">
      <dgm:prSet presAssocID="{97920C97-8955-4998-B1F4-679D4C2E399E}" presName="horzSpace2" presStyleCnt="0"/>
      <dgm:spPr/>
    </dgm:pt>
    <dgm:pt modelId="{CA00D7BE-D186-432E-9C16-043838DD06C0}" type="pres">
      <dgm:prSet presAssocID="{97920C97-8955-4998-B1F4-679D4C2E399E}" presName="tx2" presStyleLbl="revTx" presStyleIdx="6" presStyleCnt="11"/>
      <dgm:spPr/>
    </dgm:pt>
    <dgm:pt modelId="{76E3677F-852E-4871-BD83-3D00D26F2728}" type="pres">
      <dgm:prSet presAssocID="{97920C97-8955-4998-B1F4-679D4C2E399E}" presName="vert2" presStyleCnt="0"/>
      <dgm:spPr/>
    </dgm:pt>
    <dgm:pt modelId="{348F644A-3E21-4824-9717-91324404D2A5}" type="pres">
      <dgm:prSet presAssocID="{97920C97-8955-4998-B1F4-679D4C2E399E}" presName="thinLine2b" presStyleLbl="callout" presStyleIdx="5" presStyleCnt="10"/>
      <dgm:spPr/>
    </dgm:pt>
    <dgm:pt modelId="{4DAE8D63-BDAB-4221-A426-CCD24F871851}" type="pres">
      <dgm:prSet presAssocID="{97920C97-8955-4998-B1F4-679D4C2E399E}" presName="vertSpace2b" presStyleCnt="0"/>
      <dgm:spPr/>
    </dgm:pt>
    <dgm:pt modelId="{2A3EBFC9-F9B1-4237-80A3-28F1EA64FB11}" type="pres">
      <dgm:prSet presAssocID="{52B97067-1D6F-46AA-9229-F3FCD072968E}" presName="horz2" presStyleCnt="0"/>
      <dgm:spPr/>
    </dgm:pt>
    <dgm:pt modelId="{55E0580C-AEF2-4E53-8A96-A99145610DE1}" type="pres">
      <dgm:prSet presAssocID="{52B97067-1D6F-46AA-9229-F3FCD072968E}" presName="horzSpace2" presStyleCnt="0"/>
      <dgm:spPr/>
    </dgm:pt>
    <dgm:pt modelId="{1611DEC4-D130-4189-9358-02A970E8CC53}" type="pres">
      <dgm:prSet presAssocID="{52B97067-1D6F-46AA-9229-F3FCD072968E}" presName="tx2" presStyleLbl="revTx" presStyleIdx="7" presStyleCnt="11"/>
      <dgm:spPr/>
    </dgm:pt>
    <dgm:pt modelId="{A0393995-FAEE-49B0-9D4F-F1FBAE36A902}" type="pres">
      <dgm:prSet presAssocID="{52B97067-1D6F-46AA-9229-F3FCD072968E}" presName="vert2" presStyleCnt="0"/>
      <dgm:spPr/>
    </dgm:pt>
    <dgm:pt modelId="{50A71C60-A6E1-48AC-917B-95CA3824CD5C}" type="pres">
      <dgm:prSet presAssocID="{52B97067-1D6F-46AA-9229-F3FCD072968E}" presName="thinLine2b" presStyleLbl="callout" presStyleIdx="6" presStyleCnt="10"/>
      <dgm:spPr/>
    </dgm:pt>
    <dgm:pt modelId="{6C96BC7D-F0BF-4FEE-AF81-7B691B15B1F1}" type="pres">
      <dgm:prSet presAssocID="{52B97067-1D6F-46AA-9229-F3FCD072968E}" presName="vertSpace2b" presStyleCnt="0"/>
      <dgm:spPr/>
    </dgm:pt>
    <dgm:pt modelId="{5ACF18DC-8B22-4F3E-BBE4-D8AD91C67357}" type="pres">
      <dgm:prSet presAssocID="{6834A475-639A-4A0D-8A39-E6398AA6550B}" presName="horz2" presStyleCnt="0"/>
      <dgm:spPr/>
    </dgm:pt>
    <dgm:pt modelId="{FA08EA72-FBAF-4672-A0F0-89431C25EE7F}" type="pres">
      <dgm:prSet presAssocID="{6834A475-639A-4A0D-8A39-E6398AA6550B}" presName="horzSpace2" presStyleCnt="0"/>
      <dgm:spPr/>
    </dgm:pt>
    <dgm:pt modelId="{008B2247-27A5-4B21-B399-0C45779FE32F}" type="pres">
      <dgm:prSet presAssocID="{6834A475-639A-4A0D-8A39-E6398AA6550B}" presName="tx2" presStyleLbl="revTx" presStyleIdx="8" presStyleCnt="11"/>
      <dgm:spPr/>
    </dgm:pt>
    <dgm:pt modelId="{E82AE0FB-8A2D-4C73-9E12-4AA387899881}" type="pres">
      <dgm:prSet presAssocID="{6834A475-639A-4A0D-8A39-E6398AA6550B}" presName="vert2" presStyleCnt="0"/>
      <dgm:spPr/>
    </dgm:pt>
    <dgm:pt modelId="{C3E8A38C-AAFF-4193-8A64-1BFD9FC1B776}" type="pres">
      <dgm:prSet presAssocID="{6834A475-639A-4A0D-8A39-E6398AA6550B}" presName="thinLine2b" presStyleLbl="callout" presStyleIdx="7" presStyleCnt="10"/>
      <dgm:spPr/>
    </dgm:pt>
    <dgm:pt modelId="{ADA1E0B4-83E5-4E9B-AA3A-0D7B9CA9305A}" type="pres">
      <dgm:prSet presAssocID="{6834A475-639A-4A0D-8A39-E6398AA6550B}" presName="vertSpace2b" presStyleCnt="0"/>
      <dgm:spPr/>
    </dgm:pt>
    <dgm:pt modelId="{19CC0139-1A9B-4EC5-AD6B-1997E19418AF}" type="pres">
      <dgm:prSet presAssocID="{132F4B37-F019-4359-A442-95CC1941B2C3}" presName="horz2" presStyleCnt="0"/>
      <dgm:spPr/>
    </dgm:pt>
    <dgm:pt modelId="{8A1DD0FD-A7DE-47FB-BE4B-9A4B9DCE2587}" type="pres">
      <dgm:prSet presAssocID="{132F4B37-F019-4359-A442-95CC1941B2C3}" presName="horzSpace2" presStyleCnt="0"/>
      <dgm:spPr/>
    </dgm:pt>
    <dgm:pt modelId="{0E1EB83B-9CF8-43D6-A6D6-F27B41836F96}" type="pres">
      <dgm:prSet presAssocID="{132F4B37-F019-4359-A442-95CC1941B2C3}" presName="tx2" presStyleLbl="revTx" presStyleIdx="9" presStyleCnt="11"/>
      <dgm:spPr/>
    </dgm:pt>
    <dgm:pt modelId="{F40844E4-0BF9-4341-ABD6-3756BC479D32}" type="pres">
      <dgm:prSet presAssocID="{132F4B37-F019-4359-A442-95CC1941B2C3}" presName="vert2" presStyleCnt="0"/>
      <dgm:spPr/>
    </dgm:pt>
    <dgm:pt modelId="{C5DD900C-A230-4B44-A813-B9C7D11B284B}" type="pres">
      <dgm:prSet presAssocID="{132F4B37-F019-4359-A442-95CC1941B2C3}" presName="thinLine2b" presStyleLbl="callout" presStyleIdx="8" presStyleCnt="10"/>
      <dgm:spPr/>
    </dgm:pt>
    <dgm:pt modelId="{73213715-D39F-4568-B24A-2B25744A107D}" type="pres">
      <dgm:prSet presAssocID="{132F4B37-F019-4359-A442-95CC1941B2C3}" presName="vertSpace2b" presStyleCnt="0"/>
      <dgm:spPr/>
    </dgm:pt>
    <dgm:pt modelId="{5C831B56-FDC7-4E5E-BB6C-0F74EE85FA44}" type="pres">
      <dgm:prSet presAssocID="{2E970216-135B-4608-9F25-BA7351C00DCB}" presName="horz2" presStyleCnt="0"/>
      <dgm:spPr/>
    </dgm:pt>
    <dgm:pt modelId="{0CAA3271-CDEE-41B2-8BEF-260840325120}" type="pres">
      <dgm:prSet presAssocID="{2E970216-135B-4608-9F25-BA7351C00DCB}" presName="horzSpace2" presStyleCnt="0"/>
      <dgm:spPr/>
    </dgm:pt>
    <dgm:pt modelId="{7C9BFE69-833B-46E8-97AF-A7F89802A7AB}" type="pres">
      <dgm:prSet presAssocID="{2E970216-135B-4608-9F25-BA7351C00DCB}" presName="tx2" presStyleLbl="revTx" presStyleIdx="10" presStyleCnt="11"/>
      <dgm:spPr/>
    </dgm:pt>
    <dgm:pt modelId="{68BE4026-131B-48A9-A158-7388336C8E49}" type="pres">
      <dgm:prSet presAssocID="{2E970216-135B-4608-9F25-BA7351C00DCB}" presName="vert2" presStyleCnt="0"/>
      <dgm:spPr/>
    </dgm:pt>
    <dgm:pt modelId="{E4B9367C-22E9-4988-B4BD-DE9B7E83D1C4}" type="pres">
      <dgm:prSet presAssocID="{2E970216-135B-4608-9F25-BA7351C00DCB}" presName="thinLine2b" presStyleLbl="callout" presStyleIdx="9" presStyleCnt="10"/>
      <dgm:spPr/>
    </dgm:pt>
    <dgm:pt modelId="{904FA343-58A2-47D3-A0BC-095D6428E09A}" type="pres">
      <dgm:prSet presAssocID="{2E970216-135B-4608-9F25-BA7351C00DCB}" presName="vertSpace2b" presStyleCnt="0"/>
      <dgm:spPr/>
    </dgm:pt>
  </dgm:ptLst>
  <dgm:cxnLst>
    <dgm:cxn modelId="{C9384311-93E6-4189-AB66-12B6A82BFEDE}" type="presOf" srcId="{132F4B37-F019-4359-A442-95CC1941B2C3}" destId="{0E1EB83B-9CF8-43D6-A6D6-F27B41836F96}" srcOrd="0" destOrd="0" presId="urn:microsoft.com/office/officeart/2008/layout/LinedList"/>
    <dgm:cxn modelId="{1DB6E211-E63F-4455-976E-1E37B8915D50}" type="presOf" srcId="{7D2C3A87-CA4D-4549-8315-40F3D980BE08}" destId="{4C156C9B-94B4-457A-B658-D1F11568B21F}" srcOrd="0" destOrd="0" presId="urn:microsoft.com/office/officeart/2008/layout/LinedList"/>
    <dgm:cxn modelId="{9937F611-D1F2-4786-8FE5-DAB241F349FF}" type="presOf" srcId="{6B7BE0E9-192F-4D45-B2C6-E27179968DFE}" destId="{F8C7954F-49E1-4171-AE6A-CA34D3946D7C}" srcOrd="0" destOrd="0" presId="urn:microsoft.com/office/officeart/2008/layout/LinedList"/>
    <dgm:cxn modelId="{505D9519-7E4F-46EC-95E7-774D8C0839F3}" type="presOf" srcId="{DBA9924B-60D4-4525-A0A7-1C48C5A36CAC}" destId="{3F4DDE57-C81A-46F5-A6A4-7284847BF823}" srcOrd="0" destOrd="0" presId="urn:microsoft.com/office/officeart/2008/layout/LinedList"/>
    <dgm:cxn modelId="{DFC7A423-013F-4363-AF5B-B91FF1E39C9B}" type="presOf" srcId="{0F9ECA6E-51F2-41CA-8F92-DC8141E236C4}" destId="{55E17EB8-A461-4B2C-B795-3941BA83D2A9}" srcOrd="0" destOrd="0" presId="urn:microsoft.com/office/officeart/2008/layout/LinedList"/>
    <dgm:cxn modelId="{E6D96124-3E04-4324-B7C7-AE0B032120AB}" type="presOf" srcId="{2E76A509-14FF-485F-8859-7AA69CFC9789}" destId="{DCA43065-643E-4E29-B7C4-D553BB37E7D1}" srcOrd="0" destOrd="0" presId="urn:microsoft.com/office/officeart/2008/layout/LinedList"/>
    <dgm:cxn modelId="{6F868F31-455A-46C5-9D22-88B62A1E2249}" srcId="{AE770DE3-6233-4B10-967C-E12F84B144E8}" destId="{97920C97-8955-4998-B1F4-679D4C2E399E}" srcOrd="5" destOrd="0" parTransId="{3B55CE9B-C923-4846-8BE3-77ED41AF9B1D}" sibTransId="{FF7974AF-7614-441F-922E-49080141F9D8}"/>
    <dgm:cxn modelId="{BB890A37-B447-404E-9E3A-83FA3BC98500}" type="presOf" srcId="{97920C97-8955-4998-B1F4-679D4C2E399E}" destId="{CA00D7BE-D186-432E-9C16-043838DD06C0}" srcOrd="0" destOrd="0" presId="urn:microsoft.com/office/officeart/2008/layout/LinedList"/>
    <dgm:cxn modelId="{442FCC44-FE92-4950-BBE6-0565364EEC1C}" srcId="{AE770DE3-6233-4B10-967C-E12F84B144E8}" destId="{2E970216-135B-4608-9F25-BA7351C00DCB}" srcOrd="9" destOrd="0" parTransId="{9D8BCC38-F043-4CCC-B1D9-EDE27F05B3F9}" sibTransId="{C35B4812-4C66-4812-AB49-390CD886DA36}"/>
    <dgm:cxn modelId="{7863196A-B625-49EC-8D21-8E1544F52D69}" type="presOf" srcId="{52B97067-1D6F-46AA-9229-F3FCD072968E}" destId="{1611DEC4-D130-4189-9358-02A970E8CC53}" srcOrd="0" destOrd="0" presId="urn:microsoft.com/office/officeart/2008/layout/LinedList"/>
    <dgm:cxn modelId="{CE0B766A-C229-4697-B597-5673D4DC60FB}" srcId="{AE770DE3-6233-4B10-967C-E12F84B144E8}" destId="{6EB452DC-57B8-4BA8-804D-1AF1C3D37538}" srcOrd="3" destOrd="0" parTransId="{8927B38E-21A0-4930-832A-B9D39DFE0E59}" sibTransId="{91F5EB21-17EE-49C5-8677-111296355CA9}"/>
    <dgm:cxn modelId="{9AA6126B-B772-4CA8-AB71-5D5BA176BF76}" srcId="{AE770DE3-6233-4B10-967C-E12F84B144E8}" destId="{52B97067-1D6F-46AA-9229-F3FCD072968E}" srcOrd="6" destOrd="0" parTransId="{7B86D245-561F-4FC0-95B3-635662AC2E3E}" sibTransId="{F8628A29-6E11-40E9-AAF1-A5510BEC0C47}"/>
    <dgm:cxn modelId="{7ADEE56C-805E-47F7-82CF-B25DA0E274EF}" srcId="{AE770DE3-6233-4B10-967C-E12F84B144E8}" destId="{132F4B37-F019-4359-A442-95CC1941B2C3}" srcOrd="8" destOrd="0" parTransId="{6F6232D3-79EC-4D83-BE82-3EA6E8CFF533}" sibTransId="{0E28AF7C-4233-4A33-9F23-347D364FB7F5}"/>
    <dgm:cxn modelId="{A85FE754-95CE-4C8A-8720-908112A4FA40}" srcId="{DBA9924B-60D4-4525-A0A7-1C48C5A36CAC}" destId="{AE770DE3-6233-4B10-967C-E12F84B144E8}" srcOrd="0" destOrd="0" parTransId="{1109D36B-2E5F-47C0-BD8C-47E70FD9F5B5}" sibTransId="{5E22F6EE-4B80-4D4C-B150-A8E8709A685C}"/>
    <dgm:cxn modelId="{DC61B857-F3CE-46D2-BF29-77897DE16A56}" type="presOf" srcId="{6834A475-639A-4A0D-8A39-E6398AA6550B}" destId="{008B2247-27A5-4B21-B399-0C45779FE32F}" srcOrd="0" destOrd="0" presId="urn:microsoft.com/office/officeart/2008/layout/LinedList"/>
    <dgm:cxn modelId="{2C571178-797D-47B7-99F6-84AF69B3542E}" srcId="{AE770DE3-6233-4B10-967C-E12F84B144E8}" destId="{6B7BE0E9-192F-4D45-B2C6-E27179968DFE}" srcOrd="0" destOrd="0" parTransId="{E2932A31-290F-428B-B49C-C43169B7A442}" sibTransId="{ED1818D9-6320-4535-8C57-DEC3BE0C6178}"/>
    <dgm:cxn modelId="{84220195-92D2-49A4-B635-D34B153A1C8A}" srcId="{AE770DE3-6233-4B10-967C-E12F84B144E8}" destId="{6834A475-639A-4A0D-8A39-E6398AA6550B}" srcOrd="7" destOrd="0" parTransId="{FCA99D12-1DF0-458B-8CCF-45A142E01ADD}" sibTransId="{BEDAB6F1-1E53-4CE6-9678-AF1BCA49C518}"/>
    <dgm:cxn modelId="{D7D89F97-83EB-4333-B153-1F59935F7507}" type="presOf" srcId="{2E970216-135B-4608-9F25-BA7351C00DCB}" destId="{7C9BFE69-833B-46E8-97AF-A7F89802A7AB}" srcOrd="0" destOrd="0" presId="urn:microsoft.com/office/officeart/2008/layout/LinedList"/>
    <dgm:cxn modelId="{D1F7BB98-543E-4F8C-9A4F-FD8D0404CBD4}" srcId="{AE770DE3-6233-4B10-967C-E12F84B144E8}" destId="{2E76A509-14FF-485F-8859-7AA69CFC9789}" srcOrd="2" destOrd="0" parTransId="{975C5830-23E8-4679-B74D-63C3CF3C1A44}" sibTransId="{CD36E1B0-CE65-4AA2-BFBB-A9DD47854582}"/>
    <dgm:cxn modelId="{6283BDB2-CC1C-41E7-9CD1-8B64CA3113A0}" srcId="{AE770DE3-6233-4B10-967C-E12F84B144E8}" destId="{7D2C3A87-CA4D-4549-8315-40F3D980BE08}" srcOrd="4" destOrd="0" parTransId="{00F0540B-38C4-4D80-9A92-30463EE01906}" sibTransId="{D3A212ED-DEA7-42AA-A274-EA26BA222F48}"/>
    <dgm:cxn modelId="{A29B60DD-993B-4959-9344-4C99F3225F93}" type="presOf" srcId="{6EB452DC-57B8-4BA8-804D-1AF1C3D37538}" destId="{A4128E48-97EC-4622-B040-D96779E0A43B}" srcOrd="0" destOrd="0" presId="urn:microsoft.com/office/officeart/2008/layout/LinedList"/>
    <dgm:cxn modelId="{571001E0-0B6F-463E-A2BD-F85B1FCD2501}" type="presOf" srcId="{AE770DE3-6233-4B10-967C-E12F84B144E8}" destId="{F27E4BE1-F1CB-420D-8610-3829DAA3F929}" srcOrd="0" destOrd="0" presId="urn:microsoft.com/office/officeart/2008/layout/LinedList"/>
    <dgm:cxn modelId="{D79CFBE3-56B2-43D6-837F-7CD60A533E9F}" srcId="{AE770DE3-6233-4B10-967C-E12F84B144E8}" destId="{0F9ECA6E-51F2-41CA-8F92-DC8141E236C4}" srcOrd="1" destOrd="0" parTransId="{C2D57C43-FC66-49BD-B79B-8F7F2737D23A}" sibTransId="{B285ABAE-77F3-451C-A48F-FAE7048C3EA7}"/>
    <dgm:cxn modelId="{620B4F5A-01C3-4032-B59A-B0471424BBC0}" type="presParOf" srcId="{3F4DDE57-C81A-46F5-A6A4-7284847BF823}" destId="{F557BF8A-FCC0-405F-B278-3A42EA3C18D2}" srcOrd="0" destOrd="0" presId="urn:microsoft.com/office/officeart/2008/layout/LinedList"/>
    <dgm:cxn modelId="{522CE32E-368A-487F-A1B1-286B90428BA8}" type="presParOf" srcId="{3F4DDE57-C81A-46F5-A6A4-7284847BF823}" destId="{57AE39F0-E870-4A24-A678-3FA877B4043F}" srcOrd="1" destOrd="0" presId="urn:microsoft.com/office/officeart/2008/layout/LinedList"/>
    <dgm:cxn modelId="{A0BB1010-B3A8-4FAC-9248-50497A872996}" type="presParOf" srcId="{57AE39F0-E870-4A24-A678-3FA877B4043F}" destId="{F27E4BE1-F1CB-420D-8610-3829DAA3F929}" srcOrd="0" destOrd="0" presId="urn:microsoft.com/office/officeart/2008/layout/LinedList"/>
    <dgm:cxn modelId="{833DDB8F-5C76-4731-A52A-B6B0F8F69955}" type="presParOf" srcId="{57AE39F0-E870-4A24-A678-3FA877B4043F}" destId="{EC50BD70-291C-4825-9BAE-48BE6BBACAEA}" srcOrd="1" destOrd="0" presId="urn:microsoft.com/office/officeart/2008/layout/LinedList"/>
    <dgm:cxn modelId="{B370CAA6-E51B-44DC-8195-C4FB060E6508}" type="presParOf" srcId="{EC50BD70-291C-4825-9BAE-48BE6BBACAEA}" destId="{53D3B484-72C2-4DFD-A545-1B06C7CE16B2}" srcOrd="0" destOrd="0" presId="urn:microsoft.com/office/officeart/2008/layout/LinedList"/>
    <dgm:cxn modelId="{8DA2EA19-F3A4-4DDC-9440-A9289F93DB3E}" type="presParOf" srcId="{EC50BD70-291C-4825-9BAE-48BE6BBACAEA}" destId="{A9B24905-8B3B-4D1F-BDCF-28D22EEEE5A5}" srcOrd="1" destOrd="0" presId="urn:microsoft.com/office/officeart/2008/layout/LinedList"/>
    <dgm:cxn modelId="{41E6B436-4BD2-4DED-B5C1-9324715D6C44}" type="presParOf" srcId="{A9B24905-8B3B-4D1F-BDCF-28D22EEEE5A5}" destId="{0D24E518-B697-45CA-921C-24319C99A7E9}" srcOrd="0" destOrd="0" presId="urn:microsoft.com/office/officeart/2008/layout/LinedList"/>
    <dgm:cxn modelId="{67F55538-C65D-4B53-A59A-0D19D976C917}" type="presParOf" srcId="{A9B24905-8B3B-4D1F-BDCF-28D22EEEE5A5}" destId="{F8C7954F-49E1-4171-AE6A-CA34D3946D7C}" srcOrd="1" destOrd="0" presId="urn:microsoft.com/office/officeart/2008/layout/LinedList"/>
    <dgm:cxn modelId="{2FD4E041-16DC-4ECA-BA8A-6C6EB6B854D8}" type="presParOf" srcId="{A9B24905-8B3B-4D1F-BDCF-28D22EEEE5A5}" destId="{07D02B46-88CE-40BA-84F9-336FF61EB0F1}" srcOrd="2" destOrd="0" presId="urn:microsoft.com/office/officeart/2008/layout/LinedList"/>
    <dgm:cxn modelId="{AD6CE2F6-B7BF-4F22-A689-BCEC5252BE96}" type="presParOf" srcId="{EC50BD70-291C-4825-9BAE-48BE6BBACAEA}" destId="{74C1DD47-C86B-4732-ADDA-87863FDE5D08}" srcOrd="2" destOrd="0" presId="urn:microsoft.com/office/officeart/2008/layout/LinedList"/>
    <dgm:cxn modelId="{C72FC561-0752-4765-830C-DB2F9A7D1B0C}" type="presParOf" srcId="{EC50BD70-291C-4825-9BAE-48BE6BBACAEA}" destId="{F88100D9-BB59-4ACE-9480-2483E181CE71}" srcOrd="3" destOrd="0" presId="urn:microsoft.com/office/officeart/2008/layout/LinedList"/>
    <dgm:cxn modelId="{4B7FD6B3-40AD-4E6C-86E2-B0A1C97934B6}" type="presParOf" srcId="{EC50BD70-291C-4825-9BAE-48BE6BBACAEA}" destId="{E445F35E-71E0-4283-9F4F-FD7306DFC615}" srcOrd="4" destOrd="0" presId="urn:microsoft.com/office/officeart/2008/layout/LinedList"/>
    <dgm:cxn modelId="{414E168C-AAFF-4FFD-A179-8B597682D449}" type="presParOf" srcId="{E445F35E-71E0-4283-9F4F-FD7306DFC615}" destId="{61561EA6-665B-4CCC-AEA2-C1EC316363DD}" srcOrd="0" destOrd="0" presId="urn:microsoft.com/office/officeart/2008/layout/LinedList"/>
    <dgm:cxn modelId="{D13ADE2F-BD3D-446E-9053-1352AE0BB57E}" type="presParOf" srcId="{E445F35E-71E0-4283-9F4F-FD7306DFC615}" destId="{55E17EB8-A461-4B2C-B795-3941BA83D2A9}" srcOrd="1" destOrd="0" presId="urn:microsoft.com/office/officeart/2008/layout/LinedList"/>
    <dgm:cxn modelId="{CBA3B07E-0419-4858-95FB-4EC3D3F76B7C}" type="presParOf" srcId="{E445F35E-71E0-4283-9F4F-FD7306DFC615}" destId="{5783E05C-FA9C-4C6E-BCC8-9EBA47948606}" srcOrd="2" destOrd="0" presId="urn:microsoft.com/office/officeart/2008/layout/LinedList"/>
    <dgm:cxn modelId="{187AD0BF-D84C-400D-A6A5-F8DA72C08263}" type="presParOf" srcId="{EC50BD70-291C-4825-9BAE-48BE6BBACAEA}" destId="{04EF64F5-6CFF-486A-A7B1-0E147F83445C}" srcOrd="5" destOrd="0" presId="urn:microsoft.com/office/officeart/2008/layout/LinedList"/>
    <dgm:cxn modelId="{6FA4DE25-8AE7-4301-94BC-69090D004182}" type="presParOf" srcId="{EC50BD70-291C-4825-9BAE-48BE6BBACAEA}" destId="{C58465A3-C510-4BC7-A321-03BDF946C2A2}" srcOrd="6" destOrd="0" presId="urn:microsoft.com/office/officeart/2008/layout/LinedList"/>
    <dgm:cxn modelId="{2C83089F-D3D6-43C0-BD50-6BEEB0E50C09}" type="presParOf" srcId="{EC50BD70-291C-4825-9BAE-48BE6BBACAEA}" destId="{C96F8AC8-FEF4-490F-8D77-812A133BA4F4}" srcOrd="7" destOrd="0" presId="urn:microsoft.com/office/officeart/2008/layout/LinedList"/>
    <dgm:cxn modelId="{E46D8181-132E-4A7B-A99A-3D4162AD008E}" type="presParOf" srcId="{C96F8AC8-FEF4-490F-8D77-812A133BA4F4}" destId="{FA928F22-8AAE-4E86-B996-CB592DBB4C72}" srcOrd="0" destOrd="0" presId="urn:microsoft.com/office/officeart/2008/layout/LinedList"/>
    <dgm:cxn modelId="{D055015B-4455-4CFB-BD39-FFF33B7EEB55}" type="presParOf" srcId="{C96F8AC8-FEF4-490F-8D77-812A133BA4F4}" destId="{DCA43065-643E-4E29-B7C4-D553BB37E7D1}" srcOrd="1" destOrd="0" presId="urn:microsoft.com/office/officeart/2008/layout/LinedList"/>
    <dgm:cxn modelId="{2FF03A20-AB0F-4BAE-94B3-218998180AB2}" type="presParOf" srcId="{C96F8AC8-FEF4-490F-8D77-812A133BA4F4}" destId="{08C2F028-FDB0-4F88-89AE-4218D5238FB9}" srcOrd="2" destOrd="0" presId="urn:microsoft.com/office/officeart/2008/layout/LinedList"/>
    <dgm:cxn modelId="{67827E3D-74A2-4780-816F-6213F3386D7D}" type="presParOf" srcId="{EC50BD70-291C-4825-9BAE-48BE6BBACAEA}" destId="{EB765B58-D3BF-411C-A162-A57262CB0743}" srcOrd="8" destOrd="0" presId="urn:microsoft.com/office/officeart/2008/layout/LinedList"/>
    <dgm:cxn modelId="{45D05F20-BDB5-43E1-A3B5-6AA2AEB7A916}" type="presParOf" srcId="{EC50BD70-291C-4825-9BAE-48BE6BBACAEA}" destId="{0C8CF1C7-869B-4A90-8AA0-7B32FD430E4A}" srcOrd="9" destOrd="0" presId="urn:microsoft.com/office/officeart/2008/layout/LinedList"/>
    <dgm:cxn modelId="{A2643A6F-9B3B-4AD7-87D8-50B7C50E309F}" type="presParOf" srcId="{EC50BD70-291C-4825-9BAE-48BE6BBACAEA}" destId="{99A7B387-A926-4BB5-AAD2-7A82B79FB888}" srcOrd="10" destOrd="0" presId="urn:microsoft.com/office/officeart/2008/layout/LinedList"/>
    <dgm:cxn modelId="{0C64FDBD-CC3C-4609-8B47-167CB0490516}" type="presParOf" srcId="{99A7B387-A926-4BB5-AAD2-7A82B79FB888}" destId="{A30AB511-0FD6-4714-BF73-8CC108A7D0B0}" srcOrd="0" destOrd="0" presId="urn:microsoft.com/office/officeart/2008/layout/LinedList"/>
    <dgm:cxn modelId="{8EF4D126-B654-4150-8794-E41FE015D7C4}" type="presParOf" srcId="{99A7B387-A926-4BB5-AAD2-7A82B79FB888}" destId="{A4128E48-97EC-4622-B040-D96779E0A43B}" srcOrd="1" destOrd="0" presId="urn:microsoft.com/office/officeart/2008/layout/LinedList"/>
    <dgm:cxn modelId="{AE8466FF-C0D1-4AF9-A57A-4D48E350649F}" type="presParOf" srcId="{99A7B387-A926-4BB5-AAD2-7A82B79FB888}" destId="{5E951D2E-365E-401A-86D4-2B807E74D97E}" srcOrd="2" destOrd="0" presId="urn:microsoft.com/office/officeart/2008/layout/LinedList"/>
    <dgm:cxn modelId="{613A463C-70C8-4A40-A2B3-43E630490BF5}" type="presParOf" srcId="{EC50BD70-291C-4825-9BAE-48BE6BBACAEA}" destId="{2EF4421F-B77D-4F3B-A337-3507526CB63B}" srcOrd="11" destOrd="0" presId="urn:microsoft.com/office/officeart/2008/layout/LinedList"/>
    <dgm:cxn modelId="{1E70635A-524F-477C-99AC-80131C71E36B}" type="presParOf" srcId="{EC50BD70-291C-4825-9BAE-48BE6BBACAEA}" destId="{5F9AB107-CD4D-49D3-8573-5048F89EE463}" srcOrd="12" destOrd="0" presId="urn:microsoft.com/office/officeart/2008/layout/LinedList"/>
    <dgm:cxn modelId="{3A693FD8-F11C-4868-81C7-375E27DA6B05}" type="presParOf" srcId="{EC50BD70-291C-4825-9BAE-48BE6BBACAEA}" destId="{2C4EB042-14AC-482F-B905-9685D5537FA4}" srcOrd="13" destOrd="0" presId="urn:microsoft.com/office/officeart/2008/layout/LinedList"/>
    <dgm:cxn modelId="{546A5B08-B678-454A-B190-128A6095025E}" type="presParOf" srcId="{2C4EB042-14AC-482F-B905-9685D5537FA4}" destId="{2007A0E0-96E9-4D9D-AA66-71EBE0C1CCCA}" srcOrd="0" destOrd="0" presId="urn:microsoft.com/office/officeart/2008/layout/LinedList"/>
    <dgm:cxn modelId="{AA80EDC6-BDCE-4747-8304-EB7EAEECD26C}" type="presParOf" srcId="{2C4EB042-14AC-482F-B905-9685D5537FA4}" destId="{4C156C9B-94B4-457A-B658-D1F11568B21F}" srcOrd="1" destOrd="0" presId="urn:microsoft.com/office/officeart/2008/layout/LinedList"/>
    <dgm:cxn modelId="{D0B5D447-8816-4F0F-A1DE-0D52460DC4DE}" type="presParOf" srcId="{2C4EB042-14AC-482F-B905-9685D5537FA4}" destId="{692A6DDB-2DAA-47B1-B77A-D6E6B3B15EC9}" srcOrd="2" destOrd="0" presId="urn:microsoft.com/office/officeart/2008/layout/LinedList"/>
    <dgm:cxn modelId="{23DFFADF-3E41-41B5-AC94-8C92DA29069D}" type="presParOf" srcId="{EC50BD70-291C-4825-9BAE-48BE6BBACAEA}" destId="{78AF6264-02F3-475B-97D6-8F85E9317C2A}" srcOrd="14" destOrd="0" presId="urn:microsoft.com/office/officeart/2008/layout/LinedList"/>
    <dgm:cxn modelId="{BB0617B3-926B-41D9-AC01-E8A5CCAF2C86}" type="presParOf" srcId="{EC50BD70-291C-4825-9BAE-48BE6BBACAEA}" destId="{25D872FA-89E1-400B-83EC-0F8B778CED23}" srcOrd="15" destOrd="0" presId="urn:microsoft.com/office/officeart/2008/layout/LinedList"/>
    <dgm:cxn modelId="{93F41766-ED28-4302-B009-F970864515F3}" type="presParOf" srcId="{EC50BD70-291C-4825-9BAE-48BE6BBACAEA}" destId="{0D621917-3F3D-418E-8557-DFDF19B698B7}" srcOrd="16" destOrd="0" presId="urn:microsoft.com/office/officeart/2008/layout/LinedList"/>
    <dgm:cxn modelId="{55E17F8B-3AD7-4B78-AC97-DB3A05CAC052}" type="presParOf" srcId="{0D621917-3F3D-418E-8557-DFDF19B698B7}" destId="{A0F73897-FD0A-4F3C-AD83-D7FB0367832D}" srcOrd="0" destOrd="0" presId="urn:microsoft.com/office/officeart/2008/layout/LinedList"/>
    <dgm:cxn modelId="{A15527AC-E15E-44A5-B51D-397CA9CAC332}" type="presParOf" srcId="{0D621917-3F3D-418E-8557-DFDF19B698B7}" destId="{CA00D7BE-D186-432E-9C16-043838DD06C0}" srcOrd="1" destOrd="0" presId="urn:microsoft.com/office/officeart/2008/layout/LinedList"/>
    <dgm:cxn modelId="{CB9E7FC8-2F5C-4CA0-BECD-FA91A267A4AE}" type="presParOf" srcId="{0D621917-3F3D-418E-8557-DFDF19B698B7}" destId="{76E3677F-852E-4871-BD83-3D00D26F2728}" srcOrd="2" destOrd="0" presId="urn:microsoft.com/office/officeart/2008/layout/LinedList"/>
    <dgm:cxn modelId="{95CB65EE-6F3B-45A4-B7CC-95BF222BB10D}" type="presParOf" srcId="{EC50BD70-291C-4825-9BAE-48BE6BBACAEA}" destId="{348F644A-3E21-4824-9717-91324404D2A5}" srcOrd="17" destOrd="0" presId="urn:microsoft.com/office/officeart/2008/layout/LinedList"/>
    <dgm:cxn modelId="{2153D693-E6FF-4710-BD7E-73AA4B281E2B}" type="presParOf" srcId="{EC50BD70-291C-4825-9BAE-48BE6BBACAEA}" destId="{4DAE8D63-BDAB-4221-A426-CCD24F871851}" srcOrd="18" destOrd="0" presId="urn:microsoft.com/office/officeart/2008/layout/LinedList"/>
    <dgm:cxn modelId="{0C338810-4B68-4EEF-B08F-D9D13138C100}" type="presParOf" srcId="{EC50BD70-291C-4825-9BAE-48BE6BBACAEA}" destId="{2A3EBFC9-F9B1-4237-80A3-28F1EA64FB11}" srcOrd="19" destOrd="0" presId="urn:microsoft.com/office/officeart/2008/layout/LinedList"/>
    <dgm:cxn modelId="{B3ED7A6C-C564-42A3-99AB-86D4A256858F}" type="presParOf" srcId="{2A3EBFC9-F9B1-4237-80A3-28F1EA64FB11}" destId="{55E0580C-AEF2-4E53-8A96-A99145610DE1}" srcOrd="0" destOrd="0" presId="urn:microsoft.com/office/officeart/2008/layout/LinedList"/>
    <dgm:cxn modelId="{92477A04-5525-439C-AA2F-0390E4FE40D1}" type="presParOf" srcId="{2A3EBFC9-F9B1-4237-80A3-28F1EA64FB11}" destId="{1611DEC4-D130-4189-9358-02A970E8CC53}" srcOrd="1" destOrd="0" presId="urn:microsoft.com/office/officeart/2008/layout/LinedList"/>
    <dgm:cxn modelId="{608CE6E9-3E48-4DB7-9E01-6EB4ED0F67BB}" type="presParOf" srcId="{2A3EBFC9-F9B1-4237-80A3-28F1EA64FB11}" destId="{A0393995-FAEE-49B0-9D4F-F1FBAE36A902}" srcOrd="2" destOrd="0" presId="urn:microsoft.com/office/officeart/2008/layout/LinedList"/>
    <dgm:cxn modelId="{39CBF117-9AC2-437A-B661-9474B49AAA04}" type="presParOf" srcId="{EC50BD70-291C-4825-9BAE-48BE6BBACAEA}" destId="{50A71C60-A6E1-48AC-917B-95CA3824CD5C}" srcOrd="20" destOrd="0" presId="urn:microsoft.com/office/officeart/2008/layout/LinedList"/>
    <dgm:cxn modelId="{238CA4A8-224D-4293-BCF8-6F8F7FE83BF4}" type="presParOf" srcId="{EC50BD70-291C-4825-9BAE-48BE6BBACAEA}" destId="{6C96BC7D-F0BF-4FEE-AF81-7B691B15B1F1}" srcOrd="21" destOrd="0" presId="urn:microsoft.com/office/officeart/2008/layout/LinedList"/>
    <dgm:cxn modelId="{E1EF725F-7076-4AC2-B9F2-154ABB92424C}" type="presParOf" srcId="{EC50BD70-291C-4825-9BAE-48BE6BBACAEA}" destId="{5ACF18DC-8B22-4F3E-BBE4-D8AD91C67357}" srcOrd="22" destOrd="0" presId="urn:microsoft.com/office/officeart/2008/layout/LinedList"/>
    <dgm:cxn modelId="{406527F7-6F8D-4239-A5AF-7024F2190983}" type="presParOf" srcId="{5ACF18DC-8B22-4F3E-BBE4-D8AD91C67357}" destId="{FA08EA72-FBAF-4672-A0F0-89431C25EE7F}" srcOrd="0" destOrd="0" presId="urn:microsoft.com/office/officeart/2008/layout/LinedList"/>
    <dgm:cxn modelId="{A927E50F-9A48-4FDC-8612-266EA86DF376}" type="presParOf" srcId="{5ACF18DC-8B22-4F3E-BBE4-D8AD91C67357}" destId="{008B2247-27A5-4B21-B399-0C45779FE32F}" srcOrd="1" destOrd="0" presId="urn:microsoft.com/office/officeart/2008/layout/LinedList"/>
    <dgm:cxn modelId="{C381AF72-41EF-4B4A-A1A5-BB2611ABC641}" type="presParOf" srcId="{5ACF18DC-8B22-4F3E-BBE4-D8AD91C67357}" destId="{E82AE0FB-8A2D-4C73-9E12-4AA387899881}" srcOrd="2" destOrd="0" presId="urn:microsoft.com/office/officeart/2008/layout/LinedList"/>
    <dgm:cxn modelId="{52606429-F639-4033-9E06-04A3C5A5F76C}" type="presParOf" srcId="{EC50BD70-291C-4825-9BAE-48BE6BBACAEA}" destId="{C3E8A38C-AAFF-4193-8A64-1BFD9FC1B776}" srcOrd="23" destOrd="0" presId="urn:microsoft.com/office/officeart/2008/layout/LinedList"/>
    <dgm:cxn modelId="{BFC2C57B-3315-4126-B7A2-C044B4B99951}" type="presParOf" srcId="{EC50BD70-291C-4825-9BAE-48BE6BBACAEA}" destId="{ADA1E0B4-83E5-4E9B-AA3A-0D7B9CA9305A}" srcOrd="24" destOrd="0" presId="urn:microsoft.com/office/officeart/2008/layout/LinedList"/>
    <dgm:cxn modelId="{FF2983A4-2CB2-449A-A968-8D15F3832311}" type="presParOf" srcId="{EC50BD70-291C-4825-9BAE-48BE6BBACAEA}" destId="{19CC0139-1A9B-4EC5-AD6B-1997E19418AF}" srcOrd="25" destOrd="0" presId="urn:microsoft.com/office/officeart/2008/layout/LinedList"/>
    <dgm:cxn modelId="{02A82B48-D33C-4224-9A5F-B947845BA6F8}" type="presParOf" srcId="{19CC0139-1A9B-4EC5-AD6B-1997E19418AF}" destId="{8A1DD0FD-A7DE-47FB-BE4B-9A4B9DCE2587}" srcOrd="0" destOrd="0" presId="urn:microsoft.com/office/officeart/2008/layout/LinedList"/>
    <dgm:cxn modelId="{A58F60C4-19B8-4C50-A412-7B3CC2045C38}" type="presParOf" srcId="{19CC0139-1A9B-4EC5-AD6B-1997E19418AF}" destId="{0E1EB83B-9CF8-43D6-A6D6-F27B41836F96}" srcOrd="1" destOrd="0" presId="urn:microsoft.com/office/officeart/2008/layout/LinedList"/>
    <dgm:cxn modelId="{78F20CA6-DFEC-4EDF-9C11-38C86964B0E4}" type="presParOf" srcId="{19CC0139-1A9B-4EC5-AD6B-1997E19418AF}" destId="{F40844E4-0BF9-4341-ABD6-3756BC479D32}" srcOrd="2" destOrd="0" presId="urn:microsoft.com/office/officeart/2008/layout/LinedList"/>
    <dgm:cxn modelId="{64E37C58-E8AE-49C9-8C50-ACDF30FFBABC}" type="presParOf" srcId="{EC50BD70-291C-4825-9BAE-48BE6BBACAEA}" destId="{C5DD900C-A230-4B44-A813-B9C7D11B284B}" srcOrd="26" destOrd="0" presId="urn:microsoft.com/office/officeart/2008/layout/LinedList"/>
    <dgm:cxn modelId="{6088C2FB-F216-48A2-95B3-B84582E222F4}" type="presParOf" srcId="{EC50BD70-291C-4825-9BAE-48BE6BBACAEA}" destId="{73213715-D39F-4568-B24A-2B25744A107D}" srcOrd="27" destOrd="0" presId="urn:microsoft.com/office/officeart/2008/layout/LinedList"/>
    <dgm:cxn modelId="{1D7EC17D-8FA3-4527-8805-BB8149120ED7}" type="presParOf" srcId="{EC50BD70-291C-4825-9BAE-48BE6BBACAEA}" destId="{5C831B56-FDC7-4E5E-BB6C-0F74EE85FA44}" srcOrd="28" destOrd="0" presId="urn:microsoft.com/office/officeart/2008/layout/LinedList"/>
    <dgm:cxn modelId="{0AE6FA45-DA6A-470F-8FC2-22E2A00A0A9F}" type="presParOf" srcId="{5C831B56-FDC7-4E5E-BB6C-0F74EE85FA44}" destId="{0CAA3271-CDEE-41B2-8BEF-260840325120}" srcOrd="0" destOrd="0" presId="urn:microsoft.com/office/officeart/2008/layout/LinedList"/>
    <dgm:cxn modelId="{03D2DD8B-0A16-4C8D-9C82-59DDE154CFED}" type="presParOf" srcId="{5C831B56-FDC7-4E5E-BB6C-0F74EE85FA44}" destId="{7C9BFE69-833B-46E8-97AF-A7F89802A7AB}" srcOrd="1" destOrd="0" presId="urn:microsoft.com/office/officeart/2008/layout/LinedList"/>
    <dgm:cxn modelId="{9B306F85-77D3-4E7E-A271-54AF19D980F4}" type="presParOf" srcId="{5C831B56-FDC7-4E5E-BB6C-0F74EE85FA44}" destId="{68BE4026-131B-48A9-A158-7388336C8E49}" srcOrd="2" destOrd="0" presId="urn:microsoft.com/office/officeart/2008/layout/LinedList"/>
    <dgm:cxn modelId="{283F8E37-0097-42FA-9776-1CB66F101A4F}" type="presParOf" srcId="{EC50BD70-291C-4825-9BAE-48BE6BBACAEA}" destId="{E4B9367C-22E9-4988-B4BD-DE9B7E83D1C4}" srcOrd="29" destOrd="0" presId="urn:microsoft.com/office/officeart/2008/layout/LinedList"/>
    <dgm:cxn modelId="{983E83C3-BB35-4061-8E21-7D4CC20DE248}" type="presParOf" srcId="{EC50BD70-291C-4825-9BAE-48BE6BBACAEA}" destId="{904FA343-58A2-47D3-A0BC-095D6428E09A}"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7BF8A-FCC0-405F-B278-3A42EA3C18D2}">
      <dsp:nvSpPr>
        <dsp:cNvPr id="0" name=""/>
        <dsp:cNvSpPr/>
      </dsp:nvSpPr>
      <dsp:spPr>
        <a:xfrm>
          <a:off x="0" y="0"/>
          <a:ext cx="1035376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7E4BE1-F1CB-420D-8610-3829DAA3F929}">
      <dsp:nvSpPr>
        <dsp:cNvPr id="0" name=""/>
        <dsp:cNvSpPr/>
      </dsp:nvSpPr>
      <dsp:spPr>
        <a:xfrm>
          <a:off x="0" y="0"/>
          <a:ext cx="2070752" cy="621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u="sng" kern="1200" dirty="0">
              <a:solidFill>
                <a:srgbClr val="FFFF00"/>
              </a:solidFill>
            </a:rPr>
            <a:t>Contents:</a:t>
          </a:r>
          <a:endParaRPr lang="en-US" sz="3000" kern="1200" dirty="0">
            <a:solidFill>
              <a:srgbClr val="FFFF00"/>
            </a:solidFill>
          </a:endParaRPr>
        </a:p>
      </dsp:txBody>
      <dsp:txXfrm>
        <a:off x="0" y="0"/>
        <a:ext cx="2070752" cy="6217920"/>
      </dsp:txXfrm>
    </dsp:sp>
    <dsp:sp modelId="{F8C7954F-49E1-4171-AE6A-CA34D3946D7C}">
      <dsp:nvSpPr>
        <dsp:cNvPr id="0" name=""/>
        <dsp:cNvSpPr/>
      </dsp:nvSpPr>
      <dsp:spPr>
        <a:xfrm>
          <a:off x="2226058" y="29450"/>
          <a:ext cx="8127703" cy="589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Introduction</a:t>
          </a:r>
        </a:p>
      </dsp:txBody>
      <dsp:txXfrm>
        <a:off x="2226058" y="29450"/>
        <a:ext cx="8127703" cy="589002"/>
      </dsp:txXfrm>
    </dsp:sp>
    <dsp:sp modelId="{74C1DD47-C86B-4732-ADDA-87863FDE5D08}">
      <dsp:nvSpPr>
        <dsp:cNvPr id="0" name=""/>
        <dsp:cNvSpPr/>
      </dsp:nvSpPr>
      <dsp:spPr>
        <a:xfrm>
          <a:off x="2070752" y="618452"/>
          <a:ext cx="82830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E17EB8-A461-4B2C-B795-3941BA83D2A9}">
      <dsp:nvSpPr>
        <dsp:cNvPr id="0" name=""/>
        <dsp:cNvSpPr/>
      </dsp:nvSpPr>
      <dsp:spPr>
        <a:xfrm>
          <a:off x="2226058" y="647902"/>
          <a:ext cx="8127703" cy="589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Problem Statement</a:t>
          </a:r>
        </a:p>
      </dsp:txBody>
      <dsp:txXfrm>
        <a:off x="2226058" y="647902"/>
        <a:ext cx="8127703" cy="589002"/>
      </dsp:txXfrm>
    </dsp:sp>
    <dsp:sp modelId="{04EF64F5-6CFF-486A-A7B1-0E147F83445C}">
      <dsp:nvSpPr>
        <dsp:cNvPr id="0" name=""/>
        <dsp:cNvSpPr/>
      </dsp:nvSpPr>
      <dsp:spPr>
        <a:xfrm>
          <a:off x="2070752" y="1236904"/>
          <a:ext cx="82830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A43065-643E-4E29-B7C4-D553BB37E7D1}">
      <dsp:nvSpPr>
        <dsp:cNvPr id="0" name=""/>
        <dsp:cNvSpPr/>
      </dsp:nvSpPr>
      <dsp:spPr>
        <a:xfrm>
          <a:off x="2226058" y="1266354"/>
          <a:ext cx="8127703" cy="589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Motivation</a:t>
          </a:r>
        </a:p>
      </dsp:txBody>
      <dsp:txXfrm>
        <a:off x="2226058" y="1266354"/>
        <a:ext cx="8127703" cy="589002"/>
      </dsp:txXfrm>
    </dsp:sp>
    <dsp:sp modelId="{EB765B58-D3BF-411C-A162-A57262CB0743}">
      <dsp:nvSpPr>
        <dsp:cNvPr id="0" name=""/>
        <dsp:cNvSpPr/>
      </dsp:nvSpPr>
      <dsp:spPr>
        <a:xfrm>
          <a:off x="2070752" y="1855356"/>
          <a:ext cx="82830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128E48-97EC-4622-B040-D96779E0A43B}">
      <dsp:nvSpPr>
        <dsp:cNvPr id="0" name=""/>
        <dsp:cNvSpPr/>
      </dsp:nvSpPr>
      <dsp:spPr>
        <a:xfrm>
          <a:off x="2226058" y="1884806"/>
          <a:ext cx="8127703" cy="589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Objectives</a:t>
          </a:r>
        </a:p>
      </dsp:txBody>
      <dsp:txXfrm>
        <a:off x="2226058" y="1884806"/>
        <a:ext cx="8127703" cy="589002"/>
      </dsp:txXfrm>
    </dsp:sp>
    <dsp:sp modelId="{2EF4421F-B77D-4F3B-A337-3507526CB63B}">
      <dsp:nvSpPr>
        <dsp:cNvPr id="0" name=""/>
        <dsp:cNvSpPr/>
      </dsp:nvSpPr>
      <dsp:spPr>
        <a:xfrm>
          <a:off x="2070752" y="2473809"/>
          <a:ext cx="82830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156C9B-94B4-457A-B658-D1F11568B21F}">
      <dsp:nvSpPr>
        <dsp:cNvPr id="0" name=""/>
        <dsp:cNvSpPr/>
      </dsp:nvSpPr>
      <dsp:spPr>
        <a:xfrm>
          <a:off x="2226058" y="2503259"/>
          <a:ext cx="8127703" cy="589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Literature Review</a:t>
          </a:r>
        </a:p>
      </dsp:txBody>
      <dsp:txXfrm>
        <a:off x="2226058" y="2503259"/>
        <a:ext cx="8127703" cy="589002"/>
      </dsp:txXfrm>
    </dsp:sp>
    <dsp:sp modelId="{78AF6264-02F3-475B-97D6-8F85E9317C2A}">
      <dsp:nvSpPr>
        <dsp:cNvPr id="0" name=""/>
        <dsp:cNvSpPr/>
      </dsp:nvSpPr>
      <dsp:spPr>
        <a:xfrm>
          <a:off x="2070752" y="3092261"/>
          <a:ext cx="82830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00D7BE-D186-432E-9C16-043838DD06C0}">
      <dsp:nvSpPr>
        <dsp:cNvPr id="0" name=""/>
        <dsp:cNvSpPr/>
      </dsp:nvSpPr>
      <dsp:spPr>
        <a:xfrm>
          <a:off x="2226058" y="3121711"/>
          <a:ext cx="8127703" cy="589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Proposed Model in Base Paper</a:t>
          </a:r>
        </a:p>
      </dsp:txBody>
      <dsp:txXfrm>
        <a:off x="2226058" y="3121711"/>
        <a:ext cx="8127703" cy="589002"/>
      </dsp:txXfrm>
    </dsp:sp>
    <dsp:sp modelId="{348F644A-3E21-4824-9717-91324404D2A5}">
      <dsp:nvSpPr>
        <dsp:cNvPr id="0" name=""/>
        <dsp:cNvSpPr/>
      </dsp:nvSpPr>
      <dsp:spPr>
        <a:xfrm>
          <a:off x="2070752" y="3710713"/>
          <a:ext cx="82830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11DEC4-D130-4189-9358-02A970E8CC53}">
      <dsp:nvSpPr>
        <dsp:cNvPr id="0" name=""/>
        <dsp:cNvSpPr/>
      </dsp:nvSpPr>
      <dsp:spPr>
        <a:xfrm>
          <a:off x="2226058" y="3740163"/>
          <a:ext cx="8127703" cy="589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Algorithm used in Base Paper</a:t>
          </a:r>
        </a:p>
      </dsp:txBody>
      <dsp:txXfrm>
        <a:off x="2226058" y="3740163"/>
        <a:ext cx="8127703" cy="589002"/>
      </dsp:txXfrm>
    </dsp:sp>
    <dsp:sp modelId="{50A71C60-A6E1-48AC-917B-95CA3824CD5C}">
      <dsp:nvSpPr>
        <dsp:cNvPr id="0" name=""/>
        <dsp:cNvSpPr/>
      </dsp:nvSpPr>
      <dsp:spPr>
        <a:xfrm>
          <a:off x="2070752" y="4329166"/>
          <a:ext cx="82830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8B2247-27A5-4B21-B399-0C45779FE32F}">
      <dsp:nvSpPr>
        <dsp:cNvPr id="0" name=""/>
        <dsp:cNvSpPr/>
      </dsp:nvSpPr>
      <dsp:spPr>
        <a:xfrm>
          <a:off x="2226058" y="4358616"/>
          <a:ext cx="8127703" cy="589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Applications</a:t>
          </a:r>
        </a:p>
      </dsp:txBody>
      <dsp:txXfrm>
        <a:off x="2226058" y="4358616"/>
        <a:ext cx="8127703" cy="589002"/>
      </dsp:txXfrm>
    </dsp:sp>
    <dsp:sp modelId="{C3E8A38C-AAFF-4193-8A64-1BFD9FC1B776}">
      <dsp:nvSpPr>
        <dsp:cNvPr id="0" name=""/>
        <dsp:cNvSpPr/>
      </dsp:nvSpPr>
      <dsp:spPr>
        <a:xfrm>
          <a:off x="2070752" y="4947618"/>
          <a:ext cx="82830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1EB83B-9CF8-43D6-A6D6-F27B41836F96}">
      <dsp:nvSpPr>
        <dsp:cNvPr id="0" name=""/>
        <dsp:cNvSpPr/>
      </dsp:nvSpPr>
      <dsp:spPr>
        <a:xfrm>
          <a:off x="2226058" y="4977068"/>
          <a:ext cx="8127703" cy="589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Summary</a:t>
          </a:r>
        </a:p>
      </dsp:txBody>
      <dsp:txXfrm>
        <a:off x="2226058" y="4977068"/>
        <a:ext cx="8127703" cy="589002"/>
      </dsp:txXfrm>
    </dsp:sp>
    <dsp:sp modelId="{C5DD900C-A230-4B44-A813-B9C7D11B284B}">
      <dsp:nvSpPr>
        <dsp:cNvPr id="0" name=""/>
        <dsp:cNvSpPr/>
      </dsp:nvSpPr>
      <dsp:spPr>
        <a:xfrm>
          <a:off x="2070752" y="5566070"/>
          <a:ext cx="82830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9BFE69-833B-46E8-97AF-A7F89802A7AB}">
      <dsp:nvSpPr>
        <dsp:cNvPr id="0" name=""/>
        <dsp:cNvSpPr/>
      </dsp:nvSpPr>
      <dsp:spPr>
        <a:xfrm>
          <a:off x="2226058" y="5595520"/>
          <a:ext cx="8127703" cy="589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References</a:t>
          </a:r>
        </a:p>
      </dsp:txBody>
      <dsp:txXfrm>
        <a:off x="2226058" y="5595520"/>
        <a:ext cx="8127703" cy="589002"/>
      </dsp:txXfrm>
    </dsp:sp>
    <dsp:sp modelId="{E4B9367C-22E9-4988-B4BD-DE9B7E83D1C4}">
      <dsp:nvSpPr>
        <dsp:cNvPr id="0" name=""/>
        <dsp:cNvSpPr/>
      </dsp:nvSpPr>
      <dsp:spPr>
        <a:xfrm>
          <a:off x="2070752" y="6184522"/>
          <a:ext cx="8283009"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0B8188-3E1E-4B42-8EDF-61466C828843}"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383034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0B8188-3E1E-4B42-8EDF-61466C828843}"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212421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0B8188-3E1E-4B42-8EDF-61466C828843}"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4106820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0B8188-3E1E-4B42-8EDF-61466C828843}"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22243-9025-4124-B90C-9A6F34DD6CF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2596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0B8188-3E1E-4B42-8EDF-61466C828843}"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204869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0B8188-3E1E-4B42-8EDF-61466C828843}"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1153575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0B8188-3E1E-4B42-8EDF-61466C828843}"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1563094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B8188-3E1E-4B42-8EDF-61466C828843}"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3933322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B8188-3E1E-4B42-8EDF-61466C828843}"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42377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B8188-3E1E-4B42-8EDF-61466C828843}"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143237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B8188-3E1E-4B42-8EDF-61466C828843}"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119052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0B8188-3E1E-4B42-8EDF-61466C828843}"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53387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0B8188-3E1E-4B42-8EDF-61466C828843}"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31227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0B8188-3E1E-4B42-8EDF-61466C828843}"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320365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B8188-3E1E-4B42-8EDF-61466C828843}"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140283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0B8188-3E1E-4B42-8EDF-61466C828843}"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402762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0B8188-3E1E-4B42-8EDF-61466C828843}"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22243-9025-4124-B90C-9A6F34DD6CF2}" type="slidenum">
              <a:rPr lang="en-US" smtClean="0"/>
              <a:t>‹#›</a:t>
            </a:fld>
            <a:endParaRPr lang="en-US"/>
          </a:p>
        </p:txBody>
      </p:sp>
    </p:spTree>
    <p:extLst>
      <p:ext uri="{BB962C8B-B14F-4D97-AF65-F5344CB8AC3E}">
        <p14:creationId xmlns:p14="http://schemas.microsoft.com/office/powerpoint/2010/main" val="173654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60B8188-3E1E-4B42-8EDF-61466C828843}" type="datetimeFigureOut">
              <a:rPr lang="en-US" smtClean="0"/>
              <a:t>5/24/2023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9B22243-9025-4124-B90C-9A6F34DD6CF2}" type="slidenum">
              <a:rPr lang="en-US" smtClean="0"/>
              <a:t>‹#›</a:t>
            </a:fld>
            <a:endParaRPr lang="en-US"/>
          </a:p>
        </p:txBody>
      </p:sp>
    </p:spTree>
    <p:extLst>
      <p:ext uri="{BB962C8B-B14F-4D97-AF65-F5344CB8AC3E}">
        <p14:creationId xmlns:p14="http://schemas.microsoft.com/office/powerpoint/2010/main" val="35154725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3CA252-D6F0-7F88-3536-5AC2AE7C18D3}"/>
              </a:ext>
            </a:extLst>
          </p:cNvPr>
          <p:cNvSpPr>
            <a:spLocks noGrp="1"/>
          </p:cNvSpPr>
          <p:nvPr>
            <p:ph type="subTitle" idx="1"/>
          </p:nvPr>
        </p:nvSpPr>
        <p:spPr>
          <a:xfrm>
            <a:off x="1595269" y="325120"/>
            <a:ext cx="9001462" cy="6248400"/>
          </a:xfrm>
        </p:spPr>
        <p:txBody>
          <a:bodyPr/>
          <a:lstStyle/>
          <a:p>
            <a:r>
              <a:rPr lang="en-US" sz="3600" b="1" i="1" u="sng" dirty="0">
                <a:solidFill>
                  <a:srgbClr val="FFFF00"/>
                </a:solidFill>
              </a:rPr>
              <a:t>Heart Disease Detection Using Machine Learning</a:t>
            </a:r>
          </a:p>
          <a:p>
            <a:endParaRPr lang="en-US" dirty="0"/>
          </a:p>
          <a:p>
            <a:r>
              <a:rPr lang="en-US" u="sng" dirty="0">
                <a:solidFill>
                  <a:schemeClr val="accent1">
                    <a:lumMod val="60000"/>
                    <a:lumOff val="40000"/>
                  </a:schemeClr>
                </a:solidFill>
              </a:rPr>
              <a:t>Submitted By:</a:t>
            </a:r>
          </a:p>
          <a:p>
            <a:pPr marL="342900" indent="-342900">
              <a:lnSpc>
                <a:spcPct val="100000"/>
              </a:lnSpc>
              <a:buFont typeface="Wingdings" panose="05000000000000000000" pitchFamily="2" charset="2"/>
              <a:buChar char="v"/>
            </a:pPr>
            <a:r>
              <a:rPr lang="en-US" dirty="0"/>
              <a:t>Devesh Chandra   </a:t>
            </a:r>
          </a:p>
          <a:p>
            <a:pPr marL="342900" indent="-342900">
              <a:lnSpc>
                <a:spcPct val="100000"/>
              </a:lnSpc>
              <a:buFont typeface="Wingdings" panose="05000000000000000000" pitchFamily="2" charset="2"/>
              <a:buChar char="v"/>
            </a:pPr>
            <a:r>
              <a:rPr lang="en-US" dirty="0"/>
              <a:t>Dhirendra Yadav</a:t>
            </a:r>
          </a:p>
          <a:p>
            <a:pPr marL="342900" indent="-342900">
              <a:lnSpc>
                <a:spcPct val="100000"/>
              </a:lnSpc>
              <a:buFont typeface="Wingdings" panose="05000000000000000000" pitchFamily="2" charset="2"/>
              <a:buChar char="v"/>
            </a:pPr>
            <a:r>
              <a:rPr lang="en-US" dirty="0"/>
              <a:t>Utkarsh Singh </a:t>
            </a:r>
          </a:p>
          <a:p>
            <a:pPr marL="342900" indent="-342900">
              <a:lnSpc>
                <a:spcPct val="100000"/>
              </a:lnSpc>
              <a:buFont typeface="Wingdings" panose="05000000000000000000" pitchFamily="2" charset="2"/>
              <a:buChar char="v"/>
            </a:pPr>
            <a:r>
              <a:rPr lang="en-US" dirty="0"/>
              <a:t>Dharmendra Singh Yadav</a:t>
            </a:r>
          </a:p>
          <a:p>
            <a:endParaRPr lang="en-US" dirty="0"/>
          </a:p>
          <a:p>
            <a:r>
              <a:rPr lang="en-US" u="sng" dirty="0">
                <a:solidFill>
                  <a:schemeClr val="accent1">
                    <a:lumMod val="60000"/>
                    <a:lumOff val="40000"/>
                  </a:schemeClr>
                </a:solidFill>
              </a:rPr>
              <a:t>Guide Name</a:t>
            </a:r>
            <a:r>
              <a:rPr lang="en-US" dirty="0">
                <a:solidFill>
                  <a:schemeClr val="accent1">
                    <a:lumMod val="60000"/>
                    <a:lumOff val="40000"/>
                  </a:schemeClr>
                </a:solidFill>
              </a:rPr>
              <a:t>:</a:t>
            </a:r>
          </a:p>
          <a:p>
            <a:pPr marL="342900" indent="-342900">
              <a:buFont typeface="Wingdings" panose="05000000000000000000" pitchFamily="2" charset="2"/>
              <a:buChar char="v"/>
            </a:pPr>
            <a:r>
              <a:rPr lang="en-US" dirty="0"/>
              <a:t>Prof. Pushpendra Kumar</a:t>
            </a:r>
          </a:p>
        </p:txBody>
      </p:sp>
    </p:spTree>
    <p:extLst>
      <p:ext uri="{BB962C8B-B14F-4D97-AF65-F5344CB8AC3E}">
        <p14:creationId xmlns:p14="http://schemas.microsoft.com/office/powerpoint/2010/main" val="601097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D99EA-6097-6748-C8EA-580F5B7D6C58}"/>
              </a:ext>
            </a:extLst>
          </p:cNvPr>
          <p:cNvSpPr>
            <a:spLocks noGrp="1"/>
          </p:cNvSpPr>
          <p:nvPr>
            <p:ph idx="1"/>
          </p:nvPr>
        </p:nvSpPr>
        <p:spPr>
          <a:xfrm>
            <a:off x="913795" y="487680"/>
            <a:ext cx="10353762" cy="5303520"/>
          </a:xfrm>
        </p:spPr>
        <p:txBody>
          <a:bodyPr>
            <a:normAutofit/>
          </a:bodyPr>
          <a:lstStyle/>
          <a:p>
            <a:pPr marL="0" indent="0">
              <a:buNone/>
            </a:pPr>
            <a:r>
              <a:rPr lang="en-US" sz="2400" b="1" u="sng">
                <a:solidFill>
                  <a:srgbClr val="FFFF00"/>
                </a:solidFill>
              </a:rPr>
              <a:t>Proposed Model :-</a:t>
            </a:r>
          </a:p>
          <a:p>
            <a:pPr marL="0" indent="0">
              <a:buNone/>
            </a:pPr>
            <a:endParaRPr lang="en-US" sz="2400" b="1" u="sng" dirty="0">
              <a:solidFill>
                <a:srgbClr val="FFFF00"/>
              </a:solidFill>
            </a:endParaRPr>
          </a:p>
        </p:txBody>
      </p:sp>
      <p:pic>
        <p:nvPicPr>
          <p:cNvPr id="4" name="Picture 3" descr="Diagram&#10;&#10;Description automatically generated">
            <a:extLst>
              <a:ext uri="{FF2B5EF4-FFF2-40B4-BE49-F238E27FC236}">
                <a16:creationId xmlns:a16="http://schemas.microsoft.com/office/drawing/2014/main" id="{9D89746F-BB05-5594-9393-A06BEC016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3" y="1446066"/>
            <a:ext cx="10261716" cy="4530816"/>
          </a:xfrm>
          <a:prstGeom prst="rect">
            <a:avLst/>
          </a:prstGeom>
        </p:spPr>
      </p:pic>
    </p:spTree>
    <p:extLst>
      <p:ext uri="{BB962C8B-B14F-4D97-AF65-F5344CB8AC3E}">
        <p14:creationId xmlns:p14="http://schemas.microsoft.com/office/powerpoint/2010/main" val="305763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BCD93-C5A6-8325-BADA-6EDE37CE3A6F}"/>
              </a:ext>
            </a:extLst>
          </p:cNvPr>
          <p:cNvSpPr>
            <a:spLocks noGrp="1"/>
          </p:cNvSpPr>
          <p:nvPr>
            <p:ph idx="1"/>
          </p:nvPr>
        </p:nvSpPr>
        <p:spPr>
          <a:xfrm>
            <a:off x="913795" y="457200"/>
            <a:ext cx="10353762" cy="5334000"/>
          </a:xfrm>
        </p:spPr>
        <p:txBody>
          <a:bodyPr>
            <a:normAutofit/>
          </a:bodyPr>
          <a:lstStyle/>
          <a:p>
            <a:pPr marL="0" indent="0">
              <a:buNone/>
            </a:pPr>
            <a:r>
              <a:rPr lang="en-US" sz="2400" b="1" u="sng" dirty="0">
                <a:solidFill>
                  <a:srgbClr val="FFFF00"/>
                </a:solidFill>
              </a:rPr>
              <a:t>Proposed Model (Implementation) :-</a:t>
            </a:r>
          </a:p>
          <a:p>
            <a:pPr marL="0" indent="0">
              <a:buNone/>
            </a:pPr>
            <a:endParaRPr lang="en-US" sz="2400" b="1" u="sng" dirty="0">
              <a:solidFill>
                <a:srgbClr val="FFFF00"/>
              </a:solidFill>
            </a:endParaRPr>
          </a:p>
          <a:p>
            <a:pPr marL="0" indent="0">
              <a:buNone/>
            </a:pPr>
            <a:endParaRPr lang="en-US" sz="2400" b="1" u="sng" dirty="0">
              <a:solidFill>
                <a:srgbClr val="FFFF00"/>
              </a:solidFill>
            </a:endParaRPr>
          </a:p>
        </p:txBody>
      </p:sp>
      <p:pic>
        <p:nvPicPr>
          <p:cNvPr id="7" name="Picture 6">
            <a:extLst>
              <a:ext uri="{FF2B5EF4-FFF2-40B4-BE49-F238E27FC236}">
                <a16:creationId xmlns:a16="http://schemas.microsoft.com/office/drawing/2014/main" id="{AB564BC4-D6C7-6BEA-D2B6-B51D62F03F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4443" y="1374042"/>
            <a:ext cx="10241397" cy="4874358"/>
          </a:xfrm>
          <a:prstGeom prst="rect">
            <a:avLst/>
          </a:prstGeom>
        </p:spPr>
      </p:pic>
    </p:spTree>
    <p:extLst>
      <p:ext uri="{BB962C8B-B14F-4D97-AF65-F5344CB8AC3E}">
        <p14:creationId xmlns:p14="http://schemas.microsoft.com/office/powerpoint/2010/main" val="393231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53D1-FA68-4907-5768-EED5F2E3D975}"/>
              </a:ext>
            </a:extLst>
          </p:cNvPr>
          <p:cNvSpPr>
            <a:spLocks noGrp="1"/>
          </p:cNvSpPr>
          <p:nvPr>
            <p:ph type="title"/>
          </p:nvPr>
        </p:nvSpPr>
        <p:spPr>
          <a:xfrm>
            <a:off x="913796" y="927100"/>
            <a:ext cx="3418766" cy="4616450"/>
          </a:xfrm>
        </p:spPr>
        <p:txBody>
          <a:bodyPr>
            <a:normAutofit/>
          </a:bodyPr>
          <a:lstStyle/>
          <a:p>
            <a:r>
              <a:rPr lang="en-US" i="0" u="none" strike="noStrike" baseline="0" dirty="0">
                <a:solidFill>
                  <a:srgbClr val="FFFF00"/>
                </a:solidFill>
                <a:latin typeface="Times New Roman" panose="02020603050405020304" pitchFamily="18" charset="0"/>
              </a:rPr>
              <a:t>MACHINE LEARNING ALGORITHMS </a:t>
            </a:r>
            <a:endParaRPr lang="en-US" dirty="0">
              <a:solidFill>
                <a:srgbClr val="FFFF00"/>
              </a:solidFill>
            </a:endParaRPr>
          </a:p>
        </p:txBody>
      </p:sp>
      <p:sp>
        <p:nvSpPr>
          <p:cNvPr id="3" name="Content Placeholder 2">
            <a:extLst>
              <a:ext uri="{FF2B5EF4-FFF2-40B4-BE49-F238E27FC236}">
                <a16:creationId xmlns:a16="http://schemas.microsoft.com/office/drawing/2014/main" id="{865ED337-CFA4-5242-E69A-76484B708029}"/>
              </a:ext>
            </a:extLst>
          </p:cNvPr>
          <p:cNvSpPr>
            <a:spLocks noGrp="1"/>
          </p:cNvSpPr>
          <p:nvPr>
            <p:ph idx="1"/>
          </p:nvPr>
        </p:nvSpPr>
        <p:spPr>
          <a:xfrm>
            <a:off x="4976028" y="294640"/>
            <a:ext cx="6596209" cy="6167119"/>
          </a:xfrm>
        </p:spPr>
        <p:txBody>
          <a:bodyPr anchor="ctr">
            <a:normAutofit/>
          </a:bodyPr>
          <a:lstStyle/>
          <a:p>
            <a:pPr marL="0" indent="0">
              <a:lnSpc>
                <a:spcPct val="110000"/>
              </a:lnSpc>
              <a:buNone/>
            </a:pPr>
            <a:r>
              <a:rPr lang="en-US" sz="1200" b="1" dirty="0">
                <a:solidFill>
                  <a:srgbClr val="FFFF00"/>
                </a:solidFill>
              </a:rPr>
              <a:t>1. Logistic Regression:</a:t>
            </a:r>
          </a:p>
          <a:p>
            <a:pPr marL="0" indent="0">
              <a:lnSpc>
                <a:spcPct val="110000"/>
              </a:lnSpc>
              <a:buNone/>
            </a:pPr>
            <a:r>
              <a:rPr lang="en-US" sz="1200" dirty="0"/>
              <a:t>Logistic regression is a popular statistical modeling technique used for binary classification problems. Unlike linear regression, which predicts continuous values, logistic regression predicts the probability of an instance belonging to a specific class. It is particularly suited for problems where the dependent variable is categorical, such as determining whether a patient has a heart disease or not.</a:t>
            </a:r>
          </a:p>
          <a:p>
            <a:pPr marL="0" indent="0">
              <a:lnSpc>
                <a:spcPct val="110000"/>
              </a:lnSpc>
              <a:buNone/>
            </a:pPr>
            <a:endParaRPr lang="en-US" sz="1200" dirty="0"/>
          </a:p>
          <a:p>
            <a:pPr marL="0" indent="0">
              <a:lnSpc>
                <a:spcPct val="110000"/>
              </a:lnSpc>
              <a:buNone/>
            </a:pPr>
            <a:r>
              <a:rPr lang="en-US" sz="1200" dirty="0"/>
              <a:t>In logistic regression, the input variables are combined linearly, and a logistic function (sigmoid function) is applied to the result. This transforms the output into a probability value between 0 and 1. If the probability is above a predetermined threshold, typically 0.5, the instance is classified as belonging to one class; otherwise, it is assigned to the other class.</a:t>
            </a:r>
          </a:p>
          <a:p>
            <a:pPr marL="0" indent="0">
              <a:lnSpc>
                <a:spcPct val="110000"/>
              </a:lnSpc>
              <a:buNone/>
            </a:pPr>
            <a:endParaRPr lang="en-US" sz="1200" dirty="0"/>
          </a:p>
          <a:p>
            <a:pPr marL="0" indent="0">
              <a:lnSpc>
                <a:spcPct val="110000"/>
              </a:lnSpc>
              <a:buNone/>
            </a:pPr>
            <a:r>
              <a:rPr lang="en-US" sz="1200" dirty="0"/>
              <a:t>The logistic regression model estimates the coefficients for each input variable, indicating the strength and direction of their influence on the outcome. These coefficients are typically determined using optimization algorithms like gradient descent, maximizing the likelihood of the observed data.</a:t>
            </a:r>
          </a:p>
          <a:p>
            <a:pPr marL="0" indent="0">
              <a:lnSpc>
                <a:spcPct val="110000"/>
              </a:lnSpc>
              <a:buNone/>
            </a:pPr>
            <a:endParaRPr lang="en-US" sz="1200" dirty="0"/>
          </a:p>
          <a:p>
            <a:pPr marL="0" indent="0">
              <a:lnSpc>
                <a:spcPct val="110000"/>
              </a:lnSpc>
              <a:buNone/>
            </a:pPr>
            <a:r>
              <a:rPr lang="en-US" sz="1200" dirty="0"/>
              <a:t>Despite its simplicity, logistic regression has several advantages, including its interpretability, ease of implementation, and efficiency with large datasets. However, it assumes a linear relationship between the predictors and the log-odds of the outcome, which may limit its performance in complex, nonlinear problems.</a:t>
            </a:r>
          </a:p>
        </p:txBody>
      </p:sp>
      <p:cxnSp>
        <p:nvCxnSpPr>
          <p:cNvPr id="5" name="Straight Connector 4">
            <a:extLst>
              <a:ext uri="{FF2B5EF4-FFF2-40B4-BE49-F238E27FC236}">
                <a16:creationId xmlns:a16="http://schemas.microsoft.com/office/drawing/2014/main" id="{C72762F5-BFB7-411C-CCAF-819EC6E90BFA}"/>
              </a:ext>
            </a:extLst>
          </p:cNvPr>
          <p:cNvCxnSpPr/>
          <p:nvPr/>
        </p:nvCxnSpPr>
        <p:spPr>
          <a:xfrm>
            <a:off x="4561840" y="589280"/>
            <a:ext cx="0" cy="567944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642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53D1-FA68-4907-5768-EED5F2E3D975}"/>
              </a:ext>
            </a:extLst>
          </p:cNvPr>
          <p:cNvSpPr>
            <a:spLocks noGrp="1"/>
          </p:cNvSpPr>
          <p:nvPr>
            <p:ph type="title"/>
          </p:nvPr>
        </p:nvSpPr>
        <p:spPr>
          <a:xfrm>
            <a:off x="913796" y="927100"/>
            <a:ext cx="3418766" cy="4616450"/>
          </a:xfrm>
        </p:spPr>
        <p:txBody>
          <a:bodyPr>
            <a:normAutofit/>
          </a:bodyPr>
          <a:lstStyle/>
          <a:p>
            <a:r>
              <a:rPr lang="en-US" i="0" u="none" strike="noStrike" baseline="0" dirty="0">
                <a:solidFill>
                  <a:srgbClr val="FFFF00"/>
                </a:solidFill>
                <a:latin typeface="Times New Roman" panose="02020603050405020304" pitchFamily="18" charset="0"/>
              </a:rPr>
              <a:t>MACHINE LEARNING ALGORITHMS </a:t>
            </a:r>
            <a:endParaRPr lang="en-US" dirty="0">
              <a:solidFill>
                <a:srgbClr val="FFFF00"/>
              </a:solidFill>
            </a:endParaRPr>
          </a:p>
        </p:txBody>
      </p:sp>
      <p:sp>
        <p:nvSpPr>
          <p:cNvPr id="3" name="Content Placeholder 2">
            <a:extLst>
              <a:ext uri="{FF2B5EF4-FFF2-40B4-BE49-F238E27FC236}">
                <a16:creationId xmlns:a16="http://schemas.microsoft.com/office/drawing/2014/main" id="{865ED337-CFA4-5242-E69A-76484B708029}"/>
              </a:ext>
            </a:extLst>
          </p:cNvPr>
          <p:cNvSpPr>
            <a:spLocks noGrp="1"/>
          </p:cNvSpPr>
          <p:nvPr>
            <p:ph idx="1"/>
          </p:nvPr>
        </p:nvSpPr>
        <p:spPr>
          <a:xfrm>
            <a:off x="4976028" y="294640"/>
            <a:ext cx="6596209" cy="6167119"/>
          </a:xfrm>
        </p:spPr>
        <p:txBody>
          <a:bodyPr anchor="ctr">
            <a:normAutofit/>
          </a:bodyPr>
          <a:lstStyle/>
          <a:p>
            <a:pPr marL="0" indent="0">
              <a:lnSpc>
                <a:spcPct val="110000"/>
              </a:lnSpc>
              <a:buNone/>
            </a:pPr>
            <a:r>
              <a:rPr lang="en-US" sz="1200" b="1" dirty="0">
                <a:solidFill>
                  <a:srgbClr val="FFFF00"/>
                </a:solidFill>
              </a:rPr>
              <a:t>2. Decision Tree :</a:t>
            </a:r>
          </a:p>
          <a:p>
            <a:pPr marL="0" indent="0">
              <a:lnSpc>
                <a:spcPct val="110000"/>
              </a:lnSpc>
              <a:buNone/>
            </a:pPr>
            <a:r>
              <a:rPr lang="en-US" sz="1200" dirty="0"/>
              <a:t>A decision tree is a popular machine learning algorithm used for both classification and regression tasks. It represents a flowchart-like structure where each internal node denotes a feature or attribute, and each leaf node represents a class label or a predicted value. Decision trees partition the data recursively based on the feature values to make predictions.</a:t>
            </a:r>
          </a:p>
          <a:p>
            <a:pPr marL="0" indent="0">
              <a:lnSpc>
                <a:spcPct val="110000"/>
              </a:lnSpc>
              <a:buNone/>
            </a:pPr>
            <a:endParaRPr lang="en-US" sz="1200" dirty="0"/>
          </a:p>
          <a:p>
            <a:pPr marL="0" indent="0">
              <a:lnSpc>
                <a:spcPct val="110000"/>
              </a:lnSpc>
              <a:buNone/>
            </a:pPr>
            <a:r>
              <a:rPr lang="en-US" sz="1200" dirty="0"/>
              <a:t>The tree structure is built by splitting the dataset at each internal node, aiming to maximize the information gain or decrease in impurity. Common splitting criteria include Gini impurity and entropy. The algorithm chooses the best feature and threshold to split the data, creating branches that lead to subsequent nodes. This process continues until a stopping criterion is met, such as reaching a maximum tree depth or a minimum number of samples in a leaf node.</a:t>
            </a:r>
          </a:p>
          <a:p>
            <a:pPr marL="0" indent="0">
              <a:lnSpc>
                <a:spcPct val="110000"/>
              </a:lnSpc>
              <a:buNone/>
            </a:pPr>
            <a:endParaRPr lang="en-US" sz="1200" dirty="0"/>
          </a:p>
          <a:p>
            <a:pPr marL="0" indent="0">
              <a:lnSpc>
                <a:spcPct val="110000"/>
              </a:lnSpc>
              <a:buNone/>
            </a:pPr>
            <a:r>
              <a:rPr lang="en-US" sz="1200" dirty="0"/>
              <a:t>Decision trees offer several advantages, including their interpretability, as the flowchart-like structure allows easy understanding of the decision-making process. They can handle both numerical and categorical features and handle missing values without the need for imputation. Decision trees can also capture non-linear relationships and interactions between features.</a:t>
            </a:r>
          </a:p>
          <a:p>
            <a:pPr marL="0" indent="0">
              <a:lnSpc>
                <a:spcPct val="110000"/>
              </a:lnSpc>
              <a:buNone/>
            </a:pPr>
            <a:endParaRPr lang="en-US" sz="1200" dirty="0"/>
          </a:p>
          <a:p>
            <a:pPr marL="0" indent="0">
              <a:lnSpc>
                <a:spcPct val="110000"/>
              </a:lnSpc>
              <a:buNone/>
            </a:pPr>
            <a:r>
              <a:rPr lang="en-US" sz="1200" dirty="0"/>
              <a:t>However, decision trees are prone to overfitting, particularly when the tree becomes too complex. Ensemble methods like random forests and boosting algorithms are often used to mitigate this issue by combining multiple decision trees. Overall, decision trees are a versatile and intuitive algorithm that can provide valuable insights and accurate predictions in various domains.</a:t>
            </a:r>
          </a:p>
        </p:txBody>
      </p:sp>
      <p:cxnSp>
        <p:nvCxnSpPr>
          <p:cNvPr id="5" name="Straight Connector 4">
            <a:extLst>
              <a:ext uri="{FF2B5EF4-FFF2-40B4-BE49-F238E27FC236}">
                <a16:creationId xmlns:a16="http://schemas.microsoft.com/office/drawing/2014/main" id="{B90E7764-D639-1B2D-A0E7-81EC14AF8248}"/>
              </a:ext>
            </a:extLst>
          </p:cNvPr>
          <p:cNvCxnSpPr/>
          <p:nvPr/>
        </p:nvCxnSpPr>
        <p:spPr>
          <a:xfrm>
            <a:off x="4531360" y="294640"/>
            <a:ext cx="0" cy="616711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196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53D1-FA68-4907-5768-EED5F2E3D975}"/>
              </a:ext>
            </a:extLst>
          </p:cNvPr>
          <p:cNvSpPr>
            <a:spLocks noGrp="1"/>
          </p:cNvSpPr>
          <p:nvPr>
            <p:ph type="title"/>
          </p:nvPr>
        </p:nvSpPr>
        <p:spPr>
          <a:xfrm>
            <a:off x="913796" y="927100"/>
            <a:ext cx="3418766" cy="4616450"/>
          </a:xfrm>
        </p:spPr>
        <p:txBody>
          <a:bodyPr>
            <a:normAutofit/>
          </a:bodyPr>
          <a:lstStyle/>
          <a:p>
            <a:r>
              <a:rPr lang="en-US" i="0" u="none" strike="noStrike" baseline="0" dirty="0">
                <a:solidFill>
                  <a:srgbClr val="FFFF00"/>
                </a:solidFill>
                <a:latin typeface="Times New Roman" panose="02020603050405020304" pitchFamily="18" charset="0"/>
              </a:rPr>
              <a:t>MACHINE LEARNING ALGORITHMS </a:t>
            </a:r>
            <a:endParaRPr lang="en-US" dirty="0">
              <a:solidFill>
                <a:srgbClr val="FFFF00"/>
              </a:solidFill>
            </a:endParaRPr>
          </a:p>
        </p:txBody>
      </p:sp>
      <p:sp>
        <p:nvSpPr>
          <p:cNvPr id="3" name="Content Placeholder 2">
            <a:extLst>
              <a:ext uri="{FF2B5EF4-FFF2-40B4-BE49-F238E27FC236}">
                <a16:creationId xmlns:a16="http://schemas.microsoft.com/office/drawing/2014/main" id="{865ED337-CFA4-5242-E69A-76484B708029}"/>
              </a:ext>
            </a:extLst>
          </p:cNvPr>
          <p:cNvSpPr>
            <a:spLocks noGrp="1"/>
          </p:cNvSpPr>
          <p:nvPr>
            <p:ph idx="1"/>
          </p:nvPr>
        </p:nvSpPr>
        <p:spPr>
          <a:xfrm>
            <a:off x="4976028" y="294640"/>
            <a:ext cx="6596209" cy="6167119"/>
          </a:xfrm>
        </p:spPr>
        <p:txBody>
          <a:bodyPr anchor="ctr">
            <a:normAutofit/>
          </a:bodyPr>
          <a:lstStyle/>
          <a:p>
            <a:pPr marL="0" indent="0">
              <a:lnSpc>
                <a:spcPct val="110000"/>
              </a:lnSpc>
              <a:buNone/>
            </a:pPr>
            <a:r>
              <a:rPr lang="en-US" sz="1200" dirty="0">
                <a:solidFill>
                  <a:srgbClr val="FFFF00"/>
                </a:solidFill>
              </a:rPr>
              <a:t>3. KNN:</a:t>
            </a:r>
          </a:p>
          <a:p>
            <a:pPr marL="0" indent="0">
              <a:lnSpc>
                <a:spcPct val="110000"/>
              </a:lnSpc>
              <a:buNone/>
            </a:pPr>
            <a:r>
              <a:rPr lang="en-US" sz="1200" dirty="0"/>
              <a:t>K-Nearest Neighbors (KNN) is a non-parametric supervised learning algorithm used for classification and regression tasks. It is a simple yet powerful algorithm that relies on the proximity of data points in feature space.</a:t>
            </a:r>
          </a:p>
          <a:p>
            <a:pPr marL="0" indent="0">
              <a:lnSpc>
                <a:spcPct val="110000"/>
              </a:lnSpc>
              <a:buNone/>
            </a:pPr>
            <a:endParaRPr lang="en-US" sz="1200" dirty="0"/>
          </a:p>
          <a:p>
            <a:pPr marL="0" indent="0">
              <a:lnSpc>
                <a:spcPct val="110000"/>
              </a:lnSpc>
              <a:buNone/>
            </a:pPr>
            <a:r>
              <a:rPr lang="en-US" sz="1200" dirty="0"/>
              <a:t>In KNN, the value of K, a hyperparameter, determines the number of nearest neighbors used for making predictions. For a given data point, the algorithm finds the K nearest neighbors based on a distance metric, often Euclidean distance. The class or value of the majority of these neighbors is assigned as the prediction for the target data point. In the case of regression, the average or weighted average of the neighbors' values is taken.</a:t>
            </a:r>
          </a:p>
          <a:p>
            <a:pPr marL="0" indent="0">
              <a:lnSpc>
                <a:spcPct val="110000"/>
              </a:lnSpc>
              <a:buNone/>
            </a:pPr>
            <a:endParaRPr lang="en-US" sz="1200" dirty="0"/>
          </a:p>
          <a:p>
            <a:pPr marL="0" indent="0">
              <a:lnSpc>
                <a:spcPct val="110000"/>
              </a:lnSpc>
              <a:buNone/>
            </a:pPr>
            <a:r>
              <a:rPr lang="en-US" sz="1200" dirty="0"/>
              <a:t>KNN is known for its simplicity and ease of implementation. It is a non-parametric algorithm, meaning it does not make any assumptions about the underlying data distribution. KNN can handle complex decision boundaries and adapt well to local patterns in the data.</a:t>
            </a:r>
          </a:p>
          <a:p>
            <a:pPr marL="0" indent="0">
              <a:lnSpc>
                <a:spcPct val="110000"/>
              </a:lnSpc>
              <a:buNone/>
            </a:pPr>
            <a:endParaRPr lang="en-US" sz="1200" dirty="0"/>
          </a:p>
          <a:p>
            <a:pPr marL="0" indent="0">
              <a:lnSpc>
                <a:spcPct val="110000"/>
              </a:lnSpc>
              <a:buNone/>
            </a:pPr>
            <a:r>
              <a:rPr lang="en-US" sz="1200" dirty="0"/>
              <a:t>However, KNN has some limitations. It can be computationally expensive, especially with large datasets, as it requires calculating distances between all data points. It is also sensitive to the choice of K and the distance metric. Imbalanced data can bias the predictions, as the majority class tends to dominate. Feature scaling is often necessary to prevent certain features from dominating the distance calculation.</a:t>
            </a:r>
          </a:p>
          <a:p>
            <a:pPr marL="0" indent="0">
              <a:lnSpc>
                <a:spcPct val="110000"/>
              </a:lnSpc>
              <a:buNone/>
            </a:pPr>
            <a:endParaRPr lang="en-US" sz="1200" dirty="0"/>
          </a:p>
          <a:p>
            <a:pPr marL="0" indent="0">
              <a:lnSpc>
                <a:spcPct val="110000"/>
              </a:lnSpc>
              <a:buNone/>
            </a:pPr>
            <a:r>
              <a:rPr lang="en-US" sz="1200" dirty="0"/>
              <a:t>Overall, KNN is a versatile algorithm that can be effective in many situations, particularly with smaller datasets and when local patterns are important.</a:t>
            </a:r>
          </a:p>
        </p:txBody>
      </p:sp>
      <p:cxnSp>
        <p:nvCxnSpPr>
          <p:cNvPr id="5" name="Straight Connector 4">
            <a:extLst>
              <a:ext uri="{FF2B5EF4-FFF2-40B4-BE49-F238E27FC236}">
                <a16:creationId xmlns:a16="http://schemas.microsoft.com/office/drawing/2014/main" id="{6AF8AE89-7688-AB42-C098-8C879194C886}"/>
              </a:ext>
            </a:extLst>
          </p:cNvPr>
          <p:cNvCxnSpPr/>
          <p:nvPr/>
        </p:nvCxnSpPr>
        <p:spPr>
          <a:xfrm>
            <a:off x="4409440" y="365760"/>
            <a:ext cx="0" cy="598424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55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C880-E7F9-DFEB-F85C-8AB3E9707F85}"/>
              </a:ext>
            </a:extLst>
          </p:cNvPr>
          <p:cNvSpPr>
            <a:spLocks noGrp="1"/>
          </p:cNvSpPr>
          <p:nvPr>
            <p:ph type="title"/>
          </p:nvPr>
        </p:nvSpPr>
        <p:spPr>
          <a:xfrm>
            <a:off x="752475" y="609600"/>
            <a:ext cx="3643150" cy="5603310"/>
          </a:xfrm>
        </p:spPr>
        <p:txBody>
          <a:bodyPr>
            <a:normAutofit/>
          </a:bodyPr>
          <a:lstStyle/>
          <a:p>
            <a:r>
              <a:rPr lang="en-US" u="sng" dirty="0">
                <a:solidFill>
                  <a:srgbClr val="FFFF00"/>
                </a:solidFill>
              </a:rPr>
              <a:t>Dataset Attributes</a:t>
            </a:r>
          </a:p>
        </p:txBody>
      </p:sp>
      <p:graphicFrame>
        <p:nvGraphicFramePr>
          <p:cNvPr id="4" name="Content Placeholder 3">
            <a:extLst>
              <a:ext uri="{FF2B5EF4-FFF2-40B4-BE49-F238E27FC236}">
                <a16:creationId xmlns:a16="http://schemas.microsoft.com/office/drawing/2014/main" id="{47D7DD6D-F47F-18D6-AEDF-BB3BD19B8CCC}"/>
              </a:ext>
            </a:extLst>
          </p:cNvPr>
          <p:cNvGraphicFramePr>
            <a:graphicFrameLocks noGrp="1"/>
          </p:cNvGraphicFramePr>
          <p:nvPr>
            <p:ph idx="1"/>
            <p:extLst>
              <p:ext uri="{D42A27DB-BD31-4B8C-83A1-F6EECF244321}">
                <p14:modId xmlns:p14="http://schemas.microsoft.com/office/powerpoint/2010/main" val="557051826"/>
              </p:ext>
            </p:extLst>
          </p:nvPr>
        </p:nvGraphicFramePr>
        <p:xfrm>
          <a:off x="5008881" y="868680"/>
          <a:ext cx="6797041" cy="5120640"/>
        </p:xfrm>
        <a:graphic>
          <a:graphicData uri="http://schemas.openxmlformats.org/drawingml/2006/table">
            <a:tbl>
              <a:tblPr firstRow="1" firstCol="1" bandRow="1">
                <a:tableStyleId>{5C22544A-7EE6-4342-B048-85BDC9FD1C3A}</a:tableStyleId>
              </a:tblPr>
              <a:tblGrid>
                <a:gridCol w="882100">
                  <a:extLst>
                    <a:ext uri="{9D8B030D-6E8A-4147-A177-3AD203B41FA5}">
                      <a16:colId xmlns:a16="http://schemas.microsoft.com/office/drawing/2014/main" val="3646776918"/>
                    </a:ext>
                  </a:extLst>
                </a:gridCol>
                <a:gridCol w="1956544">
                  <a:extLst>
                    <a:ext uri="{9D8B030D-6E8A-4147-A177-3AD203B41FA5}">
                      <a16:colId xmlns:a16="http://schemas.microsoft.com/office/drawing/2014/main" val="2007342834"/>
                    </a:ext>
                  </a:extLst>
                </a:gridCol>
                <a:gridCol w="2338425">
                  <a:extLst>
                    <a:ext uri="{9D8B030D-6E8A-4147-A177-3AD203B41FA5}">
                      <a16:colId xmlns:a16="http://schemas.microsoft.com/office/drawing/2014/main" val="1711329817"/>
                    </a:ext>
                  </a:extLst>
                </a:gridCol>
                <a:gridCol w="1619972">
                  <a:extLst>
                    <a:ext uri="{9D8B030D-6E8A-4147-A177-3AD203B41FA5}">
                      <a16:colId xmlns:a16="http://schemas.microsoft.com/office/drawing/2014/main" val="3368724641"/>
                    </a:ext>
                  </a:extLst>
                </a:gridCol>
              </a:tblGrid>
              <a:tr h="325665">
                <a:tc>
                  <a:txBody>
                    <a:bodyPr/>
                    <a:lstStyle/>
                    <a:p>
                      <a:pPr marL="0" marR="0" algn="just">
                        <a:lnSpc>
                          <a:spcPct val="107000"/>
                        </a:lnSpc>
                        <a:spcBef>
                          <a:spcPts val="0"/>
                        </a:spcBef>
                        <a:spcAft>
                          <a:spcPts val="800"/>
                        </a:spcAft>
                      </a:pPr>
                      <a:r>
                        <a:rPr lang="en-US" sz="1600">
                          <a:effectLst/>
                        </a:rPr>
                        <a:t>S. No.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Attributes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Description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extLst>
                  <a:ext uri="{0D108BD9-81ED-4DB2-BD59-A6C34878D82A}">
                    <a16:rowId xmlns:a16="http://schemas.microsoft.com/office/drawing/2014/main" val="2093667883"/>
                  </a:ext>
                </a:extLst>
              </a:tr>
              <a:tr h="628830">
                <a:tc>
                  <a:txBody>
                    <a:bodyPr/>
                    <a:lstStyle/>
                    <a:p>
                      <a:pPr marL="0" marR="0" algn="just">
                        <a:lnSpc>
                          <a:spcPct val="107000"/>
                        </a:lnSpc>
                        <a:spcBef>
                          <a:spcPts val="0"/>
                        </a:spcBef>
                        <a:spcAft>
                          <a:spcPts val="80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Age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Patient’s age (29 to 77)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Numeric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extLst>
                  <a:ext uri="{0D108BD9-81ED-4DB2-BD59-A6C34878D82A}">
                    <a16:rowId xmlns:a16="http://schemas.microsoft.com/office/drawing/2014/main" val="2607163764"/>
                  </a:ext>
                </a:extLst>
              </a:tr>
              <a:tr h="325665">
                <a:tc>
                  <a:txBody>
                    <a:bodyPr/>
                    <a:lstStyle/>
                    <a:p>
                      <a:pPr marL="0" marR="0" algn="just">
                        <a:lnSpc>
                          <a:spcPct val="107000"/>
                        </a:lnSpc>
                        <a:spcBef>
                          <a:spcPts val="0"/>
                        </a:spcBef>
                        <a:spcAft>
                          <a:spcPts val="80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Sex</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Male or Female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M/F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extLst>
                  <a:ext uri="{0D108BD9-81ED-4DB2-BD59-A6C34878D82A}">
                    <a16:rowId xmlns:a16="http://schemas.microsoft.com/office/drawing/2014/main" val="685644514"/>
                  </a:ext>
                </a:extLst>
              </a:tr>
              <a:tr h="325665">
                <a:tc>
                  <a:txBody>
                    <a:bodyPr/>
                    <a:lstStyle/>
                    <a:p>
                      <a:pPr marL="0" marR="0" algn="just">
                        <a:lnSpc>
                          <a:spcPct val="107000"/>
                        </a:lnSpc>
                        <a:spcBef>
                          <a:spcPts val="0"/>
                        </a:spcBef>
                        <a:spcAft>
                          <a:spcPts val="80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Chest Pain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Chest pain type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Nominal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extLst>
                  <a:ext uri="{0D108BD9-81ED-4DB2-BD59-A6C34878D82A}">
                    <a16:rowId xmlns:a16="http://schemas.microsoft.com/office/drawing/2014/main" val="3917177450"/>
                  </a:ext>
                </a:extLst>
              </a:tr>
              <a:tr h="628830">
                <a:tc>
                  <a:txBody>
                    <a:bodyPr/>
                    <a:lstStyle/>
                    <a:p>
                      <a:pPr marL="0" marR="0" algn="just">
                        <a:lnSpc>
                          <a:spcPct val="107000"/>
                        </a:lnSpc>
                        <a:spcBef>
                          <a:spcPts val="0"/>
                        </a:spcBef>
                        <a:spcAft>
                          <a:spcPts val="80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RBP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Resting blood pressure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Numeric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extLst>
                  <a:ext uri="{0D108BD9-81ED-4DB2-BD59-A6C34878D82A}">
                    <a16:rowId xmlns:a16="http://schemas.microsoft.com/office/drawing/2014/main" val="3067592897"/>
                  </a:ext>
                </a:extLst>
              </a:tr>
              <a:tr h="628830">
                <a:tc>
                  <a:txBody>
                    <a:bodyPr/>
                    <a:lstStyle/>
                    <a:p>
                      <a:pPr marL="0" marR="0" algn="just">
                        <a:lnSpc>
                          <a:spcPct val="107000"/>
                        </a:lnSpc>
                        <a:spcBef>
                          <a:spcPts val="0"/>
                        </a:spcBef>
                        <a:spcAft>
                          <a:spcPts val="80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Cholesterol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Serum cholesterol in mg/dl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Numeric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extLst>
                  <a:ext uri="{0D108BD9-81ED-4DB2-BD59-A6C34878D82A}">
                    <a16:rowId xmlns:a16="http://schemas.microsoft.com/office/drawing/2014/main" val="3804925991"/>
                  </a:ext>
                </a:extLst>
              </a:tr>
              <a:tr h="325665">
                <a:tc>
                  <a:txBody>
                    <a:bodyPr/>
                    <a:lstStyle/>
                    <a:p>
                      <a:pPr marL="0" marR="0" algn="just">
                        <a:lnSpc>
                          <a:spcPct val="107000"/>
                        </a:lnSpc>
                        <a:spcBef>
                          <a:spcPts val="0"/>
                        </a:spcBef>
                        <a:spcAft>
                          <a:spcPts val="80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FBS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Fasting blood sugar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Numeric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extLst>
                  <a:ext uri="{0D108BD9-81ED-4DB2-BD59-A6C34878D82A}">
                    <a16:rowId xmlns:a16="http://schemas.microsoft.com/office/drawing/2014/main" val="2822831979"/>
                  </a:ext>
                </a:extLst>
              </a:tr>
              <a:tr h="628830">
                <a:tc>
                  <a:txBody>
                    <a:bodyPr/>
                    <a:lstStyle/>
                    <a:p>
                      <a:pPr marL="0" marR="0" algn="just">
                        <a:lnSpc>
                          <a:spcPct val="107000"/>
                        </a:lnSpc>
                        <a:spcBef>
                          <a:spcPts val="0"/>
                        </a:spcBef>
                        <a:spcAft>
                          <a:spcPts val="800"/>
                        </a:spcAft>
                      </a:pPr>
                      <a:r>
                        <a:rPr lang="en-US" sz="16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Resting ECG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Resting electrocardiograph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Nominal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extLst>
                  <a:ext uri="{0D108BD9-81ED-4DB2-BD59-A6C34878D82A}">
                    <a16:rowId xmlns:a16="http://schemas.microsoft.com/office/drawing/2014/main" val="1995952953"/>
                  </a:ext>
                </a:extLst>
              </a:tr>
              <a:tr h="325665">
                <a:tc>
                  <a:txBody>
                    <a:bodyPr/>
                    <a:lstStyle/>
                    <a:p>
                      <a:pPr marL="0" marR="0" algn="just">
                        <a:lnSpc>
                          <a:spcPct val="107000"/>
                        </a:lnSpc>
                        <a:spcBef>
                          <a:spcPts val="0"/>
                        </a:spcBef>
                        <a:spcAft>
                          <a:spcPts val="800"/>
                        </a:spcAft>
                      </a:pPr>
                      <a:r>
                        <a:rPr lang="en-US" sz="16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Max HR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Maximum Heart Rate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Numeric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extLst>
                  <a:ext uri="{0D108BD9-81ED-4DB2-BD59-A6C34878D82A}">
                    <a16:rowId xmlns:a16="http://schemas.microsoft.com/office/drawing/2014/main" val="3207194440"/>
                  </a:ext>
                </a:extLst>
              </a:tr>
              <a:tr h="325665">
                <a:tc>
                  <a:txBody>
                    <a:bodyPr/>
                    <a:lstStyle/>
                    <a:p>
                      <a:pPr marL="0" marR="0" algn="just">
                        <a:lnSpc>
                          <a:spcPct val="107000"/>
                        </a:lnSpc>
                        <a:spcBef>
                          <a:spcPts val="0"/>
                        </a:spcBef>
                        <a:spcAft>
                          <a:spcPts val="800"/>
                        </a:spcAft>
                      </a:pPr>
                      <a:r>
                        <a:rPr lang="en-US" sz="1600">
                          <a:effectLst/>
                        </a:rPr>
                        <a:t>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Exercise Angina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Angina Pain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Nominal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extLst>
                  <a:ext uri="{0D108BD9-81ED-4DB2-BD59-A6C34878D82A}">
                    <a16:rowId xmlns:a16="http://schemas.microsoft.com/office/drawing/2014/main" val="3733553139"/>
                  </a:ext>
                </a:extLst>
              </a:tr>
              <a:tr h="325665">
                <a:tc>
                  <a:txBody>
                    <a:bodyPr/>
                    <a:lstStyle/>
                    <a:p>
                      <a:pPr marL="0" marR="0" algn="just">
                        <a:lnSpc>
                          <a:spcPct val="107000"/>
                        </a:lnSpc>
                        <a:spcBef>
                          <a:spcPts val="0"/>
                        </a:spcBef>
                        <a:spcAft>
                          <a:spcPts val="80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Old Peak</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ST Depression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Numeric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extLst>
                  <a:ext uri="{0D108BD9-81ED-4DB2-BD59-A6C34878D82A}">
                    <a16:rowId xmlns:a16="http://schemas.microsoft.com/office/drawing/2014/main" val="1143731120"/>
                  </a:ext>
                </a:extLst>
              </a:tr>
              <a:tr h="325665">
                <a:tc>
                  <a:txBody>
                    <a:bodyPr/>
                    <a:lstStyle/>
                    <a:p>
                      <a:pPr marL="0" marR="0" algn="just">
                        <a:lnSpc>
                          <a:spcPct val="107000"/>
                        </a:lnSpc>
                        <a:spcBef>
                          <a:spcPts val="0"/>
                        </a:spcBef>
                        <a:spcAft>
                          <a:spcPts val="800"/>
                        </a:spcAft>
                      </a:pPr>
                      <a:r>
                        <a:rPr lang="en-US" sz="1600">
                          <a:effectLst/>
                        </a:rPr>
                        <a:t>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ST Slope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a:effectLst/>
                        </a:rPr>
                        <a:t>ST segment shift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tc>
                  <a:txBody>
                    <a:bodyPr/>
                    <a:lstStyle/>
                    <a:p>
                      <a:pPr marL="0" marR="0" algn="just">
                        <a:lnSpc>
                          <a:spcPct val="107000"/>
                        </a:lnSpc>
                        <a:spcBef>
                          <a:spcPts val="0"/>
                        </a:spcBef>
                        <a:spcAft>
                          <a:spcPts val="800"/>
                        </a:spcAft>
                      </a:pPr>
                      <a:r>
                        <a:rPr lang="en-US" sz="1600" dirty="0">
                          <a:effectLst/>
                        </a:rPr>
                        <a:t>Nominal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8612" marR="48612" marT="0" marB="0"/>
                </a:tc>
                <a:extLst>
                  <a:ext uri="{0D108BD9-81ED-4DB2-BD59-A6C34878D82A}">
                    <a16:rowId xmlns:a16="http://schemas.microsoft.com/office/drawing/2014/main" val="2989784504"/>
                  </a:ext>
                </a:extLst>
              </a:tr>
            </a:tbl>
          </a:graphicData>
        </a:graphic>
      </p:graphicFrame>
      <p:cxnSp>
        <p:nvCxnSpPr>
          <p:cNvPr id="6" name="Straight Connector 5">
            <a:extLst>
              <a:ext uri="{FF2B5EF4-FFF2-40B4-BE49-F238E27FC236}">
                <a16:creationId xmlns:a16="http://schemas.microsoft.com/office/drawing/2014/main" id="{1129468C-F6A9-9B26-6A9B-D3E320372428}"/>
              </a:ext>
            </a:extLst>
          </p:cNvPr>
          <p:cNvCxnSpPr/>
          <p:nvPr/>
        </p:nvCxnSpPr>
        <p:spPr>
          <a:xfrm>
            <a:off x="4371650" y="523310"/>
            <a:ext cx="0" cy="568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523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E213D-3FA7-4D59-80B5-015897DCA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F1E79-26C3-971A-5ECA-7FFD8F08732A}"/>
              </a:ext>
            </a:extLst>
          </p:cNvPr>
          <p:cNvSpPr>
            <a:spLocks noGrp="1"/>
          </p:cNvSpPr>
          <p:nvPr>
            <p:ph type="title"/>
          </p:nvPr>
        </p:nvSpPr>
        <p:spPr>
          <a:xfrm>
            <a:off x="6435091" y="609600"/>
            <a:ext cx="4832465" cy="1326321"/>
          </a:xfrm>
        </p:spPr>
        <p:txBody>
          <a:bodyPr>
            <a:normAutofit/>
          </a:bodyPr>
          <a:lstStyle/>
          <a:p>
            <a:r>
              <a:rPr lang="en-US" dirty="0">
                <a:solidFill>
                  <a:srgbClr val="FFFF00"/>
                </a:solidFill>
              </a:rPr>
              <a:t>Result and discussion</a:t>
            </a:r>
          </a:p>
        </p:txBody>
      </p:sp>
      <p:sp>
        <p:nvSpPr>
          <p:cNvPr id="11" name="Rectangle 10">
            <a:extLst>
              <a:ext uri="{FF2B5EF4-FFF2-40B4-BE49-F238E27FC236}">
                <a16:creationId xmlns:a16="http://schemas.microsoft.com/office/drawing/2014/main" id="{0D63BE23-20C0-4F37-860E-0892A4DE0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9AB149-D0D3-42EA-8B4C-F39E213AE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BE8012-5D53-28F7-2EB5-07B69075F8F1}"/>
              </a:ext>
            </a:extLst>
          </p:cNvPr>
          <p:cNvSpPr>
            <a:spLocks noGrp="1"/>
          </p:cNvSpPr>
          <p:nvPr>
            <p:ph idx="1"/>
          </p:nvPr>
        </p:nvSpPr>
        <p:spPr>
          <a:xfrm>
            <a:off x="6435091" y="2096064"/>
            <a:ext cx="4832465" cy="3962120"/>
          </a:xfrm>
        </p:spPr>
        <p:txBody>
          <a:bodyPr>
            <a:normAutofit/>
          </a:bodyPr>
          <a:lstStyle/>
          <a:p>
            <a:pPr marL="0" indent="0">
              <a:lnSpc>
                <a:spcPct val="110000"/>
              </a:lnSpc>
              <a:buNone/>
            </a:pPr>
            <a:r>
              <a:rPr lang="en-US" sz="1700">
                <a:solidFill>
                  <a:srgbClr val="FFFFFF"/>
                </a:solidFill>
              </a:rPr>
              <a:t>Our aim was to use a preprocessed dataset, split into training and testing sets, to detect the presence or absence of heart disease in individuals. Various classification algorithms, such as Decision Tree, Logistic Regression, and KNN, were employed to analyze the data. The project involved evaluating different machine learning algorithms for detecting heart disease using properly processed patient data. After training and testing the three models, the highest scores obtained were as follows: </a:t>
            </a:r>
          </a:p>
          <a:p>
            <a:pPr marL="0" indent="0">
              <a:lnSpc>
                <a:spcPct val="110000"/>
              </a:lnSpc>
              <a:buNone/>
            </a:pPr>
            <a:endParaRPr lang="en-US" sz="1700">
              <a:solidFill>
                <a:srgbClr val="FFFFFF"/>
              </a:solidFill>
            </a:endParaRPr>
          </a:p>
        </p:txBody>
      </p:sp>
      <p:graphicFrame>
        <p:nvGraphicFramePr>
          <p:cNvPr id="4" name="Table 3">
            <a:extLst>
              <a:ext uri="{FF2B5EF4-FFF2-40B4-BE49-F238E27FC236}">
                <a16:creationId xmlns:a16="http://schemas.microsoft.com/office/drawing/2014/main" id="{2EA5079C-7FF2-E5F4-3542-653645B765F3}"/>
              </a:ext>
            </a:extLst>
          </p:cNvPr>
          <p:cNvGraphicFramePr>
            <a:graphicFrameLocks noGrp="1"/>
          </p:cNvGraphicFramePr>
          <p:nvPr>
            <p:extLst>
              <p:ext uri="{D42A27DB-BD31-4B8C-83A1-F6EECF244321}">
                <p14:modId xmlns:p14="http://schemas.microsoft.com/office/powerpoint/2010/main" val="2966064745"/>
              </p:ext>
            </p:extLst>
          </p:nvPr>
        </p:nvGraphicFramePr>
        <p:xfrm>
          <a:off x="1141857" y="1827682"/>
          <a:ext cx="4450462" cy="3203655"/>
        </p:xfrm>
        <a:graphic>
          <a:graphicData uri="http://schemas.openxmlformats.org/drawingml/2006/table">
            <a:tbl>
              <a:tblPr firstRow="1" firstCol="1" bandRow="1">
                <a:tableStyleId>{3B4B98B0-60AC-42C2-AFA5-B58CD77FA1E5}</a:tableStyleId>
              </a:tblPr>
              <a:tblGrid>
                <a:gridCol w="1104653">
                  <a:extLst>
                    <a:ext uri="{9D8B030D-6E8A-4147-A177-3AD203B41FA5}">
                      <a16:colId xmlns:a16="http://schemas.microsoft.com/office/drawing/2014/main" val="3746635218"/>
                    </a:ext>
                  </a:extLst>
                </a:gridCol>
                <a:gridCol w="1806516">
                  <a:extLst>
                    <a:ext uri="{9D8B030D-6E8A-4147-A177-3AD203B41FA5}">
                      <a16:colId xmlns:a16="http://schemas.microsoft.com/office/drawing/2014/main" val="3552463105"/>
                    </a:ext>
                  </a:extLst>
                </a:gridCol>
                <a:gridCol w="1539293">
                  <a:extLst>
                    <a:ext uri="{9D8B030D-6E8A-4147-A177-3AD203B41FA5}">
                      <a16:colId xmlns:a16="http://schemas.microsoft.com/office/drawing/2014/main" val="2466657212"/>
                    </a:ext>
                  </a:extLst>
                </a:gridCol>
              </a:tblGrid>
              <a:tr h="366837">
                <a:tc>
                  <a:txBody>
                    <a:bodyPr/>
                    <a:lstStyle/>
                    <a:p>
                      <a:pPr marL="0" marR="0" algn="ctr">
                        <a:lnSpc>
                          <a:spcPct val="107000"/>
                        </a:lnSpc>
                        <a:spcBef>
                          <a:spcPts val="0"/>
                        </a:spcBef>
                        <a:spcAft>
                          <a:spcPts val="0"/>
                        </a:spcAft>
                      </a:pPr>
                      <a:r>
                        <a:rPr lang="en-US" sz="2100">
                          <a:effectLst/>
                        </a:rPr>
                        <a:t>S.No.</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8916" marR="148916" marT="0" marB="0"/>
                </a:tc>
                <a:tc>
                  <a:txBody>
                    <a:bodyPr/>
                    <a:lstStyle/>
                    <a:p>
                      <a:pPr marL="0" marR="0" algn="ctr">
                        <a:lnSpc>
                          <a:spcPct val="107000"/>
                        </a:lnSpc>
                        <a:spcBef>
                          <a:spcPts val="0"/>
                        </a:spcBef>
                        <a:spcAft>
                          <a:spcPts val="0"/>
                        </a:spcAft>
                      </a:pPr>
                      <a:r>
                        <a:rPr lang="en-US" sz="2100">
                          <a:effectLst/>
                        </a:rPr>
                        <a:t>Algorithm</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8916" marR="148916" marT="0" marB="0"/>
                </a:tc>
                <a:tc>
                  <a:txBody>
                    <a:bodyPr/>
                    <a:lstStyle/>
                    <a:p>
                      <a:pPr marL="0" marR="0" algn="ctr">
                        <a:lnSpc>
                          <a:spcPct val="107000"/>
                        </a:lnSpc>
                        <a:spcBef>
                          <a:spcPts val="0"/>
                        </a:spcBef>
                        <a:spcAft>
                          <a:spcPts val="0"/>
                        </a:spcAft>
                      </a:pPr>
                      <a:r>
                        <a:rPr lang="en-US" sz="2100">
                          <a:effectLst/>
                        </a:rPr>
                        <a:t>Accuracy</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8916" marR="148916" marT="0" marB="0"/>
                </a:tc>
                <a:extLst>
                  <a:ext uri="{0D108BD9-81ED-4DB2-BD59-A6C34878D82A}">
                    <a16:rowId xmlns:a16="http://schemas.microsoft.com/office/drawing/2014/main" val="324686479"/>
                  </a:ext>
                </a:extLst>
              </a:tr>
              <a:tr h="1061360">
                <a:tc>
                  <a:txBody>
                    <a:bodyPr/>
                    <a:lstStyle/>
                    <a:p>
                      <a:pPr marL="0" marR="0" algn="ctr">
                        <a:lnSpc>
                          <a:spcPct val="107000"/>
                        </a:lnSpc>
                        <a:spcBef>
                          <a:spcPts val="0"/>
                        </a:spcBef>
                        <a:spcAft>
                          <a:spcPts val="0"/>
                        </a:spcAft>
                      </a:pPr>
                      <a:r>
                        <a:rPr lang="en-US" sz="2100">
                          <a:effectLst/>
                        </a:rPr>
                        <a:t>1.</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8916" marR="148916" marT="0" marB="0"/>
                </a:tc>
                <a:tc>
                  <a:txBody>
                    <a:bodyPr/>
                    <a:lstStyle/>
                    <a:p>
                      <a:pPr marL="0" marR="0" algn="ctr">
                        <a:lnSpc>
                          <a:spcPct val="107000"/>
                        </a:lnSpc>
                        <a:spcBef>
                          <a:spcPts val="0"/>
                        </a:spcBef>
                        <a:spcAft>
                          <a:spcPts val="0"/>
                        </a:spcAft>
                      </a:pPr>
                      <a:r>
                        <a:rPr lang="en-US" sz="2100">
                          <a:effectLst/>
                        </a:rPr>
                        <a:t>Decision Tree Classifier</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8916" marR="148916" marT="0" marB="0"/>
                </a:tc>
                <a:tc>
                  <a:txBody>
                    <a:bodyPr/>
                    <a:lstStyle/>
                    <a:p>
                      <a:pPr marL="0" marR="0" algn="ctr">
                        <a:lnSpc>
                          <a:spcPct val="107000"/>
                        </a:lnSpc>
                        <a:spcBef>
                          <a:spcPts val="0"/>
                        </a:spcBef>
                        <a:spcAft>
                          <a:spcPts val="0"/>
                        </a:spcAft>
                      </a:pPr>
                      <a:r>
                        <a:rPr lang="en-US" sz="2100">
                          <a:effectLst/>
                        </a:rPr>
                        <a:t>78.5%</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8916" marR="148916" marT="0" marB="0"/>
                </a:tc>
                <a:extLst>
                  <a:ext uri="{0D108BD9-81ED-4DB2-BD59-A6C34878D82A}">
                    <a16:rowId xmlns:a16="http://schemas.microsoft.com/office/drawing/2014/main" val="3126552165"/>
                  </a:ext>
                </a:extLst>
              </a:tr>
              <a:tr h="1061360">
                <a:tc>
                  <a:txBody>
                    <a:bodyPr/>
                    <a:lstStyle/>
                    <a:p>
                      <a:pPr marL="0" marR="0" algn="ctr">
                        <a:lnSpc>
                          <a:spcPct val="107000"/>
                        </a:lnSpc>
                        <a:spcBef>
                          <a:spcPts val="0"/>
                        </a:spcBef>
                        <a:spcAft>
                          <a:spcPts val="0"/>
                        </a:spcAft>
                      </a:pPr>
                      <a:r>
                        <a:rPr lang="en-US" sz="2100">
                          <a:effectLst/>
                        </a:rPr>
                        <a:t>2.</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8916" marR="148916" marT="0" marB="0"/>
                </a:tc>
                <a:tc>
                  <a:txBody>
                    <a:bodyPr/>
                    <a:lstStyle/>
                    <a:p>
                      <a:pPr marL="0" marR="0" algn="ctr">
                        <a:lnSpc>
                          <a:spcPct val="107000"/>
                        </a:lnSpc>
                        <a:spcBef>
                          <a:spcPts val="0"/>
                        </a:spcBef>
                        <a:spcAft>
                          <a:spcPts val="0"/>
                        </a:spcAft>
                      </a:pPr>
                      <a:r>
                        <a:rPr lang="en-US" sz="2100">
                          <a:effectLst/>
                        </a:rPr>
                        <a:t>Logistic Regression Classifier</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8916" marR="148916" marT="0" marB="0"/>
                </a:tc>
                <a:tc>
                  <a:txBody>
                    <a:bodyPr/>
                    <a:lstStyle/>
                    <a:p>
                      <a:pPr marL="0" marR="0" algn="ctr">
                        <a:lnSpc>
                          <a:spcPct val="107000"/>
                        </a:lnSpc>
                        <a:spcBef>
                          <a:spcPts val="0"/>
                        </a:spcBef>
                        <a:spcAft>
                          <a:spcPts val="0"/>
                        </a:spcAft>
                      </a:pPr>
                      <a:r>
                        <a:rPr lang="en-US" sz="2100">
                          <a:effectLst/>
                        </a:rPr>
                        <a:t>83.5%</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8916" marR="148916" marT="0" marB="0"/>
                </a:tc>
                <a:extLst>
                  <a:ext uri="{0D108BD9-81ED-4DB2-BD59-A6C34878D82A}">
                    <a16:rowId xmlns:a16="http://schemas.microsoft.com/office/drawing/2014/main" val="1161362221"/>
                  </a:ext>
                </a:extLst>
              </a:tr>
              <a:tr h="714098">
                <a:tc>
                  <a:txBody>
                    <a:bodyPr/>
                    <a:lstStyle/>
                    <a:p>
                      <a:pPr marL="0" marR="0" algn="ctr">
                        <a:lnSpc>
                          <a:spcPct val="107000"/>
                        </a:lnSpc>
                        <a:spcBef>
                          <a:spcPts val="0"/>
                        </a:spcBef>
                        <a:spcAft>
                          <a:spcPts val="0"/>
                        </a:spcAft>
                      </a:pPr>
                      <a:r>
                        <a:rPr lang="en-US" sz="2100">
                          <a:effectLst/>
                        </a:rPr>
                        <a:t>3.</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8916" marR="148916" marT="0" marB="0"/>
                </a:tc>
                <a:tc>
                  <a:txBody>
                    <a:bodyPr/>
                    <a:lstStyle/>
                    <a:p>
                      <a:pPr marL="0" marR="0" algn="ctr">
                        <a:lnSpc>
                          <a:spcPct val="107000"/>
                        </a:lnSpc>
                        <a:spcBef>
                          <a:spcPts val="0"/>
                        </a:spcBef>
                        <a:spcAft>
                          <a:spcPts val="0"/>
                        </a:spcAft>
                      </a:pPr>
                      <a:r>
                        <a:rPr lang="en-US" sz="2100">
                          <a:effectLst/>
                        </a:rPr>
                        <a:t>KNN Classifier</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8916" marR="148916" marT="0" marB="0"/>
                </a:tc>
                <a:tc>
                  <a:txBody>
                    <a:bodyPr/>
                    <a:lstStyle/>
                    <a:p>
                      <a:pPr marL="0" marR="0" algn="ctr">
                        <a:lnSpc>
                          <a:spcPct val="107000"/>
                        </a:lnSpc>
                        <a:spcBef>
                          <a:spcPts val="0"/>
                        </a:spcBef>
                        <a:spcAft>
                          <a:spcPts val="0"/>
                        </a:spcAft>
                      </a:pPr>
                      <a:r>
                        <a:rPr lang="en-US" sz="2100">
                          <a:effectLst/>
                        </a:rPr>
                        <a:t>67.5%</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8916" marR="148916" marT="0" marB="0"/>
                </a:tc>
                <a:extLst>
                  <a:ext uri="{0D108BD9-81ED-4DB2-BD59-A6C34878D82A}">
                    <a16:rowId xmlns:a16="http://schemas.microsoft.com/office/drawing/2014/main" val="929284477"/>
                  </a:ext>
                </a:extLst>
              </a:tr>
            </a:tbl>
          </a:graphicData>
        </a:graphic>
      </p:graphicFrame>
    </p:spTree>
    <p:extLst>
      <p:ext uri="{BB962C8B-B14F-4D97-AF65-F5344CB8AC3E}">
        <p14:creationId xmlns:p14="http://schemas.microsoft.com/office/powerpoint/2010/main" val="241939750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Stethoscope">
            <a:extLst>
              <a:ext uri="{FF2B5EF4-FFF2-40B4-BE49-F238E27FC236}">
                <a16:creationId xmlns:a16="http://schemas.microsoft.com/office/drawing/2014/main" id="{43A18E53-1C6F-A527-64E5-6915A7D1AAAA}"/>
              </a:ext>
            </a:extLst>
          </p:cNvPr>
          <p:cNvPicPr>
            <a:picLocks noChangeAspect="1"/>
          </p:cNvPicPr>
          <p:nvPr/>
        </p:nvPicPr>
        <p:blipFill rotWithShape="1">
          <a:blip r:embed="rId3">
            <a:alphaModFix amt="35000"/>
          </a:blip>
          <a:srcRect t="15755"/>
          <a:stretch/>
        </p:blipFill>
        <p:spPr>
          <a:xfrm>
            <a:off x="0" y="2030"/>
            <a:ext cx="12191980" cy="6855970"/>
          </a:xfrm>
          <a:prstGeom prst="rect">
            <a:avLst/>
          </a:prstGeom>
        </p:spPr>
      </p:pic>
      <p:sp>
        <p:nvSpPr>
          <p:cNvPr id="3" name="Content Placeholder 2">
            <a:extLst>
              <a:ext uri="{FF2B5EF4-FFF2-40B4-BE49-F238E27FC236}">
                <a16:creationId xmlns:a16="http://schemas.microsoft.com/office/drawing/2014/main" id="{7283AA83-ED11-9872-12C0-51B21A72064A}"/>
              </a:ext>
            </a:extLst>
          </p:cNvPr>
          <p:cNvSpPr>
            <a:spLocks noGrp="1"/>
          </p:cNvSpPr>
          <p:nvPr>
            <p:ph idx="1"/>
          </p:nvPr>
        </p:nvSpPr>
        <p:spPr>
          <a:xfrm>
            <a:off x="1106835" y="683824"/>
            <a:ext cx="10353762" cy="3695136"/>
          </a:xfrm>
        </p:spPr>
        <p:txBody>
          <a:bodyPr>
            <a:noAutofit/>
          </a:bodyPr>
          <a:lstStyle/>
          <a:p>
            <a:pPr marL="0" indent="0">
              <a:lnSpc>
                <a:spcPct val="110000"/>
              </a:lnSpc>
              <a:buNone/>
            </a:pPr>
            <a:r>
              <a:rPr lang="en-US" sz="1800" b="1" u="sng" dirty="0">
                <a:solidFill>
                  <a:srgbClr val="FFFF00"/>
                </a:solidFill>
              </a:rPr>
              <a:t>Applications :-</a:t>
            </a:r>
          </a:p>
          <a:p>
            <a:pPr>
              <a:lnSpc>
                <a:spcPct val="110000"/>
              </a:lnSpc>
              <a:buFont typeface="+mj-lt"/>
              <a:buAutoNum type="arabicPeriod"/>
            </a:pPr>
            <a:r>
              <a:rPr lang="en-US" sz="1400" b="0" i="0" dirty="0">
                <a:effectLst/>
                <a:latin typeface="Söhne"/>
              </a:rPr>
              <a:t>Early Diagnosis: Machine learning algorithms can analyze various data sources, such as patient records, medical imaging, and genetic information, to detect patterns and identify early signs of heart disease. This allows for timely intervention and treatment, potentially saving lives and improving patient outcomes.</a:t>
            </a:r>
          </a:p>
          <a:p>
            <a:pPr>
              <a:lnSpc>
                <a:spcPct val="110000"/>
              </a:lnSpc>
              <a:buFont typeface="+mj-lt"/>
              <a:buAutoNum type="arabicPeriod"/>
            </a:pPr>
            <a:r>
              <a:rPr lang="en-US" sz="1400" b="0" i="0" dirty="0">
                <a:effectLst/>
                <a:latin typeface="Söhne"/>
              </a:rPr>
              <a:t>Risk Assessment: Machine learning models can assess an individual's risk of developing heart disease by analyzing various risk factors, such as age, gender, family history, lifestyle choices, and medical history. These models can provide personalized risk scores, enabling healthcare professionals to prioritize preventive measures and interventions.</a:t>
            </a:r>
          </a:p>
          <a:p>
            <a:pPr>
              <a:lnSpc>
                <a:spcPct val="110000"/>
              </a:lnSpc>
              <a:buFont typeface="+mj-lt"/>
              <a:buAutoNum type="arabicPeriod"/>
            </a:pPr>
            <a:r>
              <a:rPr lang="en-US" sz="1400" b="0" i="0" dirty="0">
                <a:effectLst/>
                <a:latin typeface="Söhne"/>
              </a:rPr>
              <a:t>ECG Analysis: Electrocardiogram (ECG) signals provide valuable information about heart function. Machine learning algorithms can analyze ECG data to detect abnormalities, such as arrhythmias or ST segment changes, which can be indicative of heart disease. This automated analysis helps in early detection and reduces the reliance on manual interpretation.</a:t>
            </a:r>
          </a:p>
          <a:p>
            <a:pPr>
              <a:lnSpc>
                <a:spcPct val="110000"/>
              </a:lnSpc>
              <a:buFont typeface="+mj-lt"/>
              <a:buAutoNum type="arabicPeriod"/>
            </a:pPr>
            <a:r>
              <a:rPr lang="en-US" sz="1400" b="0" i="0" dirty="0">
                <a:effectLst/>
                <a:latin typeface="Söhne"/>
              </a:rPr>
              <a:t>Image-based Diagnosis: Medical imaging techniques, such as echocardiography and coronary angiography, provide detailed images of the heart. Machine learning algorithms can analyze these images to detect structural abnormalities, measure cardiac parameters, and identify features associated with heart disease, assisting in accurate diagnosis and treatment planning.</a:t>
            </a:r>
          </a:p>
          <a:p>
            <a:pPr>
              <a:lnSpc>
                <a:spcPct val="110000"/>
              </a:lnSpc>
              <a:buFont typeface="+mj-lt"/>
              <a:buAutoNum type="arabicPeriod"/>
            </a:pPr>
            <a:r>
              <a:rPr lang="en-US" sz="1400" b="0" i="0" dirty="0">
                <a:effectLst/>
                <a:latin typeface="Söhne"/>
              </a:rPr>
              <a:t>Predictive Modeling: Machine learning can develop predictive models that estimate the likelihood of future heart disease events, such as heart attacks or strokes. By analyzing a patient's medical history, lifestyle factors, and other clinical data, these models can provide risk predictions and assist in developing personalized preventive strategies.</a:t>
            </a:r>
          </a:p>
          <a:p>
            <a:pPr>
              <a:lnSpc>
                <a:spcPct val="110000"/>
              </a:lnSpc>
              <a:buFont typeface="+mj-lt"/>
              <a:buAutoNum type="arabicPeriod"/>
            </a:pPr>
            <a:r>
              <a:rPr lang="en-US" sz="1400" b="0" i="0" dirty="0">
                <a:effectLst/>
                <a:latin typeface="Söhne"/>
              </a:rPr>
              <a:t>Drug Response Prediction: Machine learning can help predict how an individual will respond to specific medications or treatments for heart disease. By analyzing patient characteristics and genetic information, these models can identify patients who are likely to benefit from certain drugs or have an increased risk of adverse reactions, allowing for tailored treatment plans.</a:t>
            </a:r>
          </a:p>
        </p:txBody>
      </p:sp>
    </p:spTree>
    <p:extLst>
      <p:ext uri="{BB962C8B-B14F-4D97-AF65-F5344CB8AC3E}">
        <p14:creationId xmlns:p14="http://schemas.microsoft.com/office/powerpoint/2010/main" val="3048453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8B1D64-86BB-5242-2AB8-3726074C7D72}"/>
              </a:ext>
            </a:extLst>
          </p:cNvPr>
          <p:cNvPicPr>
            <a:picLocks noChangeAspect="1"/>
          </p:cNvPicPr>
          <p:nvPr/>
        </p:nvPicPr>
        <p:blipFill rotWithShape="1">
          <a:blip r:embed="rId3">
            <a:alphaModFix amt="20000"/>
            <a:grayscl/>
          </a:blip>
          <a:srcRect t="29"/>
          <a:stretch/>
        </p:blipFill>
        <p:spPr>
          <a:xfrm>
            <a:off x="20" y="93470"/>
            <a:ext cx="12191980" cy="6855970"/>
          </a:xfrm>
          <a:prstGeom prst="rect">
            <a:avLst/>
          </a:prstGeom>
        </p:spPr>
      </p:pic>
      <p:sp>
        <p:nvSpPr>
          <p:cNvPr id="3" name="Content Placeholder 2">
            <a:extLst>
              <a:ext uri="{FF2B5EF4-FFF2-40B4-BE49-F238E27FC236}">
                <a16:creationId xmlns:a16="http://schemas.microsoft.com/office/drawing/2014/main" id="{92ECD668-BA61-C3AE-1F6B-B70A140BA2FC}"/>
              </a:ext>
            </a:extLst>
          </p:cNvPr>
          <p:cNvSpPr>
            <a:spLocks noGrp="1"/>
          </p:cNvSpPr>
          <p:nvPr>
            <p:ph idx="1"/>
          </p:nvPr>
        </p:nvSpPr>
        <p:spPr>
          <a:xfrm>
            <a:off x="913794" y="1259628"/>
            <a:ext cx="10353762" cy="4176184"/>
          </a:xfrm>
        </p:spPr>
        <p:txBody>
          <a:bodyPr>
            <a:normAutofit lnSpcReduction="10000"/>
          </a:bodyPr>
          <a:lstStyle/>
          <a:p>
            <a:pPr marL="0" indent="0">
              <a:buNone/>
            </a:pPr>
            <a:r>
              <a:rPr lang="en-US" b="1" u="sng" dirty="0">
                <a:solidFill>
                  <a:srgbClr val="FFFF00"/>
                </a:solidFill>
              </a:rPr>
              <a:t>Summary :-</a:t>
            </a:r>
          </a:p>
          <a:p>
            <a:r>
              <a:rPr lang="en-US" sz="1800" b="0" i="0" u="none" strike="noStrike" baseline="0" dirty="0">
                <a:latin typeface="Times New Roman" panose="02020603050405020304" pitchFamily="18" charset="0"/>
              </a:rPr>
              <a:t>In recent years, there has been a significant increase in the use of machine learning algorithms for improving the accuracy of heart disease detection. These algorithms can learn intricate relationships between independent and dependent variables from extensive datasets, resulting in more precise predictions than traditional methods. Among the machine learning algorithms employed for heart disease detection, Decision Trees, k-Nearest Neighbors (KNN), and Logistic Regression have been proven to be successful. However, each algorithm has its own strengths and limitations, and choosing the optimal algorithm for a particular application depends on various factors, such as the dataset's size and characteristics, the complexity of the feature relationships, and the availability of computational resources. </a:t>
            </a:r>
          </a:p>
          <a:p>
            <a:r>
              <a:rPr lang="en-US" sz="1800" b="0" i="0" u="none" strike="noStrike" baseline="0" dirty="0">
                <a:latin typeface="Times New Roman" panose="02020603050405020304" pitchFamily="18" charset="0"/>
              </a:rPr>
              <a:t>In summary, machine learning algorithms have significantly increased the precision of heart disease detection. Nonetheless, there is still a need for more investigation to improve the interpretability and robustness of these models, as well as their effectiveness in practical situations. </a:t>
            </a:r>
            <a:endParaRPr lang="en-US" dirty="0"/>
          </a:p>
        </p:txBody>
      </p:sp>
    </p:spTree>
    <p:extLst>
      <p:ext uri="{BB962C8B-B14F-4D97-AF65-F5344CB8AC3E}">
        <p14:creationId xmlns:p14="http://schemas.microsoft.com/office/powerpoint/2010/main" val="802127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Scan of a human brain in a neurology clinic">
            <a:extLst>
              <a:ext uri="{FF2B5EF4-FFF2-40B4-BE49-F238E27FC236}">
                <a16:creationId xmlns:a16="http://schemas.microsoft.com/office/drawing/2014/main" id="{7B9DD803-A51C-AA7C-64A0-AB53D0C959E5}"/>
              </a:ext>
            </a:extLst>
          </p:cNvPr>
          <p:cNvPicPr>
            <a:picLocks noChangeAspect="1"/>
          </p:cNvPicPr>
          <p:nvPr/>
        </p:nvPicPr>
        <p:blipFill rotWithShape="1">
          <a:blip r:embed="rId3">
            <a:alphaModFix amt="35000"/>
          </a:blip>
          <a:srcRect t="15918" b="9104"/>
          <a:stretch/>
        </p:blipFill>
        <p:spPr>
          <a:xfrm>
            <a:off x="20" y="2030"/>
            <a:ext cx="12191980" cy="6855970"/>
          </a:xfrm>
          <a:prstGeom prst="rect">
            <a:avLst/>
          </a:prstGeom>
        </p:spPr>
      </p:pic>
      <p:sp>
        <p:nvSpPr>
          <p:cNvPr id="3" name="Content Placeholder 2">
            <a:extLst>
              <a:ext uri="{FF2B5EF4-FFF2-40B4-BE49-F238E27FC236}">
                <a16:creationId xmlns:a16="http://schemas.microsoft.com/office/drawing/2014/main" id="{28237E90-37B6-4074-2097-FAA5074DAD01}"/>
              </a:ext>
            </a:extLst>
          </p:cNvPr>
          <p:cNvSpPr>
            <a:spLocks noGrp="1"/>
          </p:cNvSpPr>
          <p:nvPr>
            <p:ph idx="1"/>
          </p:nvPr>
        </p:nvSpPr>
        <p:spPr>
          <a:xfrm>
            <a:off x="919119" y="1334064"/>
            <a:ext cx="10353762" cy="3695136"/>
          </a:xfrm>
        </p:spPr>
        <p:txBody>
          <a:bodyPr>
            <a:normAutofit lnSpcReduction="10000"/>
          </a:bodyPr>
          <a:lstStyle/>
          <a:p>
            <a:pPr marL="0" indent="0">
              <a:lnSpc>
                <a:spcPct val="110000"/>
              </a:lnSpc>
              <a:buNone/>
            </a:pPr>
            <a:r>
              <a:rPr lang="en-US" b="1" u="sng" dirty="0"/>
              <a:t>References :-</a:t>
            </a:r>
          </a:p>
          <a:p>
            <a:pPr>
              <a:lnSpc>
                <a:spcPct val="110000"/>
              </a:lnSpc>
              <a:buFont typeface="Wingdings" panose="05000000000000000000" pitchFamily="2" charset="2"/>
              <a:buChar char="Ø"/>
            </a:pPr>
            <a:r>
              <a:rPr lang="en-US" dirty="0"/>
              <a:t>[1] Effective heart disease prediction using hybrid machine learning techniques :-Senthil Kumar Mohan, Chandrasegar Thirumalai, and Gautam Srivastava -(19 JUNE 2019). </a:t>
            </a:r>
          </a:p>
          <a:p>
            <a:pPr>
              <a:lnSpc>
                <a:spcPct val="110000"/>
              </a:lnSpc>
              <a:buFont typeface="Wingdings" panose="05000000000000000000" pitchFamily="2" charset="2"/>
              <a:buChar char="Ø"/>
            </a:pPr>
            <a:r>
              <a:rPr lang="en-US" dirty="0"/>
              <a:t>[2] Prediction of Heart Disease Using Machine Learning:- Aditi Gavhane, Gouthami Kokkula, </a:t>
            </a:r>
            <a:r>
              <a:rPr lang="en-US" dirty="0" err="1"/>
              <a:t>Isha</a:t>
            </a:r>
            <a:r>
              <a:rPr lang="en-US" dirty="0"/>
              <a:t> Pandya, Prof. Kailas Devadkar (PhD) - 2018. </a:t>
            </a:r>
          </a:p>
          <a:p>
            <a:pPr>
              <a:lnSpc>
                <a:spcPct val="110000"/>
              </a:lnSpc>
              <a:buFont typeface="Wingdings" panose="05000000000000000000" pitchFamily="2" charset="2"/>
              <a:buChar char="Ø"/>
            </a:pPr>
            <a:r>
              <a:rPr lang="en-US" dirty="0"/>
              <a:t>[3] Prediction of Heart Disease at early stage using Data Mining and Big Data Analytics: A Survey:- Salma Banu N.K, Suma Swamy.-2019.</a:t>
            </a:r>
          </a:p>
          <a:p>
            <a:pPr>
              <a:lnSpc>
                <a:spcPct val="110000"/>
              </a:lnSpc>
              <a:buFont typeface="Wingdings" panose="05000000000000000000" pitchFamily="2" charset="2"/>
              <a:buChar char="Ø"/>
            </a:pPr>
            <a:r>
              <a:rPr lang="en-US" dirty="0"/>
              <a:t>[4] Prediction of Heart Disease Using Machine Learning Algorithms. :- Mr. Santhana Krishnan. J,  Dr. Geetha. S. - 2019.</a:t>
            </a:r>
          </a:p>
        </p:txBody>
      </p:sp>
    </p:spTree>
    <p:extLst>
      <p:ext uri="{BB962C8B-B14F-4D97-AF65-F5344CB8AC3E}">
        <p14:creationId xmlns:p14="http://schemas.microsoft.com/office/powerpoint/2010/main" val="319325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4C11CAF-0F1F-7054-5F10-B149EEDA1CB1}"/>
              </a:ext>
            </a:extLst>
          </p:cNvPr>
          <p:cNvGraphicFramePr>
            <a:graphicFrameLocks noGrp="1"/>
          </p:cNvGraphicFramePr>
          <p:nvPr>
            <p:ph idx="1"/>
            <p:extLst>
              <p:ext uri="{D42A27DB-BD31-4B8C-83A1-F6EECF244321}">
                <p14:modId xmlns:p14="http://schemas.microsoft.com/office/powerpoint/2010/main" val="2674391529"/>
              </p:ext>
            </p:extLst>
          </p:nvPr>
        </p:nvGraphicFramePr>
        <p:xfrm>
          <a:off x="913795" y="314960"/>
          <a:ext cx="10353762" cy="6217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6418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6117CA-B44C-39BD-00C5-BAD55EDFA2E7}"/>
              </a:ext>
            </a:extLst>
          </p:cNvPr>
          <p:cNvSpPr>
            <a:spLocks noGrp="1"/>
          </p:cNvSpPr>
          <p:nvPr>
            <p:ph idx="1"/>
          </p:nvPr>
        </p:nvSpPr>
        <p:spPr>
          <a:xfrm>
            <a:off x="913795" y="436880"/>
            <a:ext cx="10353762" cy="5354320"/>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6000" b="1" i="1" dirty="0">
                <a:solidFill>
                  <a:srgbClr val="FFFF00"/>
                </a:solidFill>
                <a:latin typeface="Algerian" panose="04020705040A02060702" pitchFamily="82" charset="0"/>
              </a:rPr>
              <a:t>Thank You !!!</a:t>
            </a:r>
          </a:p>
        </p:txBody>
      </p:sp>
    </p:spTree>
    <p:extLst>
      <p:ext uri="{BB962C8B-B14F-4D97-AF65-F5344CB8AC3E}">
        <p14:creationId xmlns:p14="http://schemas.microsoft.com/office/powerpoint/2010/main" val="310971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1" name="Picture 4" descr="Heartshaped platelets suspended in the air">
            <a:extLst>
              <a:ext uri="{FF2B5EF4-FFF2-40B4-BE49-F238E27FC236}">
                <a16:creationId xmlns:a16="http://schemas.microsoft.com/office/drawing/2014/main" id="{46C4E5B6-A67C-7077-925D-97A706575419}"/>
              </a:ext>
            </a:extLst>
          </p:cNvPr>
          <p:cNvPicPr>
            <a:picLocks noChangeAspect="1"/>
          </p:cNvPicPr>
          <p:nvPr/>
        </p:nvPicPr>
        <p:blipFill rotWithShape="1">
          <a:blip r:embed="rId3">
            <a:alphaModFix amt="20000"/>
            <a:grayscl/>
          </a:blip>
          <a:srcRect t="10179" b="14843"/>
          <a:stretch/>
        </p:blipFill>
        <p:spPr>
          <a:xfrm>
            <a:off x="20" y="2030"/>
            <a:ext cx="12191980" cy="6855970"/>
          </a:xfrm>
          <a:prstGeom prst="rect">
            <a:avLst/>
          </a:prstGeom>
        </p:spPr>
      </p:pic>
      <p:sp>
        <p:nvSpPr>
          <p:cNvPr id="3" name="Content Placeholder 2">
            <a:extLst>
              <a:ext uri="{FF2B5EF4-FFF2-40B4-BE49-F238E27FC236}">
                <a16:creationId xmlns:a16="http://schemas.microsoft.com/office/drawing/2014/main" id="{2CA56FFE-E07B-7C15-1658-7E5ED0D6B1BD}"/>
              </a:ext>
            </a:extLst>
          </p:cNvPr>
          <p:cNvSpPr>
            <a:spLocks noGrp="1"/>
          </p:cNvSpPr>
          <p:nvPr>
            <p:ph idx="1"/>
          </p:nvPr>
        </p:nvSpPr>
        <p:spPr>
          <a:xfrm>
            <a:off x="812195" y="1171504"/>
            <a:ext cx="10353762" cy="3695136"/>
          </a:xfrm>
        </p:spPr>
        <p:txBody>
          <a:bodyPr>
            <a:noAutofit/>
          </a:bodyPr>
          <a:lstStyle/>
          <a:p>
            <a:pPr marL="0" indent="0">
              <a:lnSpc>
                <a:spcPct val="110000"/>
              </a:lnSpc>
              <a:buNone/>
            </a:pPr>
            <a:r>
              <a:rPr lang="en-US" sz="1800" b="1" u="sng" dirty="0">
                <a:solidFill>
                  <a:srgbClr val="FFFF00"/>
                </a:solidFill>
              </a:rPr>
              <a:t>Introduction:-</a:t>
            </a:r>
          </a:p>
          <a:p>
            <a:pPr>
              <a:lnSpc>
                <a:spcPct val="110000"/>
              </a:lnSpc>
              <a:buFont typeface="Wingdings" panose="05000000000000000000" pitchFamily="2" charset="2"/>
              <a:buChar char="Ø"/>
            </a:pPr>
            <a:r>
              <a:rPr lang="en-US" sz="1800" dirty="0"/>
              <a:t>It is difficult to identify heart disease because of several contributory risk factors such as diabetes, high blood pressure, high cholesterol, abnormal pulse rate and many other factors.</a:t>
            </a:r>
          </a:p>
          <a:p>
            <a:pPr>
              <a:lnSpc>
                <a:spcPct val="110000"/>
              </a:lnSpc>
              <a:buFont typeface="Wingdings" panose="05000000000000000000" pitchFamily="2" charset="2"/>
              <a:buChar char="Ø"/>
            </a:pPr>
            <a:r>
              <a:rPr lang="en-US" sz="1800" dirty="0"/>
              <a:t>Among various life-threatening diseases, heart disease has garnered a great deal of attention in medical research.</a:t>
            </a:r>
          </a:p>
          <a:p>
            <a:pPr>
              <a:lnSpc>
                <a:spcPct val="110000"/>
              </a:lnSpc>
              <a:buFont typeface="Wingdings" panose="05000000000000000000" pitchFamily="2" charset="2"/>
              <a:buChar char="Ø"/>
            </a:pPr>
            <a:r>
              <a:rPr lang="en-US" sz="1800" dirty="0"/>
              <a:t>The diagnosis of heart disease is a challenging task, which can offer automated prediction about the heart condition of patient so that further treatment can be made effective.</a:t>
            </a:r>
          </a:p>
          <a:p>
            <a:pPr>
              <a:lnSpc>
                <a:spcPct val="110000"/>
              </a:lnSpc>
              <a:buFont typeface="Wingdings" panose="05000000000000000000" pitchFamily="2" charset="2"/>
              <a:buChar char="Ø"/>
            </a:pPr>
            <a:r>
              <a:rPr lang="en-US" sz="1800" dirty="0"/>
              <a:t>The diagnosis of heart disease is usually based on signs, symptoms of the patient.</a:t>
            </a:r>
          </a:p>
          <a:p>
            <a:pPr>
              <a:lnSpc>
                <a:spcPct val="110000"/>
              </a:lnSpc>
              <a:buFont typeface="Wingdings" panose="05000000000000000000" pitchFamily="2" charset="2"/>
              <a:buChar char="Ø"/>
            </a:pPr>
            <a:r>
              <a:rPr lang="en-US" sz="1800" dirty="0"/>
              <a:t>The severity of the disease is classified based on various methods like K-Nearest Neighbor Algorithm (KNN), Decision Tree (DT), Genetic algorithm (GA), and Naïve Bayes (NB).</a:t>
            </a:r>
          </a:p>
          <a:p>
            <a:pPr>
              <a:lnSpc>
                <a:spcPct val="110000"/>
              </a:lnSpc>
              <a:buFont typeface="Wingdings" panose="05000000000000000000" pitchFamily="2" charset="2"/>
              <a:buChar char="Ø"/>
            </a:pPr>
            <a:r>
              <a:rPr lang="en-US" sz="1800" dirty="0"/>
              <a:t>The nature of heart disease is complex and hence, the disease must be handled carefully. Not doing so may affect the heart or cause premature death.</a:t>
            </a:r>
          </a:p>
        </p:txBody>
      </p:sp>
    </p:spTree>
    <p:extLst>
      <p:ext uri="{BB962C8B-B14F-4D97-AF65-F5344CB8AC3E}">
        <p14:creationId xmlns:p14="http://schemas.microsoft.com/office/powerpoint/2010/main" val="201888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1" name="Picture 4" descr="Stethoscope">
            <a:extLst>
              <a:ext uri="{FF2B5EF4-FFF2-40B4-BE49-F238E27FC236}">
                <a16:creationId xmlns:a16="http://schemas.microsoft.com/office/drawing/2014/main" id="{D8DAA5F1-3F94-EF8C-7B1C-9A8326A971C1}"/>
              </a:ext>
            </a:extLst>
          </p:cNvPr>
          <p:cNvPicPr>
            <a:picLocks noChangeAspect="1"/>
          </p:cNvPicPr>
          <p:nvPr/>
        </p:nvPicPr>
        <p:blipFill rotWithShape="1">
          <a:blip r:embed="rId3">
            <a:alphaModFix amt="20000"/>
            <a:grayscl/>
          </a:blip>
          <a:srcRect t="15755"/>
          <a:stretch/>
        </p:blipFill>
        <p:spPr>
          <a:xfrm>
            <a:off x="20" y="2030"/>
            <a:ext cx="12191980" cy="6855970"/>
          </a:xfrm>
          <a:prstGeom prst="rect">
            <a:avLst/>
          </a:prstGeom>
        </p:spPr>
      </p:pic>
      <p:sp>
        <p:nvSpPr>
          <p:cNvPr id="3" name="Content Placeholder 2">
            <a:extLst>
              <a:ext uri="{FF2B5EF4-FFF2-40B4-BE49-F238E27FC236}">
                <a16:creationId xmlns:a16="http://schemas.microsoft.com/office/drawing/2014/main" id="{D7D07807-9151-D2FB-91F3-D3BB9A423115}"/>
              </a:ext>
            </a:extLst>
          </p:cNvPr>
          <p:cNvSpPr>
            <a:spLocks noGrp="1"/>
          </p:cNvSpPr>
          <p:nvPr>
            <p:ph idx="1"/>
          </p:nvPr>
        </p:nvSpPr>
        <p:spPr>
          <a:xfrm>
            <a:off x="782320" y="741680"/>
            <a:ext cx="10485237" cy="5669280"/>
          </a:xfrm>
        </p:spPr>
        <p:txBody>
          <a:bodyPr>
            <a:normAutofit lnSpcReduction="10000"/>
          </a:bodyPr>
          <a:lstStyle/>
          <a:p>
            <a:pPr marL="0" indent="0">
              <a:lnSpc>
                <a:spcPct val="110000"/>
              </a:lnSpc>
              <a:buNone/>
            </a:pPr>
            <a:r>
              <a:rPr lang="en-US" sz="1800" b="1" u="sng" dirty="0">
                <a:solidFill>
                  <a:srgbClr val="FFFF00"/>
                </a:solidFill>
              </a:rPr>
              <a:t>Problem Statement:-</a:t>
            </a:r>
          </a:p>
          <a:p>
            <a:pPr>
              <a:lnSpc>
                <a:spcPct val="110000"/>
              </a:lnSpc>
              <a:buFont typeface="Wingdings" panose="05000000000000000000" pitchFamily="2" charset="2"/>
              <a:buChar char="Ø"/>
            </a:pPr>
            <a:r>
              <a:rPr lang="en-US" sz="1800" dirty="0"/>
              <a:t>Identify the prevalence and impact of heart disease: Begin by providing an overview of heart disease as a leading cause of mortality worldwide, emphasizing the need for accurate and timely detection methods.</a:t>
            </a:r>
          </a:p>
          <a:p>
            <a:pPr>
              <a:lnSpc>
                <a:spcPct val="110000"/>
              </a:lnSpc>
              <a:buFont typeface="Wingdings" panose="05000000000000000000" pitchFamily="2" charset="2"/>
              <a:buChar char="Ø"/>
            </a:pPr>
            <a:endParaRPr lang="en-US" sz="1800" dirty="0"/>
          </a:p>
          <a:p>
            <a:pPr>
              <a:lnSpc>
                <a:spcPct val="110000"/>
              </a:lnSpc>
              <a:buFont typeface="Wingdings" panose="05000000000000000000" pitchFamily="2" charset="2"/>
              <a:buChar char="Ø"/>
            </a:pPr>
            <a:r>
              <a:rPr lang="en-US" sz="1800" dirty="0"/>
              <a:t>Highlight the limitations of traditional diagnostic approaches: Discuss the challenges associated with conventional diagnostic techniques, such as reliance on subjective interpretation and the potential for human error, leading to delayed or inaccurate diagnoses.</a:t>
            </a:r>
          </a:p>
          <a:p>
            <a:pPr>
              <a:lnSpc>
                <a:spcPct val="110000"/>
              </a:lnSpc>
              <a:buFont typeface="Wingdings" panose="05000000000000000000" pitchFamily="2" charset="2"/>
              <a:buChar char="Ø"/>
            </a:pPr>
            <a:endParaRPr lang="en-US" sz="1800" dirty="0"/>
          </a:p>
          <a:p>
            <a:pPr>
              <a:lnSpc>
                <a:spcPct val="110000"/>
              </a:lnSpc>
              <a:buFont typeface="Wingdings" panose="05000000000000000000" pitchFamily="2" charset="2"/>
              <a:buChar char="Ø"/>
            </a:pPr>
            <a:r>
              <a:rPr lang="en-US" sz="1800" dirty="0"/>
              <a:t>Introduce machine learning as a potential solution: Present the concept of machine learning and its ability to analyze large volumes of medical data, including patient records, genetic information, and imaging results, to develop robust heart disease detection models.</a:t>
            </a:r>
          </a:p>
          <a:p>
            <a:pPr>
              <a:lnSpc>
                <a:spcPct val="110000"/>
              </a:lnSpc>
              <a:buFont typeface="Wingdings" panose="05000000000000000000" pitchFamily="2" charset="2"/>
              <a:buChar char="Ø"/>
            </a:pPr>
            <a:endParaRPr lang="en-US" sz="1800" dirty="0"/>
          </a:p>
          <a:p>
            <a:pPr>
              <a:lnSpc>
                <a:spcPct val="110000"/>
              </a:lnSpc>
              <a:buFont typeface="Wingdings" panose="05000000000000000000" pitchFamily="2" charset="2"/>
              <a:buChar char="Ø"/>
            </a:pPr>
            <a:r>
              <a:rPr lang="en-US" sz="1800" dirty="0"/>
              <a:t>Outline the objectives of the report: Clearly state the objectives of the report, which include evaluating the performance of machine learning algorithms in heart disease detection, exploring the impact on patient outcomes, and identifying potential challenges and future directions for research in this field.</a:t>
            </a:r>
          </a:p>
        </p:txBody>
      </p:sp>
    </p:spTree>
    <p:extLst>
      <p:ext uri="{BB962C8B-B14F-4D97-AF65-F5344CB8AC3E}">
        <p14:creationId xmlns:p14="http://schemas.microsoft.com/office/powerpoint/2010/main" val="221297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Desk with stethoscope and computer keyboard">
            <a:extLst>
              <a:ext uri="{FF2B5EF4-FFF2-40B4-BE49-F238E27FC236}">
                <a16:creationId xmlns:a16="http://schemas.microsoft.com/office/drawing/2014/main" id="{7AC0E34A-FACC-3B9A-73A0-8ABB2349CA3F}"/>
              </a:ext>
            </a:extLst>
          </p:cNvPr>
          <p:cNvPicPr>
            <a:picLocks noChangeAspect="1"/>
          </p:cNvPicPr>
          <p:nvPr/>
        </p:nvPicPr>
        <p:blipFill rotWithShape="1">
          <a:blip r:embed="rId3"/>
          <a:srcRect l="40667" r="-1" b="-1"/>
          <a:stretch/>
        </p:blipFill>
        <p:spPr>
          <a:xfrm>
            <a:off x="20" y="10"/>
            <a:ext cx="6095980" cy="6857990"/>
          </a:xfrm>
          <a:prstGeom prst="rect">
            <a:avLst/>
          </a:prstGeom>
        </p:spPr>
      </p:pic>
      <p:sp>
        <p:nvSpPr>
          <p:cNvPr id="3" name="Content Placeholder 2">
            <a:extLst>
              <a:ext uri="{FF2B5EF4-FFF2-40B4-BE49-F238E27FC236}">
                <a16:creationId xmlns:a16="http://schemas.microsoft.com/office/drawing/2014/main" id="{247D83DA-516E-1372-E7DB-AEA39BA65C13}"/>
              </a:ext>
            </a:extLst>
          </p:cNvPr>
          <p:cNvSpPr>
            <a:spLocks noGrp="1"/>
          </p:cNvSpPr>
          <p:nvPr>
            <p:ph idx="1"/>
          </p:nvPr>
        </p:nvSpPr>
        <p:spPr>
          <a:xfrm>
            <a:off x="6696414" y="1007392"/>
            <a:ext cx="4754022" cy="4843216"/>
          </a:xfrm>
        </p:spPr>
        <p:txBody>
          <a:bodyPr>
            <a:normAutofit fontScale="70000" lnSpcReduction="20000"/>
          </a:bodyPr>
          <a:lstStyle/>
          <a:p>
            <a:pPr marL="0" indent="0">
              <a:lnSpc>
                <a:spcPct val="110000"/>
              </a:lnSpc>
              <a:buNone/>
            </a:pPr>
            <a:r>
              <a:rPr lang="en-US" sz="2600" b="1" u="sng" dirty="0">
                <a:solidFill>
                  <a:srgbClr val="FFFF00"/>
                </a:solidFill>
              </a:rPr>
              <a:t>Motivation:- </a:t>
            </a:r>
          </a:p>
          <a:p>
            <a:pPr>
              <a:lnSpc>
                <a:spcPct val="110000"/>
              </a:lnSpc>
              <a:buFont typeface="Wingdings" panose="05000000000000000000" pitchFamily="2" charset="2"/>
              <a:buChar char="Ø"/>
            </a:pPr>
            <a:r>
              <a:rPr lang="en-US" sz="2600" dirty="0"/>
              <a:t>A major challenge facing healthcare organizations is the provision of quality services at affordable costs.</a:t>
            </a:r>
          </a:p>
          <a:p>
            <a:pPr>
              <a:lnSpc>
                <a:spcPct val="110000"/>
              </a:lnSpc>
              <a:buFont typeface="Wingdings" panose="05000000000000000000" pitchFamily="2" charset="2"/>
              <a:buChar char="Ø"/>
            </a:pPr>
            <a:r>
              <a:rPr lang="en-US" sz="2600" dirty="0"/>
              <a:t>Quality service implies diagnosing patients correctly and administering treatments that are effective.</a:t>
            </a:r>
          </a:p>
          <a:p>
            <a:pPr>
              <a:lnSpc>
                <a:spcPct val="110000"/>
              </a:lnSpc>
              <a:buFont typeface="Wingdings" panose="05000000000000000000" pitchFamily="2" charset="2"/>
              <a:buChar char="Ø"/>
            </a:pPr>
            <a:r>
              <a:rPr lang="en-US" sz="2600" dirty="0"/>
              <a:t>Poor clinical decisions can lead to disastrous consequences which are therefore unacceptable.</a:t>
            </a:r>
          </a:p>
          <a:p>
            <a:pPr>
              <a:lnSpc>
                <a:spcPct val="110000"/>
              </a:lnSpc>
              <a:buFont typeface="Wingdings" panose="05000000000000000000" pitchFamily="2" charset="2"/>
              <a:buChar char="Ø"/>
            </a:pPr>
            <a:r>
              <a:rPr lang="en-US" sz="2600" dirty="0"/>
              <a:t>Hospitals must also minimize the cost of clinical test.</a:t>
            </a:r>
          </a:p>
          <a:p>
            <a:pPr>
              <a:lnSpc>
                <a:spcPct val="110000"/>
              </a:lnSpc>
              <a:buFont typeface="Wingdings" panose="05000000000000000000" pitchFamily="2" charset="2"/>
              <a:buChar char="Ø"/>
            </a:pPr>
            <a:r>
              <a:rPr lang="en-US" sz="2600" dirty="0"/>
              <a:t>They can achieve this results by employing appropriate computer-based information and decision support system.</a:t>
            </a:r>
          </a:p>
          <a:p>
            <a:pPr marL="0" indent="0">
              <a:lnSpc>
                <a:spcPct val="110000"/>
              </a:lnSpc>
              <a:buNone/>
            </a:pPr>
            <a:endParaRPr lang="en-US" sz="1600" dirty="0"/>
          </a:p>
        </p:txBody>
      </p:sp>
    </p:spTree>
    <p:extLst>
      <p:ext uri="{BB962C8B-B14F-4D97-AF65-F5344CB8AC3E}">
        <p14:creationId xmlns:p14="http://schemas.microsoft.com/office/powerpoint/2010/main" val="359687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A stethoscope formed in a heart">
            <a:extLst>
              <a:ext uri="{FF2B5EF4-FFF2-40B4-BE49-F238E27FC236}">
                <a16:creationId xmlns:a16="http://schemas.microsoft.com/office/drawing/2014/main" id="{75D2C4C4-B796-662E-F94E-4C2BE86426A0}"/>
              </a:ext>
            </a:extLst>
          </p:cNvPr>
          <p:cNvPicPr>
            <a:picLocks noChangeAspect="1"/>
          </p:cNvPicPr>
          <p:nvPr/>
        </p:nvPicPr>
        <p:blipFill rotWithShape="1">
          <a:blip r:embed="rId3">
            <a:alphaModFix amt="20000"/>
            <a:grayscl/>
          </a:blip>
          <a:srcRect t="210" b="12607"/>
          <a:stretch/>
        </p:blipFill>
        <p:spPr>
          <a:xfrm>
            <a:off x="20" y="2030"/>
            <a:ext cx="12191980" cy="6855970"/>
          </a:xfrm>
          <a:prstGeom prst="rect">
            <a:avLst/>
          </a:prstGeom>
        </p:spPr>
      </p:pic>
      <p:sp>
        <p:nvSpPr>
          <p:cNvPr id="3" name="Content Placeholder 2">
            <a:extLst>
              <a:ext uri="{FF2B5EF4-FFF2-40B4-BE49-F238E27FC236}">
                <a16:creationId xmlns:a16="http://schemas.microsoft.com/office/drawing/2014/main" id="{D123526A-2612-FA54-CEAD-6B498DC01DB0}"/>
              </a:ext>
            </a:extLst>
          </p:cNvPr>
          <p:cNvSpPr>
            <a:spLocks noGrp="1"/>
          </p:cNvSpPr>
          <p:nvPr>
            <p:ph idx="1"/>
          </p:nvPr>
        </p:nvSpPr>
        <p:spPr>
          <a:xfrm>
            <a:off x="913794" y="1581432"/>
            <a:ext cx="10353762" cy="3695136"/>
          </a:xfrm>
        </p:spPr>
        <p:txBody>
          <a:bodyPr>
            <a:normAutofit/>
          </a:bodyPr>
          <a:lstStyle/>
          <a:p>
            <a:pPr marL="0" indent="0">
              <a:buNone/>
            </a:pPr>
            <a:r>
              <a:rPr lang="en-US" b="1" u="sng" dirty="0">
                <a:solidFill>
                  <a:srgbClr val="FFFF00"/>
                </a:solidFill>
              </a:rPr>
              <a:t>Objectives:- </a:t>
            </a:r>
          </a:p>
          <a:p>
            <a:pPr>
              <a:buFont typeface="Wingdings" panose="05000000000000000000" pitchFamily="2" charset="2"/>
              <a:buChar char="Ø"/>
            </a:pPr>
            <a:r>
              <a:rPr lang="en-US" dirty="0"/>
              <a:t>The main objective of this research is to develop a heart prediction system, the system can discover and extract hidden knowledge associated with diseases from heart data set.</a:t>
            </a:r>
          </a:p>
          <a:p>
            <a:pPr>
              <a:buFont typeface="Wingdings" panose="05000000000000000000" pitchFamily="2" charset="2"/>
              <a:buChar char="Ø"/>
            </a:pPr>
            <a:r>
              <a:rPr lang="en-US" dirty="0"/>
              <a:t>This system aims to exploit machine learning techniques on medical data set to assist in the prediction of the heart disease.</a:t>
            </a:r>
          </a:p>
          <a:p>
            <a:pPr>
              <a:buFont typeface="Wingdings" panose="05000000000000000000" pitchFamily="2" charset="2"/>
              <a:buChar char="Ø"/>
            </a:pPr>
            <a:r>
              <a:rPr lang="en-US" dirty="0"/>
              <a:t>Reduce the cost of medical tests.</a:t>
            </a:r>
          </a:p>
          <a:p>
            <a:pPr>
              <a:buFont typeface="Wingdings" panose="05000000000000000000" pitchFamily="2" charset="2"/>
              <a:buChar char="Ø"/>
            </a:pPr>
            <a:r>
              <a:rPr lang="en-US" dirty="0"/>
              <a:t>To help avoid human biases.</a:t>
            </a:r>
          </a:p>
        </p:txBody>
      </p:sp>
    </p:spTree>
    <p:extLst>
      <p:ext uri="{BB962C8B-B14F-4D97-AF65-F5344CB8AC3E}">
        <p14:creationId xmlns:p14="http://schemas.microsoft.com/office/powerpoint/2010/main" val="347877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C50BD0-9223-CFF8-A20C-0C67B778F582}"/>
              </a:ext>
            </a:extLst>
          </p:cNvPr>
          <p:cNvSpPr>
            <a:spLocks noGrp="1"/>
          </p:cNvSpPr>
          <p:nvPr>
            <p:ph idx="1"/>
          </p:nvPr>
        </p:nvSpPr>
        <p:spPr>
          <a:xfrm>
            <a:off x="913795" y="325120"/>
            <a:ext cx="10353762" cy="5384800"/>
          </a:xfrm>
        </p:spPr>
        <p:txBody>
          <a:bodyPr>
            <a:normAutofit/>
          </a:bodyPr>
          <a:lstStyle/>
          <a:p>
            <a:pPr marL="0" indent="0" algn="ctr">
              <a:buNone/>
            </a:pPr>
            <a:r>
              <a:rPr lang="en-US" sz="2400" b="1" u="sng" dirty="0">
                <a:solidFill>
                  <a:srgbClr val="FFFF00"/>
                </a:solidFill>
              </a:rPr>
              <a:t>Literature Survey 1:-</a:t>
            </a:r>
          </a:p>
        </p:txBody>
      </p:sp>
      <p:graphicFrame>
        <p:nvGraphicFramePr>
          <p:cNvPr id="4" name="Table 4">
            <a:extLst>
              <a:ext uri="{FF2B5EF4-FFF2-40B4-BE49-F238E27FC236}">
                <a16:creationId xmlns:a16="http://schemas.microsoft.com/office/drawing/2014/main" id="{37EBAF51-B21A-4F6E-39BA-5DFDF684A630}"/>
              </a:ext>
            </a:extLst>
          </p:cNvPr>
          <p:cNvGraphicFramePr>
            <a:graphicFrameLocks noGrp="1"/>
          </p:cNvGraphicFramePr>
          <p:nvPr>
            <p:extLst>
              <p:ext uri="{D42A27DB-BD31-4B8C-83A1-F6EECF244321}">
                <p14:modId xmlns:p14="http://schemas.microsoft.com/office/powerpoint/2010/main" val="57555485"/>
              </p:ext>
            </p:extLst>
          </p:nvPr>
        </p:nvGraphicFramePr>
        <p:xfrm>
          <a:off x="187901" y="995680"/>
          <a:ext cx="11816198" cy="6035040"/>
        </p:xfrm>
        <a:graphic>
          <a:graphicData uri="http://schemas.openxmlformats.org/drawingml/2006/table">
            <a:tbl>
              <a:tblPr firstRow="1" bandRow="1">
                <a:tableStyleId>{5940675A-B579-460E-94D1-54222C63F5DA}</a:tableStyleId>
              </a:tblPr>
              <a:tblGrid>
                <a:gridCol w="2113398">
                  <a:extLst>
                    <a:ext uri="{9D8B030D-6E8A-4147-A177-3AD203B41FA5}">
                      <a16:colId xmlns:a16="http://schemas.microsoft.com/office/drawing/2014/main" val="3750873612"/>
                    </a:ext>
                  </a:extLst>
                </a:gridCol>
                <a:gridCol w="2895600">
                  <a:extLst>
                    <a:ext uri="{9D8B030D-6E8A-4147-A177-3AD203B41FA5}">
                      <a16:colId xmlns:a16="http://schemas.microsoft.com/office/drawing/2014/main" val="3834310180"/>
                    </a:ext>
                  </a:extLst>
                </a:gridCol>
                <a:gridCol w="4216400">
                  <a:extLst>
                    <a:ext uri="{9D8B030D-6E8A-4147-A177-3AD203B41FA5}">
                      <a16:colId xmlns:a16="http://schemas.microsoft.com/office/drawing/2014/main" val="504767073"/>
                    </a:ext>
                  </a:extLst>
                </a:gridCol>
                <a:gridCol w="2590800">
                  <a:extLst>
                    <a:ext uri="{9D8B030D-6E8A-4147-A177-3AD203B41FA5}">
                      <a16:colId xmlns:a16="http://schemas.microsoft.com/office/drawing/2014/main" val="241088752"/>
                    </a:ext>
                  </a:extLst>
                </a:gridCol>
              </a:tblGrid>
              <a:tr h="630001">
                <a:tc>
                  <a:txBody>
                    <a:bodyPr/>
                    <a:lstStyle/>
                    <a:p>
                      <a:pPr algn="ctr"/>
                      <a:r>
                        <a:rPr lang="en-US">
                          <a:solidFill>
                            <a:srgbClr val="FFFF00"/>
                          </a:solidFill>
                        </a:rPr>
                        <a:t>AUTHOR</a:t>
                      </a:r>
                      <a:endParaRPr lang="en-US" dirty="0">
                        <a:solidFill>
                          <a:srgbClr val="FFFF00"/>
                        </a:solidFill>
                      </a:endParaRPr>
                    </a:p>
                  </a:txBody>
                  <a:tcPr/>
                </a:tc>
                <a:tc>
                  <a:txBody>
                    <a:bodyPr/>
                    <a:lstStyle/>
                    <a:p>
                      <a:pPr algn="ctr"/>
                      <a:r>
                        <a:rPr lang="en-US">
                          <a:solidFill>
                            <a:srgbClr val="FFFF00"/>
                          </a:solidFill>
                        </a:rPr>
                        <a:t>TITLE</a:t>
                      </a:r>
                      <a:endParaRPr lang="en-US" dirty="0">
                        <a:solidFill>
                          <a:srgbClr val="FFFF00"/>
                        </a:solidFill>
                      </a:endParaRPr>
                    </a:p>
                  </a:txBody>
                  <a:tcPr/>
                </a:tc>
                <a:tc>
                  <a:txBody>
                    <a:bodyPr/>
                    <a:lstStyle/>
                    <a:p>
                      <a:pPr algn="ctr"/>
                      <a:r>
                        <a:rPr lang="en-US">
                          <a:solidFill>
                            <a:srgbClr val="FFFF00"/>
                          </a:solidFill>
                        </a:rPr>
                        <a:t>PURPOSE</a:t>
                      </a:r>
                      <a:endParaRPr lang="en-US" dirty="0">
                        <a:solidFill>
                          <a:srgbClr val="FFFF00"/>
                        </a:solidFill>
                      </a:endParaRPr>
                    </a:p>
                  </a:txBody>
                  <a:tcPr/>
                </a:tc>
                <a:tc>
                  <a:txBody>
                    <a:bodyPr/>
                    <a:lstStyle/>
                    <a:p>
                      <a:pPr algn="ctr"/>
                      <a:r>
                        <a:rPr lang="en-US">
                          <a:solidFill>
                            <a:srgbClr val="FFFF00"/>
                          </a:solidFill>
                        </a:rPr>
                        <a:t>ALGORITHMS &amp; ACCURACY</a:t>
                      </a:r>
                      <a:endParaRPr lang="en-US" dirty="0">
                        <a:solidFill>
                          <a:srgbClr val="FFFF00"/>
                        </a:solidFill>
                      </a:endParaRPr>
                    </a:p>
                  </a:txBody>
                  <a:tcPr/>
                </a:tc>
                <a:extLst>
                  <a:ext uri="{0D108BD9-81ED-4DB2-BD59-A6C34878D82A}">
                    <a16:rowId xmlns:a16="http://schemas.microsoft.com/office/drawing/2014/main" val="166738014"/>
                  </a:ext>
                </a:extLst>
              </a:tr>
              <a:tr h="1548125">
                <a:tc>
                  <a:txBody>
                    <a:bodyPr/>
                    <a:lstStyle/>
                    <a:p>
                      <a:pPr algn="ctr"/>
                      <a:r>
                        <a:rPr lang="en-US">
                          <a:solidFill>
                            <a:schemeClr val="accent1">
                              <a:lumMod val="60000"/>
                              <a:lumOff val="40000"/>
                            </a:schemeClr>
                          </a:solidFill>
                        </a:rPr>
                        <a:t>Mr. Santhana Krishnan J., Dr. Geetha S.</a:t>
                      </a:r>
                      <a:endParaRPr lang="en-US" dirty="0">
                        <a:solidFill>
                          <a:schemeClr val="accent1">
                            <a:lumMod val="60000"/>
                            <a:lumOff val="40000"/>
                          </a:schemeClr>
                        </a:solidFill>
                      </a:endParaRPr>
                    </a:p>
                  </a:txBody>
                  <a:tcPr/>
                </a:tc>
                <a:tc>
                  <a:txBody>
                    <a:bodyPr/>
                    <a:lstStyle/>
                    <a:p>
                      <a:pPr algn="ctr"/>
                      <a:r>
                        <a:rPr lang="en-US"/>
                        <a:t>Prediction of Heart Disease Using Machine Learning Algorithms</a:t>
                      </a:r>
                      <a:endParaRPr lang="en-US" dirty="0"/>
                    </a:p>
                  </a:txBody>
                  <a:tcPr/>
                </a:tc>
                <a:tc>
                  <a:txBody>
                    <a:bodyPr/>
                    <a:lstStyle/>
                    <a:p>
                      <a:pPr algn="l"/>
                      <a:r>
                        <a:rPr lang="en-US" sz="1600"/>
                        <a:t>In this system, a heart disease data set is used. The main aim of this system is to predict the possibilities of occurring heart disease of the patients in terms of percentage. This is performed through data mining classification techniques.</a:t>
                      </a:r>
                      <a:endParaRPr lang="en-US" sz="1600" dirty="0"/>
                    </a:p>
                  </a:txBody>
                  <a:tcPr/>
                </a:tc>
                <a:tc>
                  <a:txBody>
                    <a:bodyPr/>
                    <a:lstStyle/>
                    <a:p>
                      <a:pPr algn="ctr"/>
                      <a:r>
                        <a:rPr lang="en-US"/>
                        <a:t>Decision Tree 91%</a:t>
                      </a:r>
                    </a:p>
                    <a:p>
                      <a:pPr algn="ctr"/>
                      <a:r>
                        <a:rPr lang="en-US"/>
                        <a:t>Naïve Bayes 87%</a:t>
                      </a:r>
                      <a:endParaRPr lang="en-US" dirty="0"/>
                    </a:p>
                  </a:txBody>
                  <a:tcPr/>
                </a:tc>
                <a:extLst>
                  <a:ext uri="{0D108BD9-81ED-4DB2-BD59-A6C34878D82A}">
                    <a16:rowId xmlns:a16="http://schemas.microsoft.com/office/drawing/2014/main" val="2706627269"/>
                  </a:ext>
                </a:extLst>
              </a:tr>
              <a:tr h="1170003">
                <a:tc>
                  <a:txBody>
                    <a:bodyPr/>
                    <a:lstStyle/>
                    <a:p>
                      <a:pPr algn="ctr"/>
                      <a:r>
                        <a:rPr lang="en-US">
                          <a:solidFill>
                            <a:schemeClr val="accent1">
                              <a:lumMod val="60000"/>
                              <a:lumOff val="40000"/>
                            </a:schemeClr>
                          </a:solidFill>
                        </a:rPr>
                        <a:t>M. Marimuthu, S. Deivarani, Gayathri R.</a:t>
                      </a:r>
                      <a:endParaRPr lang="en-US" dirty="0">
                        <a:solidFill>
                          <a:schemeClr val="accent1">
                            <a:lumMod val="60000"/>
                            <a:lumOff val="40000"/>
                          </a:schemeClr>
                        </a:solidFill>
                      </a:endParaRPr>
                    </a:p>
                  </a:txBody>
                  <a:tcPr/>
                </a:tc>
                <a:tc>
                  <a:txBody>
                    <a:bodyPr/>
                    <a:lstStyle/>
                    <a:p>
                      <a:pPr algn="ctr"/>
                      <a:r>
                        <a:rPr lang="en-US"/>
                        <a:t>Analysis of Heart Disease Prediction using Various Machine Learning Techniques</a:t>
                      </a:r>
                      <a:endParaRPr lang="en-US" dirty="0"/>
                    </a:p>
                  </a:txBody>
                  <a:tcPr/>
                </a:tc>
                <a:tc>
                  <a:txBody>
                    <a:bodyPr/>
                    <a:lstStyle/>
                    <a:p>
                      <a:pPr algn="l"/>
                      <a:r>
                        <a:rPr lang="en-US" sz="1600"/>
                        <a:t>To achieve better accuracy and to make the more efficient so that it can predict the chances of heart attack.</a:t>
                      </a:r>
                      <a:endParaRPr lang="en-US" sz="1600" dirty="0"/>
                    </a:p>
                  </a:txBody>
                  <a:tcPr/>
                </a:tc>
                <a:tc>
                  <a:txBody>
                    <a:bodyPr/>
                    <a:lstStyle/>
                    <a:p>
                      <a:pPr algn="ctr"/>
                      <a:r>
                        <a:rPr lang="en-US"/>
                        <a:t>KNN 83.60%</a:t>
                      </a:r>
                    </a:p>
                    <a:p>
                      <a:pPr algn="ctr"/>
                      <a:r>
                        <a:rPr lang="en-US"/>
                        <a:t>NB 80.66%</a:t>
                      </a:r>
                    </a:p>
                    <a:p>
                      <a:pPr algn="ctr"/>
                      <a:r>
                        <a:rPr lang="en-US"/>
                        <a:t>Decision Tree 75.58%</a:t>
                      </a:r>
                    </a:p>
                    <a:p>
                      <a:pPr algn="ctr"/>
                      <a:r>
                        <a:rPr lang="en-US"/>
                        <a:t>SVM 65.56%</a:t>
                      </a:r>
                      <a:endParaRPr lang="en-US" dirty="0"/>
                    </a:p>
                  </a:txBody>
                  <a:tcPr/>
                </a:tc>
                <a:extLst>
                  <a:ext uri="{0D108BD9-81ED-4DB2-BD59-A6C34878D82A}">
                    <a16:rowId xmlns:a16="http://schemas.microsoft.com/office/drawing/2014/main" val="3304957744"/>
                  </a:ext>
                </a:extLst>
              </a:tr>
              <a:tr h="1305282">
                <a:tc>
                  <a:txBody>
                    <a:bodyPr/>
                    <a:lstStyle/>
                    <a:p>
                      <a:pPr algn="ctr"/>
                      <a:r>
                        <a:rPr lang="en-US">
                          <a:solidFill>
                            <a:schemeClr val="accent1">
                              <a:lumMod val="60000"/>
                              <a:lumOff val="40000"/>
                            </a:schemeClr>
                          </a:solidFill>
                        </a:rPr>
                        <a:t>Sanchayita Dhar, Pritha Datta, Ankur Biswas, Tanusree Dey, Krishna Roy</a:t>
                      </a:r>
                      <a:endParaRPr lang="en-US" dirty="0">
                        <a:solidFill>
                          <a:schemeClr val="accent1">
                            <a:lumMod val="60000"/>
                            <a:lumOff val="40000"/>
                          </a:schemeClr>
                        </a:solidFill>
                      </a:endParaRPr>
                    </a:p>
                  </a:txBody>
                  <a:tcPr/>
                </a:tc>
                <a:tc>
                  <a:txBody>
                    <a:bodyPr/>
                    <a:lstStyle/>
                    <a:p>
                      <a:pPr algn="ctr"/>
                      <a:r>
                        <a:rPr lang="en-US"/>
                        <a:t>A Hybrid Machine Learning Approach for Prediction of Heart Diseases</a:t>
                      </a:r>
                      <a:endParaRPr lang="en-US" dirty="0"/>
                    </a:p>
                  </a:txBody>
                  <a:tcPr/>
                </a:tc>
                <a:tc>
                  <a:txBody>
                    <a:bodyPr/>
                    <a:lstStyle/>
                    <a:p>
                      <a:pPr algn="l"/>
                      <a:r>
                        <a:rPr lang="en-US" sz="1600"/>
                        <a:t>In this paper, to develop a prediction system that can be capable to envisage heart diseases based on measurements, are extracted from the ERIC laboratory consisting of 209 test cases.</a:t>
                      </a:r>
                      <a:endParaRPr lang="en-US" sz="1600" dirty="0"/>
                    </a:p>
                  </a:txBody>
                  <a:tcPr/>
                </a:tc>
                <a:tc>
                  <a:txBody>
                    <a:bodyPr/>
                    <a:lstStyle/>
                    <a:p>
                      <a:pPr algn="ctr"/>
                      <a:r>
                        <a:rPr lang="en-US"/>
                        <a:t>Naïve Bayes</a:t>
                      </a:r>
                    </a:p>
                    <a:p>
                      <a:pPr algn="ctr"/>
                      <a:r>
                        <a:rPr lang="en-US"/>
                        <a:t>Decision Tree</a:t>
                      </a:r>
                    </a:p>
                    <a:p>
                      <a:pPr algn="ctr"/>
                      <a:r>
                        <a:rPr lang="en-US"/>
                        <a:t>Random Forest</a:t>
                      </a:r>
                      <a:endParaRPr lang="en-US" dirty="0"/>
                    </a:p>
                  </a:txBody>
                  <a:tcPr/>
                </a:tc>
                <a:extLst>
                  <a:ext uri="{0D108BD9-81ED-4DB2-BD59-A6C34878D82A}">
                    <a16:rowId xmlns:a16="http://schemas.microsoft.com/office/drawing/2014/main" val="1919530871"/>
                  </a:ext>
                </a:extLst>
              </a:tr>
              <a:tr h="1062439">
                <a:tc>
                  <a:txBody>
                    <a:bodyPr/>
                    <a:lstStyle/>
                    <a:p>
                      <a:pPr algn="ctr"/>
                      <a:r>
                        <a:rPr lang="en-US">
                          <a:solidFill>
                            <a:srgbClr val="92D050"/>
                          </a:solidFill>
                        </a:rPr>
                        <a:t>Rajesh N., T Maneesha, Shaik Hafeez, Hari Krishna</a:t>
                      </a:r>
                      <a:endParaRPr lang="en-US" dirty="0">
                        <a:solidFill>
                          <a:srgbClr val="92D050"/>
                        </a:solidFill>
                      </a:endParaRPr>
                    </a:p>
                  </a:txBody>
                  <a:tcPr/>
                </a:tc>
                <a:tc>
                  <a:txBody>
                    <a:bodyPr/>
                    <a:lstStyle/>
                    <a:p>
                      <a:pPr algn="ctr"/>
                      <a:r>
                        <a:rPr lang="en-US"/>
                        <a:t>Prediction of Heart Disease Using Machine Learning Algorithms</a:t>
                      </a:r>
                      <a:endParaRPr lang="en-US" dirty="0"/>
                    </a:p>
                  </a:txBody>
                  <a:tcPr/>
                </a:tc>
                <a:tc>
                  <a:txBody>
                    <a:bodyPr/>
                    <a:lstStyle/>
                    <a:p>
                      <a:pPr algn="l"/>
                      <a:r>
                        <a:rPr lang="en-US" sz="1600"/>
                        <a:t>In this paper, processing patient’s dataset and a data of patients to whom we need to predict the chance of occurrence of a heart disease.</a:t>
                      </a:r>
                      <a:endParaRPr lang="en-US" sz="1600" dirty="0"/>
                    </a:p>
                  </a:txBody>
                  <a:tcPr/>
                </a:tc>
                <a:tc>
                  <a:txBody>
                    <a:bodyPr/>
                    <a:lstStyle/>
                    <a:p>
                      <a:pPr algn="ctr"/>
                      <a:r>
                        <a:rPr lang="en-US"/>
                        <a:t>Naïve Bayes</a:t>
                      </a:r>
                    </a:p>
                    <a:p>
                      <a:pPr algn="ctr"/>
                      <a:r>
                        <a:rPr lang="en-US"/>
                        <a:t>Decision Tree</a:t>
                      </a:r>
                    </a:p>
                    <a:p>
                      <a:pPr algn="ctr"/>
                      <a:r>
                        <a:rPr lang="en-US"/>
                        <a:t>(ID3 Algorithm)</a:t>
                      </a:r>
                      <a:endParaRPr lang="en-US" dirty="0"/>
                    </a:p>
                  </a:txBody>
                  <a:tcPr/>
                </a:tc>
                <a:extLst>
                  <a:ext uri="{0D108BD9-81ED-4DB2-BD59-A6C34878D82A}">
                    <a16:rowId xmlns:a16="http://schemas.microsoft.com/office/drawing/2014/main" val="3100367704"/>
                  </a:ext>
                </a:extLst>
              </a:tr>
            </a:tbl>
          </a:graphicData>
        </a:graphic>
      </p:graphicFrame>
    </p:spTree>
    <p:extLst>
      <p:ext uri="{BB962C8B-B14F-4D97-AF65-F5344CB8AC3E}">
        <p14:creationId xmlns:p14="http://schemas.microsoft.com/office/powerpoint/2010/main" val="295875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A6708-85C1-6343-5A69-B065838AC769}"/>
              </a:ext>
            </a:extLst>
          </p:cNvPr>
          <p:cNvSpPr>
            <a:spLocks noGrp="1"/>
          </p:cNvSpPr>
          <p:nvPr>
            <p:ph idx="1"/>
          </p:nvPr>
        </p:nvSpPr>
        <p:spPr>
          <a:xfrm>
            <a:off x="913795" y="467360"/>
            <a:ext cx="10353762" cy="5323840"/>
          </a:xfrm>
        </p:spPr>
        <p:txBody>
          <a:bodyPr>
            <a:normAutofit/>
          </a:bodyPr>
          <a:lstStyle/>
          <a:p>
            <a:pPr marL="0" indent="0" algn="ctr">
              <a:buNone/>
            </a:pPr>
            <a:r>
              <a:rPr lang="en-US" sz="2400" b="1" u="sng" dirty="0">
                <a:solidFill>
                  <a:srgbClr val="FFFF00"/>
                </a:solidFill>
              </a:rPr>
              <a:t>Literature Survey 2 :-</a:t>
            </a:r>
          </a:p>
        </p:txBody>
      </p:sp>
      <p:graphicFrame>
        <p:nvGraphicFramePr>
          <p:cNvPr id="4" name="Table 4">
            <a:extLst>
              <a:ext uri="{FF2B5EF4-FFF2-40B4-BE49-F238E27FC236}">
                <a16:creationId xmlns:a16="http://schemas.microsoft.com/office/drawing/2014/main" id="{50CD5162-2E0F-0087-A72D-C592E4D37141}"/>
              </a:ext>
            </a:extLst>
          </p:cNvPr>
          <p:cNvGraphicFramePr>
            <a:graphicFrameLocks noGrp="1"/>
          </p:cNvGraphicFramePr>
          <p:nvPr>
            <p:extLst>
              <p:ext uri="{D42A27DB-BD31-4B8C-83A1-F6EECF244321}">
                <p14:modId xmlns:p14="http://schemas.microsoft.com/office/powerpoint/2010/main" val="304062703"/>
              </p:ext>
            </p:extLst>
          </p:nvPr>
        </p:nvGraphicFramePr>
        <p:xfrm>
          <a:off x="172476" y="1148080"/>
          <a:ext cx="11856965" cy="5628639"/>
        </p:xfrm>
        <a:graphic>
          <a:graphicData uri="http://schemas.openxmlformats.org/drawingml/2006/table">
            <a:tbl>
              <a:tblPr firstRow="1" bandRow="1">
                <a:tableStyleId>{5940675A-B579-460E-94D1-54222C63F5DA}</a:tableStyleId>
              </a:tblPr>
              <a:tblGrid>
                <a:gridCol w="1893288">
                  <a:extLst>
                    <a:ext uri="{9D8B030D-6E8A-4147-A177-3AD203B41FA5}">
                      <a16:colId xmlns:a16="http://schemas.microsoft.com/office/drawing/2014/main" val="1988757779"/>
                    </a:ext>
                  </a:extLst>
                </a:gridCol>
                <a:gridCol w="2849498">
                  <a:extLst>
                    <a:ext uri="{9D8B030D-6E8A-4147-A177-3AD203B41FA5}">
                      <a16:colId xmlns:a16="http://schemas.microsoft.com/office/drawing/2014/main" val="975233563"/>
                    </a:ext>
                  </a:extLst>
                </a:gridCol>
                <a:gridCol w="2371393">
                  <a:extLst>
                    <a:ext uri="{9D8B030D-6E8A-4147-A177-3AD203B41FA5}">
                      <a16:colId xmlns:a16="http://schemas.microsoft.com/office/drawing/2014/main" val="519518"/>
                    </a:ext>
                  </a:extLst>
                </a:gridCol>
                <a:gridCol w="2371393">
                  <a:extLst>
                    <a:ext uri="{9D8B030D-6E8A-4147-A177-3AD203B41FA5}">
                      <a16:colId xmlns:a16="http://schemas.microsoft.com/office/drawing/2014/main" val="2981053987"/>
                    </a:ext>
                  </a:extLst>
                </a:gridCol>
                <a:gridCol w="2371393">
                  <a:extLst>
                    <a:ext uri="{9D8B030D-6E8A-4147-A177-3AD203B41FA5}">
                      <a16:colId xmlns:a16="http://schemas.microsoft.com/office/drawing/2014/main" val="4088280689"/>
                    </a:ext>
                  </a:extLst>
                </a:gridCol>
              </a:tblGrid>
              <a:tr h="407509">
                <a:tc>
                  <a:txBody>
                    <a:bodyPr/>
                    <a:lstStyle/>
                    <a:p>
                      <a:endParaRPr lang="en-US"/>
                    </a:p>
                  </a:txBody>
                  <a:tcPr/>
                </a:tc>
                <a:tc>
                  <a:txBody>
                    <a:bodyPr/>
                    <a:lstStyle/>
                    <a:p>
                      <a:pPr algn="ctr"/>
                      <a:r>
                        <a:rPr lang="en-US" dirty="0">
                          <a:solidFill>
                            <a:srgbClr val="FFFF00"/>
                          </a:solidFill>
                        </a:rPr>
                        <a:t>Paper 1</a:t>
                      </a:r>
                    </a:p>
                  </a:txBody>
                  <a:tcPr/>
                </a:tc>
                <a:tc>
                  <a:txBody>
                    <a:bodyPr/>
                    <a:lstStyle/>
                    <a:p>
                      <a:pPr algn="ctr"/>
                      <a:r>
                        <a:rPr lang="en-US" dirty="0">
                          <a:solidFill>
                            <a:srgbClr val="FFFF00"/>
                          </a:solidFill>
                        </a:rPr>
                        <a:t>Paper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00"/>
                          </a:solidFill>
                        </a:rPr>
                        <a:t>Paper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FF00"/>
                          </a:solidFill>
                        </a:rPr>
                        <a:t>Paper 4</a:t>
                      </a:r>
                    </a:p>
                  </a:txBody>
                  <a:tcPr/>
                </a:tc>
                <a:extLst>
                  <a:ext uri="{0D108BD9-81ED-4DB2-BD59-A6C34878D82A}">
                    <a16:rowId xmlns:a16="http://schemas.microsoft.com/office/drawing/2014/main" val="2774112600"/>
                  </a:ext>
                </a:extLst>
              </a:tr>
              <a:tr h="1430608">
                <a:tc>
                  <a:txBody>
                    <a:bodyPr/>
                    <a:lstStyle/>
                    <a:p>
                      <a:pPr algn="ctr"/>
                      <a:r>
                        <a:rPr lang="en-US" dirty="0">
                          <a:solidFill>
                            <a:srgbClr val="FFFF00"/>
                          </a:solidFill>
                        </a:rPr>
                        <a:t>TITLE</a:t>
                      </a:r>
                    </a:p>
                  </a:txBody>
                  <a:tcPr/>
                </a:tc>
                <a:tc>
                  <a:txBody>
                    <a:bodyPr/>
                    <a:lstStyle/>
                    <a:p>
                      <a:r>
                        <a:rPr lang="en-US" sz="1600" dirty="0"/>
                        <a:t>Effective heart disease prediction using hybrid machine learning techniques.</a:t>
                      </a:r>
                    </a:p>
                  </a:txBody>
                  <a:tcPr/>
                </a:tc>
                <a:tc>
                  <a:txBody>
                    <a:bodyPr/>
                    <a:lstStyle/>
                    <a:p>
                      <a:r>
                        <a:rPr lang="en-US" sz="1600" dirty="0"/>
                        <a:t>Prediction of Heart Disease Using Machine Learning.</a:t>
                      </a:r>
                    </a:p>
                  </a:txBody>
                  <a:tcPr/>
                </a:tc>
                <a:tc>
                  <a:txBody>
                    <a:bodyPr/>
                    <a:lstStyle/>
                    <a:p>
                      <a:r>
                        <a:rPr lang="en-US" sz="1600" dirty="0"/>
                        <a:t>Prediction of Heart Disease Using Machine Learning Algorithm. (Decision Tree and naïve Bayes)</a:t>
                      </a:r>
                    </a:p>
                  </a:txBody>
                  <a:tcPr/>
                </a:tc>
                <a:tc>
                  <a:txBody>
                    <a:bodyPr/>
                    <a:lstStyle/>
                    <a:p>
                      <a:r>
                        <a:rPr lang="en-US" sz="1600" dirty="0"/>
                        <a:t>Prediction of Heart Disease at early stage using Data Mining and Big Data Analytics: A Survey.</a:t>
                      </a:r>
                    </a:p>
                  </a:txBody>
                  <a:tcPr/>
                </a:tc>
                <a:extLst>
                  <a:ext uri="{0D108BD9-81ED-4DB2-BD59-A6C34878D82A}">
                    <a16:rowId xmlns:a16="http://schemas.microsoft.com/office/drawing/2014/main" val="69252725"/>
                  </a:ext>
                </a:extLst>
              </a:tr>
              <a:tr h="407509">
                <a:tc>
                  <a:txBody>
                    <a:bodyPr/>
                    <a:lstStyle/>
                    <a:p>
                      <a:pPr algn="ctr"/>
                      <a:r>
                        <a:rPr lang="en-US" dirty="0">
                          <a:solidFill>
                            <a:srgbClr val="FFFF00"/>
                          </a:solidFill>
                        </a:rPr>
                        <a:t>YEAR</a:t>
                      </a:r>
                    </a:p>
                  </a:txBody>
                  <a:tcPr/>
                </a:tc>
                <a:tc>
                  <a:txBody>
                    <a:bodyPr/>
                    <a:lstStyle/>
                    <a:p>
                      <a:pPr algn="ctr"/>
                      <a:r>
                        <a:rPr lang="en-US" sz="1600" dirty="0"/>
                        <a:t>2019</a:t>
                      </a:r>
                    </a:p>
                  </a:txBody>
                  <a:tcPr/>
                </a:tc>
                <a:tc>
                  <a:txBody>
                    <a:bodyPr/>
                    <a:lstStyle/>
                    <a:p>
                      <a:pPr algn="ctr"/>
                      <a:r>
                        <a:rPr lang="en-US" sz="1600" dirty="0"/>
                        <a:t>2018</a:t>
                      </a:r>
                    </a:p>
                  </a:txBody>
                  <a:tcPr/>
                </a:tc>
                <a:tc>
                  <a:txBody>
                    <a:bodyPr/>
                    <a:lstStyle/>
                    <a:p>
                      <a:pPr algn="ctr"/>
                      <a:r>
                        <a:rPr lang="en-US" sz="1600" dirty="0"/>
                        <a:t>2019</a:t>
                      </a:r>
                    </a:p>
                  </a:txBody>
                  <a:tcPr/>
                </a:tc>
                <a:tc>
                  <a:txBody>
                    <a:bodyPr/>
                    <a:lstStyle/>
                    <a:p>
                      <a:pPr algn="ctr"/>
                      <a:r>
                        <a:rPr lang="en-US" sz="1600" dirty="0"/>
                        <a:t>2019</a:t>
                      </a:r>
                    </a:p>
                  </a:txBody>
                  <a:tcPr/>
                </a:tc>
                <a:extLst>
                  <a:ext uri="{0D108BD9-81ED-4DB2-BD59-A6C34878D82A}">
                    <a16:rowId xmlns:a16="http://schemas.microsoft.com/office/drawing/2014/main" val="2222720119"/>
                  </a:ext>
                </a:extLst>
              </a:tr>
              <a:tr h="897662">
                <a:tc>
                  <a:txBody>
                    <a:bodyPr/>
                    <a:lstStyle/>
                    <a:p>
                      <a:pPr algn="ctr"/>
                      <a:r>
                        <a:rPr lang="en-US" dirty="0">
                          <a:solidFill>
                            <a:srgbClr val="FFFF00"/>
                          </a:solidFill>
                        </a:rPr>
                        <a:t>METHOD USED</a:t>
                      </a:r>
                    </a:p>
                  </a:txBody>
                  <a:tcPr/>
                </a:tc>
                <a:tc>
                  <a:txBody>
                    <a:bodyPr/>
                    <a:lstStyle/>
                    <a:p>
                      <a:pPr algn="ctr"/>
                      <a:r>
                        <a:rPr lang="en-US" sz="1600" dirty="0"/>
                        <a:t>HRFLM(Hybrid Random Forest with Linear Model).</a:t>
                      </a:r>
                    </a:p>
                  </a:txBody>
                  <a:tcPr/>
                </a:tc>
                <a:tc>
                  <a:txBody>
                    <a:bodyPr/>
                    <a:lstStyle/>
                    <a:p>
                      <a:pPr algn="ctr"/>
                      <a:r>
                        <a:rPr lang="en-US" sz="1600" dirty="0"/>
                        <a:t>Neural Networks.</a:t>
                      </a:r>
                    </a:p>
                  </a:txBody>
                  <a:tcPr/>
                </a:tc>
                <a:tc>
                  <a:txBody>
                    <a:bodyPr/>
                    <a:lstStyle/>
                    <a:p>
                      <a:pPr algn="ctr"/>
                      <a:r>
                        <a:rPr lang="en-US" sz="1600" dirty="0"/>
                        <a:t>Decision Tree, Naïve Bayes.</a:t>
                      </a:r>
                    </a:p>
                  </a:txBody>
                  <a:tcPr/>
                </a:tc>
                <a:tc>
                  <a:txBody>
                    <a:bodyPr/>
                    <a:lstStyle/>
                    <a:p>
                      <a:r>
                        <a:rPr lang="en-US" sz="1600" dirty="0"/>
                        <a:t>Decision Tree, Naïve Bayes, Neural Networks, K-NN, SVM.</a:t>
                      </a:r>
                    </a:p>
                  </a:txBody>
                  <a:tcPr/>
                </a:tc>
                <a:extLst>
                  <a:ext uri="{0D108BD9-81ED-4DB2-BD59-A6C34878D82A}">
                    <a16:rowId xmlns:a16="http://schemas.microsoft.com/office/drawing/2014/main" val="3560920744"/>
                  </a:ext>
                </a:extLst>
              </a:tr>
              <a:tr h="1185531">
                <a:tc>
                  <a:txBody>
                    <a:bodyPr/>
                    <a:lstStyle/>
                    <a:p>
                      <a:pPr algn="ctr"/>
                      <a:r>
                        <a:rPr lang="en-US" dirty="0">
                          <a:solidFill>
                            <a:srgbClr val="FFFF00"/>
                          </a:solidFill>
                        </a:rPr>
                        <a:t>PARAMETER CONSIDERED</a:t>
                      </a:r>
                    </a:p>
                  </a:txBody>
                  <a:tcPr/>
                </a:tc>
                <a:tc>
                  <a:txBody>
                    <a:bodyPr/>
                    <a:lstStyle/>
                    <a:p>
                      <a:pPr algn="ctr"/>
                      <a:r>
                        <a:rPr lang="en-US" sz="1600" dirty="0"/>
                        <a:t>Age, FBS, restec g, exang, oldpeak, slope, sex, thal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Age, Sex, BP, Heart Rate, Diabetes, Hyper Cholesterol, BMI </a:t>
                      </a:r>
                    </a:p>
                  </a:txBody>
                  <a:tcPr/>
                </a:tc>
                <a:tc>
                  <a:txBody>
                    <a:bodyPr/>
                    <a:lstStyle/>
                    <a:p>
                      <a:pPr algn="ctr"/>
                      <a:r>
                        <a:rPr lang="en-US" sz="1600" dirty="0"/>
                        <a:t>Cholesterol, BP, Diabetes, Smoking, Alcohol, overweight, coronary illness.</a:t>
                      </a:r>
                    </a:p>
                  </a:txBody>
                  <a:tcPr/>
                </a:tc>
                <a:tc>
                  <a:txBody>
                    <a:bodyPr/>
                    <a:lstStyle/>
                    <a:p>
                      <a:r>
                        <a:rPr lang="en-US" sz="1600" dirty="0"/>
                        <a:t>Chest Pain, BP, Cholesterol, and Blood sugar.</a:t>
                      </a:r>
                    </a:p>
                  </a:txBody>
                  <a:tcPr/>
                </a:tc>
                <a:extLst>
                  <a:ext uri="{0D108BD9-81ED-4DB2-BD59-A6C34878D82A}">
                    <a16:rowId xmlns:a16="http://schemas.microsoft.com/office/drawing/2014/main" val="2454986393"/>
                  </a:ext>
                </a:extLst>
              </a:tr>
              <a:tr h="418829">
                <a:tc>
                  <a:txBody>
                    <a:bodyPr/>
                    <a:lstStyle/>
                    <a:p>
                      <a:pPr algn="ctr"/>
                      <a:r>
                        <a:rPr lang="en-US" dirty="0">
                          <a:solidFill>
                            <a:srgbClr val="FFFF00"/>
                          </a:solidFill>
                        </a:rPr>
                        <a:t>BEST METHOD</a:t>
                      </a:r>
                    </a:p>
                  </a:txBody>
                  <a:tcPr/>
                </a:tc>
                <a:tc>
                  <a:txBody>
                    <a:bodyPr/>
                    <a:lstStyle/>
                    <a:p>
                      <a:pPr algn="ctr"/>
                      <a:r>
                        <a:rPr lang="en-US" sz="1600" dirty="0"/>
                        <a:t>HRFLM</a:t>
                      </a:r>
                    </a:p>
                  </a:txBody>
                  <a:tcPr/>
                </a:tc>
                <a:tc>
                  <a:txBody>
                    <a:bodyPr/>
                    <a:lstStyle/>
                    <a:p>
                      <a:pPr algn="ctr"/>
                      <a:r>
                        <a:rPr lang="en-US" sz="1600" dirty="0"/>
                        <a:t>Neural Networks</a:t>
                      </a:r>
                    </a:p>
                  </a:txBody>
                  <a:tcPr/>
                </a:tc>
                <a:tc>
                  <a:txBody>
                    <a:bodyPr/>
                    <a:lstStyle/>
                    <a:p>
                      <a:pPr algn="ctr"/>
                      <a:r>
                        <a:rPr lang="en-US" sz="1600" dirty="0"/>
                        <a:t>Decision Tree.</a:t>
                      </a:r>
                    </a:p>
                  </a:txBody>
                  <a:tcPr/>
                </a:tc>
                <a:tc>
                  <a:txBody>
                    <a:bodyPr/>
                    <a:lstStyle/>
                    <a:p>
                      <a:pPr algn="ctr"/>
                      <a:r>
                        <a:rPr lang="en-US" sz="1600" dirty="0"/>
                        <a:t>Neural Networks.</a:t>
                      </a:r>
                    </a:p>
                  </a:txBody>
                  <a:tcPr/>
                </a:tc>
                <a:extLst>
                  <a:ext uri="{0D108BD9-81ED-4DB2-BD59-A6C34878D82A}">
                    <a16:rowId xmlns:a16="http://schemas.microsoft.com/office/drawing/2014/main" val="3708483673"/>
                  </a:ext>
                </a:extLst>
              </a:tr>
              <a:tr h="880991">
                <a:tc>
                  <a:txBody>
                    <a:bodyPr/>
                    <a:lstStyle/>
                    <a:p>
                      <a:pPr algn="ctr"/>
                      <a:r>
                        <a:rPr lang="en-US" dirty="0">
                          <a:solidFill>
                            <a:srgbClr val="FFFF00"/>
                          </a:solidFill>
                        </a:rPr>
                        <a:t>STRENGTH</a:t>
                      </a:r>
                    </a:p>
                  </a:txBody>
                  <a:tcPr/>
                </a:tc>
                <a:tc>
                  <a:txBody>
                    <a:bodyPr/>
                    <a:lstStyle/>
                    <a:p>
                      <a:r>
                        <a:rPr lang="en-US" sz="1600" dirty="0">
                          <a:solidFill>
                            <a:schemeClr val="accent1">
                              <a:lumMod val="60000"/>
                              <a:lumOff val="40000"/>
                            </a:schemeClr>
                          </a:solidFill>
                        </a:rPr>
                        <a:t>Accuracy is high among all.</a:t>
                      </a:r>
                    </a:p>
                    <a:p>
                      <a:r>
                        <a:rPr lang="en-US" sz="1600" dirty="0">
                          <a:solidFill>
                            <a:schemeClr val="accent1">
                              <a:lumMod val="60000"/>
                              <a:lumOff val="40000"/>
                            </a:schemeClr>
                          </a:solidFill>
                        </a:rPr>
                        <a:t>Classification error rate is low.</a:t>
                      </a:r>
                    </a:p>
                  </a:txBody>
                  <a:tcPr/>
                </a:tc>
                <a:tc>
                  <a:txBody>
                    <a:bodyPr/>
                    <a:lstStyle/>
                    <a:p>
                      <a:r>
                        <a:rPr lang="en-US" sz="1600" dirty="0">
                          <a:solidFill>
                            <a:schemeClr val="accent1">
                              <a:lumMod val="60000"/>
                              <a:lumOff val="40000"/>
                            </a:schemeClr>
                          </a:solidFill>
                        </a:rPr>
                        <a:t>MLP algorithm gives reliable o/p terms of accuracy, efficiency.</a:t>
                      </a:r>
                    </a:p>
                  </a:txBody>
                  <a:tcPr/>
                </a:tc>
                <a:tc>
                  <a:txBody>
                    <a:bodyPr/>
                    <a:lstStyle/>
                    <a:p>
                      <a:r>
                        <a:rPr lang="en-US" sz="1600" dirty="0">
                          <a:solidFill>
                            <a:schemeClr val="accent1">
                              <a:lumMod val="60000"/>
                              <a:lumOff val="40000"/>
                            </a:schemeClr>
                          </a:solidFill>
                        </a:rPr>
                        <a:t>Accuracy rate higher than naïve bayes and others.</a:t>
                      </a:r>
                    </a:p>
                  </a:txBody>
                  <a:tcPr/>
                </a:tc>
                <a:tc>
                  <a:txBody>
                    <a:bodyPr/>
                    <a:lstStyle/>
                    <a:p>
                      <a:r>
                        <a:rPr lang="en-US" sz="1600" dirty="0">
                          <a:solidFill>
                            <a:schemeClr val="accent1">
                              <a:lumMod val="60000"/>
                              <a:lumOff val="40000"/>
                            </a:schemeClr>
                          </a:solidFill>
                        </a:rPr>
                        <a:t>Accuracy and MLP of NN is higher than DT, NB, SVM, K-NN.</a:t>
                      </a:r>
                    </a:p>
                  </a:txBody>
                  <a:tcPr/>
                </a:tc>
                <a:extLst>
                  <a:ext uri="{0D108BD9-81ED-4DB2-BD59-A6C34878D82A}">
                    <a16:rowId xmlns:a16="http://schemas.microsoft.com/office/drawing/2014/main" val="3257071057"/>
                  </a:ext>
                </a:extLst>
              </a:tr>
            </a:tbl>
          </a:graphicData>
        </a:graphic>
      </p:graphicFrame>
    </p:spTree>
    <p:extLst>
      <p:ext uri="{BB962C8B-B14F-4D97-AF65-F5344CB8AC3E}">
        <p14:creationId xmlns:p14="http://schemas.microsoft.com/office/powerpoint/2010/main" val="277781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C81B9-7B3C-E6B8-424B-B1917BD9C363}"/>
              </a:ext>
            </a:extLst>
          </p:cNvPr>
          <p:cNvSpPr>
            <a:spLocks noGrp="1"/>
          </p:cNvSpPr>
          <p:nvPr>
            <p:ph idx="1"/>
          </p:nvPr>
        </p:nvSpPr>
        <p:spPr>
          <a:xfrm>
            <a:off x="913795" y="528320"/>
            <a:ext cx="10353762" cy="5262880"/>
          </a:xfrm>
        </p:spPr>
        <p:txBody>
          <a:bodyPr>
            <a:normAutofit/>
          </a:bodyPr>
          <a:lstStyle/>
          <a:p>
            <a:pPr marL="0" indent="0">
              <a:buNone/>
            </a:pPr>
            <a:r>
              <a:rPr lang="en-US" sz="2400" b="1" u="sng" dirty="0">
                <a:solidFill>
                  <a:srgbClr val="FFFF00"/>
                </a:solidFill>
              </a:rPr>
              <a:t>Literature Survey 3 :-</a:t>
            </a:r>
          </a:p>
        </p:txBody>
      </p:sp>
      <p:graphicFrame>
        <p:nvGraphicFramePr>
          <p:cNvPr id="4" name="Table 4">
            <a:extLst>
              <a:ext uri="{FF2B5EF4-FFF2-40B4-BE49-F238E27FC236}">
                <a16:creationId xmlns:a16="http://schemas.microsoft.com/office/drawing/2014/main" id="{3E598513-8345-0333-B4E4-026D16EC2F92}"/>
              </a:ext>
            </a:extLst>
          </p:cNvPr>
          <p:cNvGraphicFramePr>
            <a:graphicFrameLocks noGrp="1"/>
          </p:cNvGraphicFramePr>
          <p:nvPr>
            <p:extLst>
              <p:ext uri="{D42A27DB-BD31-4B8C-83A1-F6EECF244321}">
                <p14:modId xmlns:p14="http://schemas.microsoft.com/office/powerpoint/2010/main" val="764594270"/>
              </p:ext>
            </p:extLst>
          </p:nvPr>
        </p:nvGraphicFramePr>
        <p:xfrm>
          <a:off x="264160" y="1369906"/>
          <a:ext cx="11714480" cy="5437294"/>
        </p:xfrm>
        <a:graphic>
          <a:graphicData uri="http://schemas.openxmlformats.org/drawingml/2006/table">
            <a:tbl>
              <a:tblPr firstRow="1" bandRow="1">
                <a:tableStyleId>{5940675A-B579-460E-94D1-54222C63F5DA}</a:tableStyleId>
              </a:tblPr>
              <a:tblGrid>
                <a:gridCol w="1087120">
                  <a:extLst>
                    <a:ext uri="{9D8B030D-6E8A-4147-A177-3AD203B41FA5}">
                      <a16:colId xmlns:a16="http://schemas.microsoft.com/office/drawing/2014/main" val="3577105823"/>
                    </a:ext>
                  </a:extLst>
                </a:gridCol>
                <a:gridCol w="3598672">
                  <a:extLst>
                    <a:ext uri="{9D8B030D-6E8A-4147-A177-3AD203B41FA5}">
                      <a16:colId xmlns:a16="http://schemas.microsoft.com/office/drawing/2014/main" val="395875155"/>
                    </a:ext>
                  </a:extLst>
                </a:gridCol>
                <a:gridCol w="2342896">
                  <a:extLst>
                    <a:ext uri="{9D8B030D-6E8A-4147-A177-3AD203B41FA5}">
                      <a16:colId xmlns:a16="http://schemas.microsoft.com/office/drawing/2014/main" val="1421542289"/>
                    </a:ext>
                  </a:extLst>
                </a:gridCol>
                <a:gridCol w="2342896">
                  <a:extLst>
                    <a:ext uri="{9D8B030D-6E8A-4147-A177-3AD203B41FA5}">
                      <a16:colId xmlns:a16="http://schemas.microsoft.com/office/drawing/2014/main" val="3281934094"/>
                    </a:ext>
                  </a:extLst>
                </a:gridCol>
                <a:gridCol w="2342896">
                  <a:extLst>
                    <a:ext uri="{9D8B030D-6E8A-4147-A177-3AD203B41FA5}">
                      <a16:colId xmlns:a16="http://schemas.microsoft.com/office/drawing/2014/main" val="3475081867"/>
                    </a:ext>
                  </a:extLst>
                </a:gridCol>
              </a:tblGrid>
              <a:tr h="671681">
                <a:tc>
                  <a:txBody>
                    <a:bodyPr/>
                    <a:lstStyle/>
                    <a:p>
                      <a:r>
                        <a:rPr lang="en-US" dirty="0"/>
                        <a:t>Sr. No.</a:t>
                      </a:r>
                    </a:p>
                  </a:txBody>
                  <a:tcPr/>
                </a:tc>
                <a:tc>
                  <a:txBody>
                    <a:bodyPr/>
                    <a:lstStyle/>
                    <a:p>
                      <a:pPr algn="ctr"/>
                      <a:r>
                        <a:rPr lang="en-US" dirty="0">
                          <a:solidFill>
                            <a:srgbClr val="FFFF00"/>
                          </a:solidFill>
                        </a:rPr>
                        <a:t>TITLE</a:t>
                      </a:r>
                    </a:p>
                  </a:txBody>
                  <a:tcPr/>
                </a:tc>
                <a:tc>
                  <a:txBody>
                    <a:bodyPr/>
                    <a:lstStyle/>
                    <a:p>
                      <a:pPr algn="ctr"/>
                      <a:r>
                        <a:rPr lang="en-US" dirty="0">
                          <a:solidFill>
                            <a:srgbClr val="FFFF00"/>
                          </a:solidFill>
                        </a:rPr>
                        <a:t>AUTHORS</a:t>
                      </a:r>
                    </a:p>
                  </a:txBody>
                  <a:tcPr/>
                </a:tc>
                <a:tc>
                  <a:txBody>
                    <a:bodyPr/>
                    <a:lstStyle/>
                    <a:p>
                      <a:pPr algn="ctr"/>
                      <a:r>
                        <a:rPr lang="en-US" dirty="0">
                          <a:solidFill>
                            <a:srgbClr val="FFFF00"/>
                          </a:solidFill>
                        </a:rPr>
                        <a:t>YEAR</a:t>
                      </a:r>
                    </a:p>
                  </a:txBody>
                  <a:tcPr/>
                </a:tc>
                <a:tc>
                  <a:txBody>
                    <a:bodyPr/>
                    <a:lstStyle/>
                    <a:p>
                      <a:pPr algn="ctr"/>
                      <a:r>
                        <a:rPr lang="en-US" dirty="0">
                          <a:solidFill>
                            <a:srgbClr val="FFFF00"/>
                          </a:solidFill>
                        </a:rPr>
                        <a:t>ALGORITHMS USED</a:t>
                      </a:r>
                    </a:p>
                  </a:txBody>
                  <a:tcPr/>
                </a:tc>
                <a:extLst>
                  <a:ext uri="{0D108BD9-81ED-4DB2-BD59-A6C34878D82A}">
                    <a16:rowId xmlns:a16="http://schemas.microsoft.com/office/drawing/2014/main" val="919367296"/>
                  </a:ext>
                </a:extLst>
              </a:tr>
              <a:tr h="1199453">
                <a:tc>
                  <a:txBody>
                    <a:bodyPr/>
                    <a:lstStyle/>
                    <a:p>
                      <a:r>
                        <a:rPr lang="en-US" dirty="0"/>
                        <a:t>1.</a:t>
                      </a:r>
                    </a:p>
                  </a:txBody>
                  <a:tcPr/>
                </a:tc>
                <a:tc>
                  <a:txBody>
                    <a:bodyPr/>
                    <a:lstStyle/>
                    <a:p>
                      <a:r>
                        <a:rPr lang="en-US" dirty="0"/>
                        <a:t>Heart Disease Prediction Using Effective Machine Learning Techniques.</a:t>
                      </a:r>
                    </a:p>
                  </a:txBody>
                  <a:tcPr/>
                </a:tc>
                <a:tc>
                  <a:txBody>
                    <a:bodyPr/>
                    <a:lstStyle/>
                    <a:p>
                      <a:r>
                        <a:rPr lang="en-US" dirty="0">
                          <a:solidFill>
                            <a:schemeClr val="accent1">
                              <a:lumMod val="60000"/>
                              <a:lumOff val="40000"/>
                            </a:schemeClr>
                          </a:solidFill>
                        </a:rPr>
                        <a:t>Avinash Golande, Pavan Kumar T</a:t>
                      </a:r>
                    </a:p>
                  </a:txBody>
                  <a:tcPr/>
                </a:tc>
                <a:tc>
                  <a:txBody>
                    <a:bodyPr/>
                    <a:lstStyle/>
                    <a:p>
                      <a:pPr algn="ctr"/>
                      <a:r>
                        <a:rPr lang="en-US" dirty="0"/>
                        <a:t>2019</a:t>
                      </a:r>
                    </a:p>
                  </a:txBody>
                  <a:tcPr/>
                </a:tc>
                <a:tc>
                  <a:txBody>
                    <a:bodyPr/>
                    <a:lstStyle/>
                    <a:p>
                      <a:r>
                        <a:rPr lang="en-US" dirty="0"/>
                        <a:t>Decision Tree, KNN, k-mean, adaboost.</a:t>
                      </a:r>
                    </a:p>
                  </a:txBody>
                  <a:tcPr/>
                </a:tc>
                <a:extLst>
                  <a:ext uri="{0D108BD9-81ED-4DB2-BD59-A6C34878D82A}">
                    <a16:rowId xmlns:a16="http://schemas.microsoft.com/office/drawing/2014/main" val="2249788022"/>
                  </a:ext>
                </a:extLst>
              </a:tr>
              <a:tr h="671681">
                <a:tc>
                  <a:txBody>
                    <a:bodyPr/>
                    <a:lstStyle/>
                    <a:p>
                      <a:r>
                        <a:rPr lang="en-US" dirty="0"/>
                        <a:t>2.</a:t>
                      </a:r>
                    </a:p>
                  </a:txBody>
                  <a:tcPr/>
                </a:tc>
                <a:tc>
                  <a:txBody>
                    <a:bodyPr/>
                    <a:lstStyle/>
                    <a:p>
                      <a:r>
                        <a:rPr lang="en-US" dirty="0"/>
                        <a:t>Prediction of Heart Disease Using Machine Learning Algorithms</a:t>
                      </a:r>
                    </a:p>
                  </a:txBody>
                  <a:tcPr/>
                </a:tc>
                <a:tc>
                  <a:txBody>
                    <a:bodyPr/>
                    <a:lstStyle/>
                    <a:p>
                      <a:r>
                        <a:rPr lang="en-US" dirty="0">
                          <a:solidFill>
                            <a:schemeClr val="accent1">
                              <a:lumMod val="60000"/>
                              <a:lumOff val="40000"/>
                            </a:schemeClr>
                          </a:solidFill>
                        </a:rPr>
                        <a:t>Mr. Santhana Krishnan. J, Dr. Geetha S.</a:t>
                      </a:r>
                    </a:p>
                  </a:txBody>
                  <a:tcPr/>
                </a:tc>
                <a:tc>
                  <a:txBody>
                    <a:bodyPr/>
                    <a:lstStyle/>
                    <a:p>
                      <a:pPr algn="ctr"/>
                      <a:r>
                        <a:rPr lang="en-US" dirty="0"/>
                        <a:t>2018</a:t>
                      </a:r>
                    </a:p>
                  </a:txBody>
                  <a:tcPr/>
                </a:tc>
                <a:tc>
                  <a:txBody>
                    <a:bodyPr/>
                    <a:lstStyle/>
                    <a:p>
                      <a:r>
                        <a:rPr lang="en-US" dirty="0"/>
                        <a:t>Decision tree, Naïve Bayes.</a:t>
                      </a:r>
                    </a:p>
                  </a:txBody>
                  <a:tcPr/>
                </a:tc>
                <a:extLst>
                  <a:ext uri="{0D108BD9-81ED-4DB2-BD59-A6C34878D82A}">
                    <a16:rowId xmlns:a16="http://schemas.microsoft.com/office/drawing/2014/main" val="1497246243"/>
                  </a:ext>
                </a:extLst>
              </a:tr>
              <a:tr h="671681">
                <a:tc>
                  <a:txBody>
                    <a:bodyPr/>
                    <a:lstStyle/>
                    <a:p>
                      <a:r>
                        <a:rPr lang="en-US" dirty="0"/>
                        <a:t>3.</a:t>
                      </a:r>
                    </a:p>
                  </a:txBody>
                  <a:tcPr/>
                </a:tc>
                <a:tc>
                  <a:txBody>
                    <a:bodyPr/>
                    <a:lstStyle/>
                    <a:p>
                      <a:r>
                        <a:rPr lang="en-US" dirty="0"/>
                        <a:t>Heart Disease prediction using machine learning techniques: a survey</a:t>
                      </a:r>
                    </a:p>
                  </a:txBody>
                  <a:tcPr/>
                </a:tc>
                <a:tc>
                  <a:txBody>
                    <a:bodyPr/>
                    <a:lstStyle/>
                    <a:p>
                      <a:r>
                        <a:rPr lang="en-US" dirty="0">
                          <a:solidFill>
                            <a:schemeClr val="accent1">
                              <a:lumMod val="60000"/>
                              <a:lumOff val="40000"/>
                            </a:schemeClr>
                          </a:solidFill>
                        </a:rPr>
                        <a:t>V.V. Ramalingam , Ayantan Dandapath, M Karthik Raja</a:t>
                      </a:r>
                    </a:p>
                  </a:txBody>
                  <a:tcPr/>
                </a:tc>
                <a:tc>
                  <a:txBody>
                    <a:bodyPr/>
                    <a:lstStyle/>
                    <a:p>
                      <a:pPr algn="ctr"/>
                      <a:r>
                        <a:rPr lang="en-US" dirty="0"/>
                        <a:t>2018</a:t>
                      </a:r>
                    </a:p>
                  </a:txBody>
                  <a:tcPr/>
                </a:tc>
                <a:tc>
                  <a:txBody>
                    <a:bodyPr/>
                    <a:lstStyle/>
                    <a:p>
                      <a:r>
                        <a:rPr lang="en-US" dirty="0"/>
                        <a:t>Naïve Bayes, SVM, K-Nearest Neighbor(KNN), Decision Tree</a:t>
                      </a:r>
                    </a:p>
                  </a:txBody>
                  <a:tcPr/>
                </a:tc>
                <a:extLst>
                  <a:ext uri="{0D108BD9-81ED-4DB2-BD59-A6C34878D82A}">
                    <a16:rowId xmlns:a16="http://schemas.microsoft.com/office/drawing/2014/main" val="88821520"/>
                  </a:ext>
                </a:extLst>
              </a:tr>
              <a:tr h="671681">
                <a:tc>
                  <a:txBody>
                    <a:bodyPr/>
                    <a:lstStyle/>
                    <a:p>
                      <a:r>
                        <a:rPr lang="en-US" dirty="0"/>
                        <a:t>4.</a:t>
                      </a:r>
                    </a:p>
                  </a:txBody>
                  <a:tcPr/>
                </a:tc>
                <a:tc>
                  <a:txBody>
                    <a:bodyPr/>
                    <a:lstStyle/>
                    <a:p>
                      <a:r>
                        <a:rPr lang="en-US" dirty="0"/>
                        <a:t>A hybrid Intelligent System Framework for the Prediction of Heart Disease Using Machine Learning Algorithms.</a:t>
                      </a:r>
                    </a:p>
                  </a:txBody>
                  <a:tcPr/>
                </a:tc>
                <a:tc>
                  <a:txBody>
                    <a:bodyPr/>
                    <a:lstStyle/>
                    <a:p>
                      <a:r>
                        <a:rPr lang="en-US" dirty="0">
                          <a:solidFill>
                            <a:schemeClr val="accent1">
                              <a:lumMod val="60000"/>
                              <a:lumOff val="40000"/>
                            </a:schemeClr>
                          </a:solidFill>
                        </a:rPr>
                        <a:t>Amin Ul Haq, 1 Jian Ping Li, Muhammad Hammad Memon, 1 Shah Nazir, 2 and Ruinan Sun</a:t>
                      </a:r>
                    </a:p>
                  </a:txBody>
                  <a:tcPr/>
                </a:tc>
                <a:tc>
                  <a:txBody>
                    <a:bodyPr/>
                    <a:lstStyle/>
                    <a:p>
                      <a:pPr algn="ctr"/>
                      <a:r>
                        <a:rPr lang="en-US" dirty="0"/>
                        <a:t>2018</a:t>
                      </a:r>
                    </a:p>
                  </a:txBody>
                  <a:tcPr/>
                </a:tc>
                <a:tc>
                  <a:txBody>
                    <a:bodyPr/>
                    <a:lstStyle/>
                    <a:p>
                      <a:r>
                        <a:rPr lang="en-US" dirty="0"/>
                        <a:t>Logistic regression, SVM, Naïve Bayes, Artificial Neural Network.</a:t>
                      </a:r>
                    </a:p>
                  </a:txBody>
                  <a:tcPr/>
                </a:tc>
                <a:extLst>
                  <a:ext uri="{0D108BD9-81ED-4DB2-BD59-A6C34878D82A}">
                    <a16:rowId xmlns:a16="http://schemas.microsoft.com/office/drawing/2014/main" val="1082023697"/>
                  </a:ext>
                </a:extLst>
              </a:tr>
            </a:tbl>
          </a:graphicData>
        </a:graphic>
      </p:graphicFrame>
    </p:spTree>
    <p:extLst>
      <p:ext uri="{BB962C8B-B14F-4D97-AF65-F5344CB8AC3E}">
        <p14:creationId xmlns:p14="http://schemas.microsoft.com/office/powerpoint/2010/main" val="1093552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516</TotalTime>
  <Words>2776</Words>
  <Application>Microsoft Office PowerPoint</Application>
  <PresentationFormat>Widescreen</PresentationFormat>
  <Paragraphs>252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Bookman Old Style</vt:lpstr>
      <vt:lpstr>Calibri</vt:lpstr>
      <vt:lpstr>Rockwell</vt:lpstr>
      <vt:lpstr>Söhne</vt:lpstr>
      <vt:lpstr>Times New Roman</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ALGORITHMS </vt:lpstr>
      <vt:lpstr>MACHINE LEARNING ALGORITHMS </vt:lpstr>
      <vt:lpstr>MACHINE LEARNING ALGORITHMS </vt:lpstr>
      <vt:lpstr>Dataset Attributes</vt:lpstr>
      <vt:lpstr>Result and discussion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Dhirendra Yadav</dc:creator>
  <cp:lastModifiedBy>Dhirendra Yadav</cp:lastModifiedBy>
  <cp:revision>8</cp:revision>
  <dcterms:created xsi:type="dcterms:W3CDTF">2022-09-28T07:48:21Z</dcterms:created>
  <dcterms:modified xsi:type="dcterms:W3CDTF">2023-05-24T17:42:34Z</dcterms:modified>
</cp:coreProperties>
</file>