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5" y="4271879"/>
                </a:moveTo>
                <a:lnTo>
                  <a:pt x="0" y="4271879"/>
                </a:lnTo>
                <a:lnTo>
                  <a:pt x="0" y="0"/>
                </a:lnTo>
                <a:lnTo>
                  <a:pt x="671445" y="427187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20" y="486152"/>
                </a:moveTo>
                <a:lnTo>
                  <a:pt x="0" y="486152"/>
                </a:lnTo>
                <a:lnTo>
                  <a:pt x="0" y="0"/>
                </a:lnTo>
                <a:lnTo>
                  <a:pt x="471420" y="0"/>
                </a:lnTo>
                <a:lnTo>
                  <a:pt x="471420" y="48615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2273" y="0"/>
            <a:ext cx="7181850" cy="102869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412" y="9701212"/>
            <a:ext cx="3219449" cy="3047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00087" y="9614934"/>
            <a:ext cx="5563235" cy="447675"/>
          </a:xfrm>
          <a:custGeom>
            <a:avLst/>
            <a:gdLst/>
            <a:ahLst/>
            <a:cxnLst/>
            <a:rect l="l" t="t" r="r" b="b"/>
            <a:pathLst>
              <a:path w="5563235" h="447675">
                <a:moveTo>
                  <a:pt x="5562711" y="447675"/>
                </a:moveTo>
                <a:lnTo>
                  <a:pt x="0" y="447675"/>
                </a:lnTo>
                <a:lnTo>
                  <a:pt x="0" y="0"/>
                </a:lnTo>
                <a:lnTo>
                  <a:pt x="5562711" y="0"/>
                </a:lnTo>
                <a:lnTo>
                  <a:pt x="5562711" y="4476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76346"/>
            <a:ext cx="16094075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5" y="4271879"/>
                </a:moveTo>
                <a:lnTo>
                  <a:pt x="0" y="4271879"/>
                </a:lnTo>
                <a:lnTo>
                  <a:pt x="0" y="0"/>
                </a:lnTo>
                <a:lnTo>
                  <a:pt x="671445" y="427187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7707" y="993673"/>
            <a:ext cx="13312584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9862" y="2661030"/>
            <a:ext cx="10542905" cy="259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7" y="9720951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412" y="9701212"/>
            <a:ext cx="3219449" cy="304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4650" y="1560601"/>
            <a:ext cx="124136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5679" algn="l"/>
                <a:tab pos="8521700" algn="l"/>
              </a:tabLst>
            </a:pPr>
            <a:r>
              <a:rPr sz="6400" spc="-114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sz="6400" spc="7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64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400" spc="-70" dirty="0">
                <a:solidFill>
                  <a:srgbClr val="0E0E0E"/>
                </a:solidFill>
                <a:latin typeface="Times New Roman"/>
                <a:cs typeface="Times New Roman"/>
              </a:rPr>
              <a:t>Analysis	</a:t>
            </a:r>
            <a:r>
              <a:rPr sz="6400" spc="-16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6400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400" spc="3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8200" y="3467100"/>
            <a:ext cx="15521082" cy="22993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465"/>
              </a:lnSpc>
              <a:spcBef>
                <a:spcPts val="130"/>
              </a:spcBef>
            </a:pPr>
            <a:r>
              <a:rPr sz="3750" b="1" spc="135" dirty="0">
                <a:latin typeface="Trebuchet MS"/>
                <a:cs typeface="Trebuchet MS"/>
              </a:rPr>
              <a:t>S</a:t>
            </a:r>
            <a:r>
              <a:rPr sz="3750" b="1" spc="-375" dirty="0">
                <a:latin typeface="Trebuchet MS"/>
                <a:cs typeface="Trebuchet MS"/>
              </a:rPr>
              <a:t>T</a:t>
            </a:r>
            <a:r>
              <a:rPr sz="3750" b="1" spc="-130" dirty="0">
                <a:latin typeface="Trebuchet MS"/>
                <a:cs typeface="Trebuchet MS"/>
              </a:rPr>
              <a:t>U</a:t>
            </a:r>
            <a:r>
              <a:rPr sz="3750" b="1" spc="-75" dirty="0">
                <a:latin typeface="Trebuchet MS"/>
                <a:cs typeface="Trebuchet MS"/>
              </a:rPr>
              <a:t>D</a:t>
            </a:r>
            <a:r>
              <a:rPr sz="3750" b="1" spc="-5" dirty="0">
                <a:latin typeface="Trebuchet MS"/>
                <a:cs typeface="Trebuchet MS"/>
              </a:rPr>
              <a:t>E</a:t>
            </a:r>
            <a:r>
              <a:rPr sz="3750" b="1" spc="20" dirty="0">
                <a:latin typeface="Trebuchet MS"/>
                <a:cs typeface="Trebuchet MS"/>
              </a:rPr>
              <a:t>N</a:t>
            </a:r>
            <a:r>
              <a:rPr sz="3750" b="1" spc="-405" dirty="0">
                <a:latin typeface="Trebuchet MS"/>
                <a:cs typeface="Trebuchet MS"/>
              </a:rPr>
              <a:t>T</a:t>
            </a:r>
            <a:r>
              <a:rPr sz="3750" b="1" spc="-310" dirty="0">
                <a:latin typeface="Trebuchet MS"/>
                <a:cs typeface="Trebuchet MS"/>
              </a:rPr>
              <a:t> </a:t>
            </a:r>
            <a:r>
              <a:rPr sz="3750" b="1" spc="20" dirty="0">
                <a:latin typeface="Trebuchet MS"/>
                <a:cs typeface="Trebuchet MS"/>
              </a:rPr>
              <a:t>N</a:t>
            </a:r>
            <a:r>
              <a:rPr sz="3750" b="1" spc="-155" dirty="0">
                <a:latin typeface="Trebuchet MS"/>
                <a:cs typeface="Trebuchet MS"/>
              </a:rPr>
              <a:t>A</a:t>
            </a:r>
            <a:r>
              <a:rPr sz="3750" b="1" spc="220" dirty="0">
                <a:latin typeface="Trebuchet MS"/>
                <a:cs typeface="Trebuchet MS"/>
              </a:rPr>
              <a:t>M</a:t>
            </a:r>
            <a:r>
              <a:rPr sz="3750" b="1" spc="-5" dirty="0">
                <a:latin typeface="Trebuchet MS"/>
                <a:cs typeface="Trebuchet MS"/>
              </a:rPr>
              <a:t>E</a:t>
            </a:r>
            <a:r>
              <a:rPr sz="3750" b="1" spc="-509">
                <a:latin typeface="Trebuchet MS"/>
                <a:cs typeface="Trebuchet MS"/>
              </a:rPr>
              <a:t>:</a:t>
            </a:r>
            <a:r>
              <a:rPr sz="3750" b="1" spc="-310">
                <a:latin typeface="Trebuchet MS"/>
                <a:cs typeface="Trebuchet MS"/>
              </a:rPr>
              <a:t> </a:t>
            </a:r>
            <a:r>
              <a:rPr lang="en-US" sz="3750" b="1" spc="-310" dirty="0" smtClean="0">
                <a:latin typeface="Trebuchet MS"/>
                <a:cs typeface="Trebuchet MS"/>
              </a:rPr>
              <a:t>    DHISHIKA . K</a:t>
            </a:r>
            <a:endParaRPr sz="3750">
              <a:latin typeface="Trebuchet MS"/>
              <a:cs typeface="Trebuchet MS"/>
            </a:endParaRPr>
          </a:p>
          <a:p>
            <a:pPr marL="12700" marR="5080" indent="100330">
              <a:lnSpc>
                <a:spcPts val="4430"/>
              </a:lnSpc>
              <a:spcBef>
                <a:spcPts val="170"/>
              </a:spcBef>
            </a:pPr>
            <a:r>
              <a:rPr sz="3750" b="1" spc="-110" smtClean="0">
                <a:latin typeface="Trebuchet MS"/>
                <a:cs typeface="Trebuchet MS"/>
              </a:rPr>
              <a:t>REGISTERNO</a:t>
            </a:r>
            <a:r>
              <a:rPr lang="en-US" sz="3750" b="1" spc="-110" dirty="0" smtClean="0">
                <a:latin typeface="Trebuchet MS"/>
                <a:cs typeface="Trebuchet MS"/>
              </a:rPr>
              <a:t>    </a:t>
            </a:r>
            <a:r>
              <a:rPr sz="3750" b="1" spc="-110" smtClean="0">
                <a:latin typeface="Trebuchet MS"/>
                <a:cs typeface="Trebuchet MS"/>
              </a:rPr>
              <a:t>: </a:t>
            </a:r>
            <a:r>
              <a:rPr lang="en-US" sz="3750" b="1" spc="-110" dirty="0" smtClean="0">
                <a:latin typeface="Trebuchet MS"/>
                <a:cs typeface="Trebuchet MS"/>
              </a:rPr>
              <a:t>   </a:t>
            </a:r>
            <a:r>
              <a:rPr lang="en-US" sz="3750" b="1" spc="-140" dirty="0" smtClean="0">
                <a:latin typeface="Trebuchet MS"/>
                <a:cs typeface="Trebuchet MS"/>
              </a:rPr>
              <a:t>5181B1B062E0461BF234119CD69C3</a:t>
            </a:r>
            <a:r>
              <a:rPr sz="3750" b="1" spc="-140" smtClean="0">
                <a:latin typeface="Trebuchet MS"/>
                <a:cs typeface="Trebuchet MS"/>
              </a:rPr>
              <a:t>,1222018</a:t>
            </a:r>
            <a:r>
              <a:rPr lang="en-US" sz="3750" b="1" spc="-140" dirty="0" smtClean="0">
                <a:latin typeface="Trebuchet MS"/>
                <a:cs typeface="Trebuchet MS"/>
              </a:rPr>
              <a:t>14</a:t>
            </a:r>
            <a:r>
              <a:rPr sz="3750" b="1" spc="-140" smtClean="0">
                <a:latin typeface="Trebuchet MS"/>
                <a:cs typeface="Trebuchet MS"/>
              </a:rPr>
              <a:t> </a:t>
            </a:r>
            <a:r>
              <a:rPr sz="3750" b="1" spc="-1115" smtClean="0">
                <a:latin typeface="Trebuchet MS"/>
                <a:cs typeface="Trebuchet MS"/>
              </a:rPr>
              <a:t> </a:t>
            </a:r>
            <a:r>
              <a:rPr sz="3750" b="1" spc="-114" smtClean="0">
                <a:latin typeface="Trebuchet MS"/>
                <a:cs typeface="Trebuchet MS"/>
              </a:rPr>
              <a:t>DEPARTMENT</a:t>
            </a:r>
            <a:r>
              <a:rPr lang="en-US" sz="3750" b="1" spc="-114" dirty="0" smtClean="0">
                <a:latin typeface="Trebuchet MS"/>
                <a:cs typeface="Trebuchet MS"/>
              </a:rPr>
              <a:t>    </a:t>
            </a:r>
            <a:r>
              <a:rPr sz="3750" b="1" spc="-114" smtClean="0">
                <a:latin typeface="Trebuchet MS"/>
                <a:cs typeface="Trebuchet MS"/>
              </a:rPr>
              <a:t>:</a:t>
            </a:r>
            <a:r>
              <a:rPr sz="3750" b="1" spc="-310" smtClean="0">
                <a:latin typeface="Trebuchet MS"/>
                <a:cs typeface="Trebuchet MS"/>
              </a:rPr>
              <a:t> </a:t>
            </a:r>
            <a:r>
              <a:rPr lang="en-US" sz="3750" b="1" spc="-310" dirty="0" smtClean="0">
                <a:latin typeface="Trebuchet MS"/>
                <a:cs typeface="Trebuchet MS"/>
              </a:rPr>
              <a:t>    </a:t>
            </a:r>
            <a:r>
              <a:rPr sz="3750" b="1" spc="-135" smtClean="0">
                <a:latin typeface="Trebuchet MS"/>
                <a:cs typeface="Trebuchet MS"/>
              </a:rPr>
              <a:t>B.COM(CORPORATE</a:t>
            </a:r>
            <a:r>
              <a:rPr sz="3750" b="1" spc="-310" smtClean="0">
                <a:latin typeface="Trebuchet MS"/>
                <a:cs typeface="Trebuchet MS"/>
              </a:rPr>
              <a:t> </a:t>
            </a:r>
            <a:r>
              <a:rPr sz="3750" b="1" spc="-60" dirty="0">
                <a:latin typeface="Trebuchet MS"/>
                <a:cs typeface="Trebuchet MS"/>
              </a:rPr>
              <a:t>SECRETARYSHIP</a:t>
            </a:r>
            <a:r>
              <a:rPr sz="3750" b="1" spc="-310" dirty="0">
                <a:latin typeface="Trebuchet MS"/>
                <a:cs typeface="Trebuchet MS"/>
              </a:rPr>
              <a:t> </a:t>
            </a:r>
            <a:r>
              <a:rPr sz="3750" b="1" spc="-110" dirty="0">
                <a:latin typeface="Trebuchet MS"/>
                <a:cs typeface="Trebuchet MS"/>
              </a:rPr>
              <a:t>)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ts val="4285"/>
              </a:lnSpc>
            </a:pPr>
            <a:r>
              <a:rPr sz="3750" b="1" spc="-170" smtClean="0">
                <a:latin typeface="Trebuchet MS"/>
                <a:cs typeface="Trebuchet MS"/>
              </a:rPr>
              <a:t>C</a:t>
            </a:r>
            <a:r>
              <a:rPr sz="3750" b="1" spc="-265" smtClean="0">
                <a:latin typeface="Trebuchet MS"/>
                <a:cs typeface="Trebuchet MS"/>
              </a:rPr>
              <a:t>O</a:t>
            </a:r>
            <a:r>
              <a:rPr sz="3750" b="1" spc="-95" smtClean="0">
                <a:latin typeface="Trebuchet MS"/>
                <a:cs typeface="Trebuchet MS"/>
              </a:rPr>
              <a:t>LL</a:t>
            </a:r>
            <a:r>
              <a:rPr sz="3750" b="1" spc="-5" smtClean="0">
                <a:latin typeface="Trebuchet MS"/>
                <a:cs typeface="Trebuchet MS"/>
              </a:rPr>
              <a:t>E</a:t>
            </a:r>
            <a:r>
              <a:rPr sz="3750" b="1" spc="-240" smtClean="0">
                <a:latin typeface="Trebuchet MS"/>
                <a:cs typeface="Trebuchet MS"/>
              </a:rPr>
              <a:t>G</a:t>
            </a:r>
            <a:r>
              <a:rPr sz="3750" b="1" spc="-5" smtClean="0">
                <a:latin typeface="Trebuchet MS"/>
                <a:cs typeface="Trebuchet MS"/>
              </a:rPr>
              <a:t>E</a:t>
            </a:r>
            <a:r>
              <a:rPr lang="en-US" sz="3750" b="1" spc="-5" dirty="0" smtClean="0">
                <a:latin typeface="Trebuchet MS"/>
                <a:cs typeface="Trebuchet MS"/>
              </a:rPr>
              <a:t>          </a:t>
            </a:r>
            <a:r>
              <a:rPr sz="3750" b="1" spc="-509" smtClean="0">
                <a:latin typeface="Trebuchet MS"/>
                <a:cs typeface="Trebuchet MS"/>
              </a:rPr>
              <a:t>:</a:t>
            </a:r>
            <a:r>
              <a:rPr sz="3750" b="1" spc="-310" smtClean="0">
                <a:latin typeface="Trebuchet MS"/>
                <a:cs typeface="Trebuchet MS"/>
              </a:rPr>
              <a:t> </a:t>
            </a:r>
            <a:r>
              <a:rPr lang="en-US" sz="3750" b="1" spc="-310" smtClean="0">
                <a:latin typeface="Trebuchet MS"/>
                <a:cs typeface="Trebuchet MS"/>
              </a:rPr>
              <a:t>    </a:t>
            </a:r>
            <a:r>
              <a:rPr sz="3750" b="1" spc="220" smtClean="0">
                <a:latin typeface="Trebuchet MS"/>
                <a:cs typeface="Trebuchet MS"/>
              </a:rPr>
              <a:t>M</a:t>
            </a:r>
            <a:r>
              <a:rPr sz="3750" b="1" spc="-5" smtClean="0">
                <a:latin typeface="Trebuchet MS"/>
                <a:cs typeface="Trebuchet MS"/>
              </a:rPr>
              <a:t>EE</a:t>
            </a:r>
            <a:r>
              <a:rPr sz="3750" b="1" spc="20" smtClean="0">
                <a:latin typeface="Trebuchet MS"/>
                <a:cs typeface="Trebuchet MS"/>
              </a:rPr>
              <a:t>N</a:t>
            </a:r>
            <a:r>
              <a:rPr sz="3750" b="1" spc="-155" smtClean="0">
                <a:latin typeface="Trebuchet MS"/>
                <a:cs typeface="Trebuchet MS"/>
              </a:rPr>
              <a:t>A</a:t>
            </a:r>
            <a:r>
              <a:rPr sz="3750" b="1" spc="-95" smtClean="0">
                <a:latin typeface="Trebuchet MS"/>
                <a:cs typeface="Trebuchet MS"/>
              </a:rPr>
              <a:t>K</a:t>
            </a:r>
            <a:r>
              <a:rPr sz="3750" b="1" spc="135" smtClean="0">
                <a:latin typeface="Trebuchet MS"/>
                <a:cs typeface="Trebuchet MS"/>
              </a:rPr>
              <a:t>S</a:t>
            </a:r>
            <a:r>
              <a:rPr sz="3750" b="1" spc="-95" smtClean="0">
                <a:latin typeface="Trebuchet MS"/>
                <a:cs typeface="Trebuchet MS"/>
              </a:rPr>
              <a:t>H</a:t>
            </a:r>
            <a:r>
              <a:rPr sz="3750" b="1" spc="50" smtClean="0">
                <a:latin typeface="Trebuchet MS"/>
                <a:cs typeface="Trebuchet MS"/>
              </a:rPr>
              <a:t>I</a:t>
            </a:r>
            <a:r>
              <a:rPr sz="3750" b="1" spc="-310" smtClean="0">
                <a:latin typeface="Trebuchet MS"/>
                <a:cs typeface="Trebuchet MS"/>
              </a:rPr>
              <a:t> </a:t>
            </a:r>
            <a:r>
              <a:rPr sz="3750" b="1" spc="-170" dirty="0">
                <a:latin typeface="Trebuchet MS"/>
                <a:cs typeface="Trebuchet MS"/>
              </a:rPr>
              <a:t>C</a:t>
            </a:r>
            <a:r>
              <a:rPr sz="3750" b="1" spc="-265" dirty="0">
                <a:latin typeface="Trebuchet MS"/>
                <a:cs typeface="Trebuchet MS"/>
              </a:rPr>
              <a:t>O</a:t>
            </a:r>
            <a:r>
              <a:rPr sz="3750" b="1" spc="-95" dirty="0">
                <a:latin typeface="Trebuchet MS"/>
                <a:cs typeface="Trebuchet MS"/>
              </a:rPr>
              <a:t>LL</a:t>
            </a:r>
            <a:r>
              <a:rPr sz="3750" b="1" spc="-5" dirty="0">
                <a:latin typeface="Trebuchet MS"/>
                <a:cs typeface="Trebuchet MS"/>
              </a:rPr>
              <a:t>E</a:t>
            </a:r>
            <a:r>
              <a:rPr sz="3750" b="1" spc="-240" dirty="0">
                <a:latin typeface="Trebuchet MS"/>
                <a:cs typeface="Trebuchet MS"/>
              </a:rPr>
              <a:t>G</a:t>
            </a:r>
            <a:r>
              <a:rPr sz="3750" b="1" spc="-35" dirty="0">
                <a:latin typeface="Trebuchet MS"/>
                <a:cs typeface="Trebuchet MS"/>
              </a:rPr>
              <a:t>E</a:t>
            </a:r>
            <a:r>
              <a:rPr sz="3750" b="1" spc="-310" dirty="0">
                <a:latin typeface="Trebuchet MS"/>
                <a:cs typeface="Trebuchet MS"/>
              </a:rPr>
              <a:t> </a:t>
            </a:r>
            <a:r>
              <a:rPr sz="3750" b="1" spc="-135" dirty="0">
                <a:latin typeface="Trebuchet MS"/>
                <a:cs typeface="Trebuchet MS"/>
              </a:rPr>
              <a:t>F</a:t>
            </a:r>
            <a:r>
              <a:rPr sz="3750" b="1" spc="-265" dirty="0">
                <a:latin typeface="Trebuchet MS"/>
                <a:cs typeface="Trebuchet MS"/>
              </a:rPr>
              <a:t>O</a:t>
            </a:r>
            <a:r>
              <a:rPr sz="3750" b="1" spc="-45" dirty="0">
                <a:latin typeface="Trebuchet MS"/>
                <a:cs typeface="Trebuchet MS"/>
              </a:rPr>
              <a:t>R</a:t>
            </a:r>
            <a:r>
              <a:rPr sz="3750" b="1" spc="-310" dirty="0">
                <a:latin typeface="Trebuchet MS"/>
                <a:cs typeface="Trebuchet MS"/>
              </a:rPr>
              <a:t> </a:t>
            </a:r>
            <a:r>
              <a:rPr sz="3750" b="1" spc="-110" dirty="0">
                <a:latin typeface="Trebuchet MS"/>
                <a:cs typeface="Trebuchet MS"/>
              </a:rPr>
              <a:t>W</a:t>
            </a:r>
            <a:r>
              <a:rPr sz="3750" b="1" spc="-265" dirty="0">
                <a:latin typeface="Trebuchet MS"/>
                <a:cs typeface="Trebuchet MS"/>
              </a:rPr>
              <a:t>O</a:t>
            </a:r>
            <a:r>
              <a:rPr sz="3750" b="1" spc="220" dirty="0">
                <a:latin typeface="Trebuchet MS"/>
                <a:cs typeface="Trebuchet MS"/>
              </a:rPr>
              <a:t>M</a:t>
            </a:r>
            <a:r>
              <a:rPr sz="3750" b="1" spc="-5" dirty="0">
                <a:latin typeface="Trebuchet MS"/>
                <a:cs typeface="Trebuchet MS"/>
              </a:rPr>
              <a:t>E</a:t>
            </a:r>
            <a:r>
              <a:rPr sz="3750" b="1" spc="-10" dirty="0">
                <a:latin typeface="Trebuchet MS"/>
                <a:cs typeface="Trebuchet MS"/>
              </a:rPr>
              <a:t>N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20" y="486152"/>
                </a:moveTo>
                <a:lnTo>
                  <a:pt x="0" y="486152"/>
                </a:lnTo>
                <a:lnTo>
                  <a:pt x="0" y="0"/>
                </a:lnTo>
                <a:lnTo>
                  <a:pt x="471420" y="0"/>
                </a:lnTo>
                <a:lnTo>
                  <a:pt x="471420" y="48615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" y="5072062"/>
            <a:ext cx="3705224" cy="5133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6012" y="9714982"/>
            <a:ext cx="260731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spc="3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3127" y="9708161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014314"/>
            <a:ext cx="11389995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5" dirty="0"/>
              <a:t>THE</a:t>
            </a:r>
            <a:r>
              <a:rPr sz="6350" spc="45" dirty="0"/>
              <a:t> </a:t>
            </a:r>
            <a:r>
              <a:rPr sz="6350" spc="40" dirty="0"/>
              <a:t>"WOW"</a:t>
            </a:r>
            <a:r>
              <a:rPr sz="6350" spc="50" dirty="0"/>
              <a:t> </a:t>
            </a:r>
            <a:r>
              <a:rPr sz="6350" spc="25" dirty="0"/>
              <a:t>IN</a:t>
            </a:r>
            <a:r>
              <a:rPr sz="6350" spc="50" dirty="0"/>
              <a:t> </a:t>
            </a:r>
            <a:r>
              <a:rPr sz="6350" spc="35" dirty="0"/>
              <a:t>OUR</a:t>
            </a:r>
            <a:r>
              <a:rPr sz="6350" spc="50" dirty="0"/>
              <a:t> </a:t>
            </a:r>
            <a:r>
              <a:rPr sz="6350" spc="40" dirty="0"/>
              <a:t>SOLUTION</a:t>
            </a:r>
            <a:endParaRPr sz="6350"/>
          </a:p>
        </p:txBody>
      </p:sp>
      <p:sp>
        <p:nvSpPr>
          <p:cNvPr id="8" name="object 8"/>
          <p:cNvSpPr txBox="1"/>
          <p:nvPr/>
        </p:nvSpPr>
        <p:spPr>
          <a:xfrm>
            <a:off x="4102433" y="3190380"/>
            <a:ext cx="11795760" cy="49714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5550"/>
              </a:lnSpc>
              <a:spcBef>
                <a:spcPts val="290"/>
              </a:spcBef>
            </a:pPr>
            <a:r>
              <a:rPr sz="4700" spc="10" dirty="0">
                <a:latin typeface="Trebuchet MS"/>
                <a:cs typeface="Trebuchet MS"/>
              </a:rPr>
              <a:t>Empirical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results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demonstrate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that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work- </a:t>
            </a:r>
            <a:r>
              <a:rPr sz="4700" spc="1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life</a:t>
            </a:r>
            <a:r>
              <a:rPr sz="4700" spc="30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balance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positively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influences </a:t>
            </a:r>
            <a:r>
              <a:rPr sz="4700" spc="1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jobsatisfaction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and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performance.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Our </a:t>
            </a:r>
            <a:r>
              <a:rPr sz="4700" spc="1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empirical</a:t>
            </a:r>
            <a:r>
              <a:rPr sz="4700" spc="30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findings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also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revealed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that </a:t>
            </a:r>
            <a:r>
              <a:rPr sz="4700" spc="1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jobsatisfaction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partially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mediates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the </a:t>
            </a:r>
            <a:r>
              <a:rPr sz="4700" spc="1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relationship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between</a:t>
            </a:r>
            <a:r>
              <a:rPr sz="4700" spc="40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work-life</a:t>
            </a:r>
            <a:r>
              <a:rPr sz="4700" spc="40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balance</a:t>
            </a:r>
            <a:r>
              <a:rPr sz="4700" spc="35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and </a:t>
            </a:r>
            <a:r>
              <a:rPr sz="4700" spc="-1400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job</a:t>
            </a:r>
            <a:r>
              <a:rPr sz="4700" spc="30" dirty="0">
                <a:latin typeface="Trebuchet MS"/>
                <a:cs typeface="Trebuchet MS"/>
              </a:rPr>
              <a:t> </a:t>
            </a:r>
            <a:r>
              <a:rPr sz="4700" spc="10" dirty="0">
                <a:latin typeface="Trebuchet MS"/>
                <a:cs typeface="Trebuchet MS"/>
              </a:rPr>
              <a:t>performance.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87600" y="78770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03127" y="9720951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665">
              <a:lnSpc>
                <a:spcPts val="5090"/>
              </a:lnSpc>
              <a:spcBef>
                <a:spcPts val="100"/>
              </a:spcBef>
              <a:buChar char="●"/>
              <a:tabLst>
                <a:tab pos="507365" algn="l"/>
              </a:tabLst>
            </a:pPr>
            <a:r>
              <a:rPr sz="4000" spc="-5" dirty="0"/>
              <a:t>STEP-1</a:t>
            </a:r>
          </a:p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000" spc="-5" dirty="0"/>
              <a:t>DOWNLOADTHE EMPLOYEE DATASET </a:t>
            </a:r>
            <a:r>
              <a:rPr sz="4000" spc="-5"/>
              <a:t>AND </a:t>
            </a:r>
            <a:r>
              <a:rPr lang="en-US" sz="4000" spc="-5" dirty="0" smtClean="0"/>
              <a:t>OPEN THE </a:t>
            </a:r>
            <a:r>
              <a:rPr sz="4000" spc="-1285" smtClean="0"/>
              <a:t> </a:t>
            </a:r>
            <a:r>
              <a:rPr sz="4000" spc="-5" dirty="0"/>
              <a:t>EMPLOYEEDATASETIN</a:t>
            </a:r>
            <a:r>
              <a:rPr sz="4000" spc="-10" dirty="0"/>
              <a:t> </a:t>
            </a:r>
            <a:r>
              <a:rPr sz="4000" spc="-5" dirty="0"/>
              <a:t>EXCEL.</a:t>
            </a:r>
          </a:p>
          <a:p>
            <a:pPr marL="506730" indent="-494665">
              <a:lnSpc>
                <a:spcPts val="4875"/>
              </a:lnSpc>
              <a:buChar char="●"/>
              <a:tabLst>
                <a:tab pos="507365" algn="l"/>
              </a:tabLst>
            </a:pPr>
            <a:r>
              <a:rPr sz="4000" spc="-5" dirty="0"/>
              <a:t>STEP-2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9862" y="5213730"/>
            <a:ext cx="13919200" cy="45097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64465">
              <a:lnSpc>
                <a:spcPts val="5030"/>
              </a:lnSpc>
              <a:spcBef>
                <a:spcPts val="375"/>
              </a:spcBef>
            </a:pPr>
            <a:r>
              <a:rPr sz="4000" b="1" spc="-5" dirty="0">
                <a:latin typeface="Trebuchet MS"/>
                <a:cs typeface="Trebuchet MS"/>
              </a:rPr>
              <a:t>SELECTTHE ENTIREDATAANDCLICK ON DATAANDCLICK </a:t>
            </a:r>
            <a:r>
              <a:rPr sz="4000" b="1" spc="-128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ON</a:t>
            </a:r>
            <a:r>
              <a:rPr sz="4000" b="1" spc="-1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FILTEROPTION.</a:t>
            </a:r>
            <a:endParaRPr sz="4000">
              <a:latin typeface="Trebuchet MS"/>
              <a:cs typeface="Trebuchet MS"/>
            </a:endParaRPr>
          </a:p>
          <a:p>
            <a:pPr marL="506730" indent="-494665">
              <a:lnSpc>
                <a:spcPts val="4805"/>
              </a:lnSpc>
              <a:buChar char="●"/>
              <a:tabLst>
                <a:tab pos="507365" algn="l"/>
              </a:tabLst>
            </a:pPr>
            <a:r>
              <a:rPr sz="4000" b="1" spc="-5" dirty="0">
                <a:latin typeface="Trebuchet MS"/>
                <a:cs typeface="Trebuchet MS"/>
              </a:rPr>
              <a:t>STEP-3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ts val="5025"/>
              </a:lnSpc>
            </a:pPr>
            <a:r>
              <a:rPr sz="4000" b="1" spc="-5" dirty="0">
                <a:latin typeface="Trebuchet MS"/>
                <a:cs typeface="Trebuchet MS"/>
              </a:rPr>
              <a:t>FILTER</a:t>
            </a:r>
            <a:r>
              <a:rPr sz="4000" b="1" spc="-3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FTP</a:t>
            </a:r>
            <a:r>
              <a:rPr sz="4000" b="1" spc="-3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FROMATOZORDER.</a:t>
            </a:r>
            <a:endParaRPr sz="4000">
              <a:latin typeface="Trebuchet MS"/>
              <a:cs typeface="Trebuchet MS"/>
            </a:endParaRPr>
          </a:p>
          <a:p>
            <a:pPr marL="506730" indent="-494665">
              <a:lnSpc>
                <a:spcPts val="5025"/>
              </a:lnSpc>
              <a:buChar char="●"/>
              <a:tabLst>
                <a:tab pos="507365" algn="l"/>
              </a:tabLst>
            </a:pPr>
            <a:r>
              <a:rPr sz="4000" b="1" spc="-5" dirty="0">
                <a:latin typeface="Trebuchet MS"/>
                <a:cs typeface="Trebuchet MS"/>
              </a:rPr>
              <a:t>STEP-4</a:t>
            </a:r>
            <a:endParaRPr sz="4000">
              <a:latin typeface="Trebuchet MS"/>
              <a:cs typeface="Trebuchet MS"/>
            </a:endParaRPr>
          </a:p>
          <a:p>
            <a:pPr marL="12700" marR="954405" indent="164465">
              <a:lnSpc>
                <a:spcPts val="5030"/>
              </a:lnSpc>
              <a:spcBef>
                <a:spcPts val="155"/>
              </a:spcBef>
            </a:pPr>
            <a:r>
              <a:rPr sz="4000" b="1" spc="-5" dirty="0">
                <a:latin typeface="Trebuchet MS"/>
                <a:cs typeface="Trebuchet MS"/>
              </a:rPr>
              <a:t>SELECTTHE ENTIREDATAANDCLICK ON INSERT </a:t>
            </a:r>
            <a:r>
              <a:rPr sz="4000" b="1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ANDCLICKON</a:t>
            </a:r>
            <a:r>
              <a:rPr sz="4000" b="1" spc="-3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PIVOTTABLE</a:t>
            </a:r>
            <a:r>
              <a:rPr sz="4000" b="1" spc="-2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TO</a:t>
            </a:r>
            <a:r>
              <a:rPr sz="4000" b="1" spc="-2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CREATEPIVOTTABLE.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3863" y="992036"/>
            <a:ext cx="6052185" cy="1369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800" spc="5" dirty="0"/>
              <a:t>MODELLIN</a:t>
            </a:r>
            <a:r>
              <a:rPr sz="8800" spc="10" dirty="0"/>
              <a:t>G</a:t>
            </a:r>
            <a:endParaRPr sz="8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87600" y="78770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4297" y="1603606"/>
            <a:ext cx="9300210" cy="695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83234">
              <a:lnSpc>
                <a:spcPts val="4995"/>
              </a:lnSpc>
              <a:spcBef>
                <a:spcPts val="100"/>
              </a:spcBef>
              <a:buChar char="●"/>
              <a:tabLst>
                <a:tab pos="495300" algn="l"/>
                <a:tab pos="495934" algn="l"/>
              </a:tabLst>
            </a:pPr>
            <a:r>
              <a:rPr sz="4200" b="1" dirty="0">
                <a:latin typeface="Trebuchet MS"/>
                <a:cs typeface="Trebuchet MS"/>
              </a:rPr>
              <a:t>STEP-5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4950"/>
              </a:lnSpc>
              <a:spcBef>
                <a:spcPts val="195"/>
              </a:spcBef>
              <a:tabLst>
                <a:tab pos="1667510" algn="l"/>
                <a:tab pos="2531745" algn="l"/>
                <a:tab pos="8949055" algn="l"/>
              </a:tabLst>
            </a:pPr>
            <a:r>
              <a:rPr sz="4200" b="1" dirty="0">
                <a:latin typeface="Trebuchet MS"/>
                <a:cs typeface="Trebuchet MS"/>
              </a:rPr>
              <a:t>DRAGTHE	NEEDEDDATAANDCREATE	A  PIVOT	TABLE.</a:t>
            </a:r>
            <a:endParaRPr sz="4200">
              <a:latin typeface="Trebuchet MS"/>
              <a:cs typeface="Trebuchet MS"/>
            </a:endParaRPr>
          </a:p>
          <a:p>
            <a:pPr marL="495300" indent="-483234">
              <a:lnSpc>
                <a:spcPts val="4755"/>
              </a:lnSpc>
              <a:buChar char="●"/>
              <a:tabLst>
                <a:tab pos="495300" algn="l"/>
                <a:tab pos="495934" algn="l"/>
              </a:tabLst>
            </a:pPr>
            <a:r>
              <a:rPr sz="4200" b="1" dirty="0">
                <a:latin typeface="Trebuchet MS"/>
                <a:cs typeface="Trebuchet MS"/>
              </a:rPr>
              <a:t>STEP-6</a:t>
            </a:r>
            <a:endParaRPr sz="4200">
              <a:latin typeface="Trebuchet MS"/>
              <a:cs typeface="Trebuchet MS"/>
            </a:endParaRPr>
          </a:p>
          <a:p>
            <a:pPr marL="12700" marR="190500">
              <a:lnSpc>
                <a:spcPts val="4950"/>
              </a:lnSpc>
              <a:spcBef>
                <a:spcPts val="195"/>
              </a:spcBef>
            </a:pPr>
            <a:r>
              <a:rPr sz="4200" b="1" dirty="0">
                <a:latin typeface="Trebuchet MS"/>
                <a:cs typeface="Trebuchet MS"/>
              </a:rPr>
              <a:t>SELECTTHEPIVOTTABLEANDCLICKON  INSERT.</a:t>
            </a:r>
            <a:endParaRPr sz="4200">
              <a:latin typeface="Trebuchet MS"/>
              <a:cs typeface="Trebuchet MS"/>
            </a:endParaRPr>
          </a:p>
          <a:p>
            <a:pPr marL="495300" indent="-483234">
              <a:lnSpc>
                <a:spcPts val="4755"/>
              </a:lnSpc>
              <a:buChar char="●"/>
              <a:tabLst>
                <a:tab pos="495300" algn="l"/>
                <a:tab pos="495934" algn="l"/>
              </a:tabLst>
            </a:pPr>
            <a:r>
              <a:rPr sz="4200" b="1" dirty="0">
                <a:latin typeface="Trebuchet MS"/>
                <a:cs typeface="Trebuchet MS"/>
              </a:rPr>
              <a:t>STEP-7</a:t>
            </a:r>
            <a:endParaRPr sz="4200">
              <a:latin typeface="Trebuchet MS"/>
              <a:cs typeface="Trebuchet MS"/>
            </a:endParaRPr>
          </a:p>
          <a:p>
            <a:pPr marL="12700" marR="665480">
              <a:lnSpc>
                <a:spcPts val="4950"/>
              </a:lnSpc>
              <a:spcBef>
                <a:spcPts val="195"/>
              </a:spcBef>
              <a:tabLst>
                <a:tab pos="3531870" algn="l"/>
              </a:tabLst>
            </a:pPr>
            <a:r>
              <a:rPr sz="4200" b="1" dirty="0">
                <a:latin typeface="Trebuchet MS"/>
                <a:cs typeface="Trebuchet MS"/>
              </a:rPr>
              <a:t>NOWCLICKON	THECHARTTHATYOU  WANT.</a:t>
            </a:r>
            <a:endParaRPr sz="4200">
              <a:latin typeface="Trebuchet MS"/>
              <a:cs typeface="Trebuchet MS"/>
            </a:endParaRPr>
          </a:p>
          <a:p>
            <a:pPr marL="495300" indent="-483234">
              <a:lnSpc>
                <a:spcPts val="4755"/>
              </a:lnSpc>
              <a:buChar char="●"/>
              <a:tabLst>
                <a:tab pos="495300" algn="l"/>
                <a:tab pos="495934" algn="l"/>
              </a:tabLst>
            </a:pPr>
            <a:r>
              <a:rPr sz="4200" b="1" dirty="0">
                <a:latin typeface="Trebuchet MS"/>
                <a:cs typeface="Trebuchet MS"/>
              </a:rPr>
              <a:t>STEP-8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ts val="4995"/>
              </a:lnSpc>
              <a:tabLst>
                <a:tab pos="1167130" algn="l"/>
              </a:tabLst>
            </a:pPr>
            <a:r>
              <a:rPr sz="4200" b="1" dirty="0">
                <a:latin typeface="Trebuchet MS"/>
                <a:cs typeface="Trebuchet MS"/>
              </a:rPr>
              <a:t>THE	CHARTISCREATED.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3127" y="9720951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5" y="4271879"/>
                </a:moveTo>
                <a:lnTo>
                  <a:pt x="0" y="4271879"/>
                </a:lnTo>
                <a:lnTo>
                  <a:pt x="0" y="0"/>
                </a:lnTo>
                <a:lnTo>
                  <a:pt x="671445" y="427187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20" y="486152"/>
                </a:moveTo>
                <a:lnTo>
                  <a:pt x="0" y="486152"/>
                </a:lnTo>
                <a:lnTo>
                  <a:pt x="0" y="0"/>
                </a:lnTo>
                <a:lnTo>
                  <a:pt x="471420" y="0"/>
                </a:lnTo>
                <a:lnTo>
                  <a:pt x="471420" y="48615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3695700"/>
            <a:ext cx="12649200" cy="4953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0298" y="54451"/>
            <a:ext cx="372364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7200" dirty="0"/>
              <a:t>RESULTS  1.TABLE</a:t>
            </a:r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16903127" y="9720951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43272"/>
            <a:ext cx="651510" cy="4144010"/>
          </a:xfrm>
          <a:custGeom>
            <a:avLst/>
            <a:gdLst/>
            <a:ahLst/>
            <a:cxnLst/>
            <a:rect l="l" t="t" r="r" b="b"/>
            <a:pathLst>
              <a:path w="651510" h="4144009">
                <a:moveTo>
                  <a:pt x="651251" y="4143727"/>
                </a:moveTo>
                <a:lnTo>
                  <a:pt x="0" y="4143727"/>
                </a:lnTo>
                <a:lnTo>
                  <a:pt x="0" y="0"/>
                </a:lnTo>
                <a:lnTo>
                  <a:pt x="651251" y="4143727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20" y="486152"/>
                </a:moveTo>
                <a:lnTo>
                  <a:pt x="0" y="486152"/>
                </a:lnTo>
                <a:lnTo>
                  <a:pt x="0" y="0"/>
                </a:lnTo>
                <a:lnTo>
                  <a:pt x="471420" y="0"/>
                </a:lnTo>
                <a:lnTo>
                  <a:pt x="471420" y="48615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2998" y="0"/>
            <a:ext cx="17155160" cy="10287000"/>
            <a:chOff x="1132998" y="0"/>
            <a:chExt cx="17155160" cy="10287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998" y="1718062"/>
              <a:ext cx="13763624" cy="7915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0246" y="0"/>
              <a:ext cx="7017752" cy="10286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0298" y="596080"/>
            <a:ext cx="6708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0990" algn="l"/>
              </a:tabLst>
            </a:pPr>
            <a:r>
              <a:rPr sz="7200" dirty="0"/>
              <a:t>2.BAR	DIAGRAM</a:t>
            </a:r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16903127" y="9720951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7707" y="993673"/>
            <a:ext cx="701802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2607597"/>
            <a:ext cx="15882619" cy="596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  <a:spcBef>
                <a:spcPts val="90"/>
              </a:spcBef>
            </a:pPr>
            <a:r>
              <a:rPr sz="4150" spc="15" dirty="0">
                <a:latin typeface="Trebuchet MS"/>
                <a:cs typeface="Trebuchet MS"/>
              </a:rPr>
              <a:t>The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analysis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of</a:t>
            </a:r>
            <a:r>
              <a:rPr sz="4150" spc="15" dirty="0">
                <a:latin typeface="Trebuchet MS"/>
                <a:cs typeface="Trebuchet MS"/>
              </a:rPr>
              <a:t> employee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performance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highlights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important 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patterns in workplace evaluations. </a:t>
            </a:r>
            <a:r>
              <a:rPr sz="4150" spc="5" dirty="0">
                <a:latin typeface="Trebuchet MS"/>
                <a:cs typeface="Trebuchet MS"/>
              </a:rPr>
              <a:t>It is </a:t>
            </a:r>
            <a:r>
              <a:rPr sz="4150" spc="10" dirty="0">
                <a:latin typeface="Trebuchet MS"/>
                <a:cs typeface="Trebuchet MS"/>
              </a:rPr>
              <a:t>essential to consider </a:t>
            </a:r>
            <a:r>
              <a:rPr sz="4150" spc="15" dirty="0">
                <a:latin typeface="Trebuchet MS"/>
                <a:cs typeface="Trebuchet MS"/>
              </a:rPr>
              <a:t>how 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gender</a:t>
            </a:r>
            <a:r>
              <a:rPr sz="4150" spc="15" dirty="0">
                <a:latin typeface="Trebuchet MS"/>
                <a:cs typeface="Trebuchet MS"/>
              </a:rPr>
              <a:t> may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influence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perceptions</a:t>
            </a:r>
            <a:r>
              <a:rPr sz="4150" spc="15" dirty="0">
                <a:latin typeface="Trebuchet MS"/>
                <a:cs typeface="Trebuchet MS"/>
              </a:rPr>
              <a:t> and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ratings,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ensuring  that 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biases </a:t>
            </a:r>
            <a:r>
              <a:rPr sz="4150" spc="15" dirty="0">
                <a:latin typeface="Trebuchet MS"/>
                <a:cs typeface="Trebuchet MS"/>
              </a:rPr>
              <a:t>do </a:t>
            </a:r>
            <a:r>
              <a:rPr sz="4150" spc="10" dirty="0">
                <a:latin typeface="Trebuchet MS"/>
                <a:cs typeface="Trebuchet MS"/>
              </a:rPr>
              <a:t>not </a:t>
            </a:r>
            <a:r>
              <a:rPr sz="4150" spc="15" dirty="0">
                <a:latin typeface="Trebuchet MS"/>
                <a:cs typeface="Trebuchet MS"/>
              </a:rPr>
              <a:t>skew </a:t>
            </a:r>
            <a:r>
              <a:rPr sz="4150" spc="10" dirty="0">
                <a:latin typeface="Trebuchet MS"/>
                <a:cs typeface="Trebuchet MS"/>
              </a:rPr>
              <a:t>the assessment of performance. </a:t>
            </a:r>
            <a:r>
              <a:rPr sz="4150" spc="15" dirty="0">
                <a:latin typeface="Trebuchet MS"/>
                <a:cs typeface="Trebuchet MS"/>
              </a:rPr>
              <a:t>By </a:t>
            </a:r>
            <a:r>
              <a:rPr sz="4150" spc="10" dirty="0">
                <a:latin typeface="Trebuchet MS"/>
                <a:cs typeface="Trebuchet MS"/>
              </a:rPr>
              <a:t>addressing 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potential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disparities</a:t>
            </a:r>
            <a:r>
              <a:rPr sz="4150" spc="15" dirty="0">
                <a:latin typeface="Trebuchet MS"/>
                <a:cs typeface="Trebuchet MS"/>
              </a:rPr>
              <a:t> and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fostering</a:t>
            </a:r>
            <a:r>
              <a:rPr sz="4150" spc="15" dirty="0">
                <a:latin typeface="Trebuchet MS"/>
                <a:cs typeface="Trebuchet MS"/>
              </a:rPr>
              <a:t> a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culture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of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fairness, 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organizations</a:t>
            </a:r>
            <a:r>
              <a:rPr sz="4150" spc="15" dirty="0">
                <a:latin typeface="Trebuchet MS"/>
                <a:cs typeface="Trebuchet MS"/>
              </a:rPr>
              <a:t> can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create</a:t>
            </a:r>
            <a:r>
              <a:rPr sz="4150" spc="15" dirty="0">
                <a:latin typeface="Trebuchet MS"/>
                <a:cs typeface="Trebuchet MS"/>
              </a:rPr>
              <a:t> a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5" dirty="0">
                <a:latin typeface="Trebuchet MS"/>
                <a:cs typeface="Trebuchet MS"/>
              </a:rPr>
              <a:t>more</a:t>
            </a:r>
            <a:r>
              <a:rPr sz="4150" spc="20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inclusive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environment</a:t>
            </a:r>
            <a:r>
              <a:rPr sz="4150" spc="15" dirty="0">
                <a:latin typeface="Trebuchet MS"/>
                <a:cs typeface="Trebuchet MS"/>
              </a:rPr>
              <a:t> where </a:t>
            </a:r>
            <a:r>
              <a:rPr sz="4150" spc="-1240" dirty="0">
                <a:latin typeface="Trebuchet MS"/>
                <a:cs typeface="Trebuchet MS"/>
              </a:rPr>
              <a:t> </a:t>
            </a:r>
            <a:r>
              <a:rPr sz="4150" spc="15" dirty="0">
                <a:latin typeface="Trebuchet MS"/>
                <a:cs typeface="Trebuchet MS"/>
              </a:rPr>
              <a:t>employee </a:t>
            </a:r>
            <a:r>
              <a:rPr sz="4150" spc="10" dirty="0">
                <a:latin typeface="Trebuchet MS"/>
                <a:cs typeface="Trebuchet MS"/>
              </a:rPr>
              <a:t>performance </a:t>
            </a:r>
            <a:r>
              <a:rPr sz="4150" spc="5" dirty="0">
                <a:latin typeface="Trebuchet MS"/>
                <a:cs typeface="Trebuchet MS"/>
              </a:rPr>
              <a:t>is </a:t>
            </a:r>
            <a:r>
              <a:rPr sz="4150" spc="10" dirty="0">
                <a:latin typeface="Trebuchet MS"/>
                <a:cs typeface="Trebuchet MS"/>
              </a:rPr>
              <a:t>accurately </a:t>
            </a:r>
            <a:r>
              <a:rPr sz="4150" spc="15" dirty="0">
                <a:latin typeface="Trebuchet MS"/>
                <a:cs typeface="Trebuchet MS"/>
              </a:rPr>
              <a:t>and </a:t>
            </a:r>
            <a:r>
              <a:rPr sz="4150" spc="10" dirty="0">
                <a:latin typeface="Trebuchet MS"/>
                <a:cs typeface="Trebuchet MS"/>
              </a:rPr>
              <a:t>equitably recognized, </a:t>
            </a:r>
            <a:r>
              <a:rPr sz="4150" spc="1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allowing </a:t>
            </a:r>
            <a:r>
              <a:rPr sz="4150" spc="5" dirty="0">
                <a:latin typeface="Trebuchet MS"/>
                <a:cs typeface="Trebuchet MS"/>
              </a:rPr>
              <a:t>all</a:t>
            </a:r>
            <a:r>
              <a:rPr sz="4150" spc="10" dirty="0">
                <a:latin typeface="Trebuchet MS"/>
                <a:cs typeface="Trebuchet MS"/>
              </a:rPr>
              <a:t> individuals to</a:t>
            </a:r>
            <a:r>
              <a:rPr sz="4150" spc="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contribute</a:t>
            </a:r>
            <a:r>
              <a:rPr sz="4150" spc="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to</a:t>
            </a:r>
            <a:r>
              <a:rPr sz="4150" spc="5" dirty="0">
                <a:latin typeface="Trebuchet MS"/>
                <a:cs typeface="Trebuchet MS"/>
              </a:rPr>
              <a:t> </a:t>
            </a:r>
            <a:r>
              <a:rPr sz="4150" spc="10" dirty="0">
                <a:latin typeface="Trebuchet MS"/>
                <a:cs typeface="Trebuchet MS"/>
              </a:rPr>
              <a:t>their fullest potential</a:t>
            </a:r>
            <a:endParaRPr sz="4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962" y="1276346"/>
            <a:ext cx="5824855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40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25" y="3155019"/>
            <a:ext cx="11913235" cy="30124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7800"/>
              </a:lnSpc>
              <a:spcBef>
                <a:spcPts val="320"/>
              </a:spcBef>
              <a:tabLst>
                <a:tab pos="3094990" algn="l"/>
                <a:tab pos="4640580" algn="l"/>
                <a:tab pos="5139690" algn="l"/>
                <a:tab pos="851027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300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3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sz="6600" b="1" spc="295" dirty="0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b="1" spc="3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sz="6600" b="1" spc="295" dirty="0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b="1" spc="300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320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  </a:t>
            </a:r>
            <a:r>
              <a:rPr sz="6600" b="1" spc="120" dirty="0">
                <a:solidFill>
                  <a:srgbClr val="0E0E0E"/>
                </a:solidFill>
                <a:latin typeface="Times New Roman"/>
                <a:cs typeface="Times New Roman"/>
              </a:rPr>
              <a:t>BASED	</a:t>
            </a:r>
            <a:r>
              <a:rPr sz="6600" b="1" spc="310" dirty="0">
                <a:solidFill>
                  <a:srgbClr val="0E0E0E"/>
                </a:solidFill>
                <a:latin typeface="Times New Roman"/>
                <a:cs typeface="Times New Roman"/>
              </a:rPr>
              <a:t>ON	</a:t>
            </a:r>
            <a:r>
              <a:rPr sz="6600" b="1" spc="95" dirty="0">
                <a:solidFill>
                  <a:srgbClr val="0E0E0E"/>
                </a:solidFill>
                <a:latin typeface="Times New Roman"/>
                <a:cs typeface="Times New Roman"/>
              </a:rPr>
              <a:t>GENDER	</a:t>
            </a:r>
            <a:r>
              <a:rPr sz="6600" b="1" spc="204" dirty="0">
                <a:solidFill>
                  <a:srgbClr val="0E0E0E"/>
                </a:solidFill>
                <a:latin typeface="Times New Roman"/>
                <a:cs typeface="Times New Roman"/>
              </a:rPr>
              <a:t>AND </a:t>
            </a:r>
            <a:r>
              <a:rPr sz="6600" b="1" spc="2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600" b="1" spc="114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sz="6600" b="1" spc="30" dirty="0">
                <a:solidFill>
                  <a:srgbClr val="0E0E0E"/>
                </a:solidFill>
                <a:latin typeface="Times New Roman"/>
                <a:cs typeface="Times New Roman"/>
              </a:rPr>
              <a:t>RATING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0087" y="9614934"/>
              <a:ext cx="5563235" cy="447675"/>
            </a:xfrm>
            <a:custGeom>
              <a:avLst/>
              <a:gdLst/>
              <a:ahLst/>
              <a:cxnLst/>
              <a:rect l="l" t="t" r="r" b="b"/>
              <a:pathLst>
                <a:path w="5563235" h="447675">
                  <a:moveTo>
                    <a:pt x="5562711" y="447675"/>
                  </a:moveTo>
                  <a:lnTo>
                    <a:pt x="0" y="447675"/>
                  </a:lnTo>
                  <a:lnTo>
                    <a:pt x="0" y="0"/>
                  </a:lnTo>
                  <a:lnTo>
                    <a:pt x="5562711" y="0"/>
                  </a:lnTo>
                  <a:lnTo>
                    <a:pt x="5562711" y="4476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7"/>
              <a:ext cx="2600238" cy="45148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685996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AGENDA</a:t>
            </a:r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1116012" y="9727772"/>
            <a:ext cx="260731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2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spc="3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138875" y="2241610"/>
            <a:ext cx="5753735" cy="57315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902335">
              <a:lnSpc>
                <a:spcPts val="5030"/>
              </a:lnSpc>
              <a:spcBef>
                <a:spcPts val="275"/>
              </a:spcBef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6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4200" spc="-10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2.Project 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3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40"/>
              </a:lnSpc>
            </a:pPr>
            <a:r>
              <a:rPr sz="4200" spc="16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42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42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4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12700" marR="497840" indent="464184">
              <a:lnSpc>
                <a:spcPct val="98800"/>
              </a:lnSpc>
              <a:spcBef>
                <a:spcPts val="5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5.Dataset 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6.Modelling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29259" indent="-417195">
              <a:lnSpc>
                <a:spcPts val="4830"/>
              </a:lnSpc>
              <a:buSzPct val="97619"/>
              <a:buAutoNum type="arabicPeriod" startAt="7"/>
              <a:tabLst>
                <a:tab pos="429895" algn="l"/>
              </a:tabLst>
            </a:pP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565150" indent="-553085">
              <a:lnSpc>
                <a:spcPts val="4995"/>
              </a:lnSpc>
              <a:buSzPct val="97619"/>
              <a:buAutoNum type="arabicPeriod" startAt="7"/>
              <a:tabLst>
                <a:tab pos="565785" algn="l"/>
              </a:tabLst>
            </a:pPr>
            <a:r>
              <a:rPr sz="4200" spc="135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5415" y="0"/>
            <a:ext cx="7181850" cy="10287000"/>
            <a:chOff x="11105415" y="0"/>
            <a:chExt cx="718185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184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4445" y="0"/>
              <a:ext cx="4142489" cy="48863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20" y="486152"/>
                </a:moveTo>
                <a:lnTo>
                  <a:pt x="0" y="486152"/>
                </a:lnTo>
                <a:lnTo>
                  <a:pt x="0" y="0"/>
                </a:lnTo>
                <a:lnTo>
                  <a:pt x="471420" y="0"/>
                </a:lnTo>
                <a:lnTo>
                  <a:pt x="471420" y="48615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412" y="9701212"/>
            <a:ext cx="3219449" cy="304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2858385"/>
            <a:ext cx="14618969" cy="472667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201295">
              <a:lnSpc>
                <a:spcPts val="6150"/>
              </a:lnSpc>
              <a:spcBef>
                <a:spcPts val="290"/>
              </a:spcBef>
            </a:pPr>
            <a:r>
              <a:rPr sz="4000" spc="10" dirty="0">
                <a:latin typeface="Trebuchet MS"/>
                <a:cs typeface="Trebuchet MS"/>
              </a:rPr>
              <a:t>To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identify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whether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there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are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any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disparities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in </a:t>
            </a:r>
            <a:r>
              <a:rPr sz="4000" spc="-155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performance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evaluations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and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ratings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between </a:t>
            </a:r>
            <a:r>
              <a:rPr sz="4000" spc="2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male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and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female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employees,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and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to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explore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how </a:t>
            </a:r>
            <a:r>
              <a:rPr sz="4000" spc="-155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these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ratings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correlate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with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actual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performance </a:t>
            </a:r>
            <a:r>
              <a:rPr sz="4000" spc="2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metrics.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This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analysis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seeks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to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determine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if </a:t>
            </a:r>
            <a:r>
              <a:rPr sz="4000" spc="15" dirty="0">
                <a:latin typeface="Trebuchet MS"/>
                <a:cs typeface="Trebuchet MS"/>
              </a:rPr>
              <a:t> gender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biases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exist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in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performance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evaluations </a:t>
            </a:r>
            <a:r>
              <a:rPr sz="4000" spc="2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for</a:t>
            </a:r>
            <a:r>
              <a:rPr sz="4000" spc="3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promoting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fairness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and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equity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in</a:t>
            </a:r>
            <a:r>
              <a:rPr sz="4000" spc="4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the </a:t>
            </a:r>
            <a:r>
              <a:rPr sz="4000" spc="15" dirty="0">
                <a:latin typeface="Trebuchet MS"/>
                <a:cs typeface="Trebuchet MS"/>
              </a:rPr>
              <a:t> workplaces.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0787" y="1033278"/>
            <a:ext cx="94056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0" dirty="0"/>
              <a:t>PROBLEM</a:t>
            </a:r>
            <a:r>
              <a:rPr sz="7200" spc="-15" dirty="0"/>
              <a:t> </a:t>
            </a:r>
            <a:r>
              <a:rPr sz="7200" spc="20" dirty="0"/>
              <a:t>STATEMENT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5415" y="0"/>
            <a:ext cx="7183120" cy="10287000"/>
            <a:chOff x="11105415" y="0"/>
            <a:chExt cx="71831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184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412" y="9701212"/>
            <a:ext cx="3219449" cy="304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05305" y="2980108"/>
            <a:ext cx="12915900" cy="57845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500"/>
              </a:lnSpc>
              <a:spcBef>
                <a:spcPts val="95"/>
              </a:spcBef>
            </a:pP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Employee performance analysis, also known as </a:t>
            </a:r>
            <a:r>
              <a:rPr sz="4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performance appraisal, performance review, or </a:t>
            </a:r>
            <a:r>
              <a:rPr sz="4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evaluation,</a:t>
            </a:r>
            <a:r>
              <a:rPr sz="4000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4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000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structured</a:t>
            </a:r>
            <a:r>
              <a:rPr sz="4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process</a:t>
            </a:r>
            <a:r>
              <a:rPr sz="4000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sz="4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evaluating </a:t>
            </a:r>
            <a:r>
              <a:rPr sz="4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an employee's job performance and contribution to </a:t>
            </a:r>
            <a:r>
              <a:rPr sz="4000" spc="-13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0D0D0D"/>
                </a:solidFill>
                <a:latin typeface="Trebuchet MS"/>
                <a:cs typeface="Trebuchet MS"/>
              </a:rPr>
              <a:t>a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company. The purpose is to learn more about the </a:t>
            </a:r>
            <a:r>
              <a:rPr sz="4000" spc="-13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employee's strengths and weaknesses, provide </a:t>
            </a:r>
            <a:r>
              <a:rPr sz="4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constructive</a:t>
            </a:r>
            <a:r>
              <a:rPr sz="4000" spc="-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feedback</a:t>
            </a:r>
            <a:r>
              <a:rPr sz="4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0D0D0D"/>
                </a:solidFill>
                <a:latin typeface="Trebuchet MS"/>
                <a:cs typeface="Trebuchet MS"/>
              </a:rPr>
              <a:t>,</a:t>
            </a:r>
            <a:r>
              <a:rPr sz="4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4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help</a:t>
            </a:r>
            <a:r>
              <a:rPr sz="4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set</a:t>
            </a:r>
            <a:r>
              <a:rPr sz="4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goals</a:t>
            </a:r>
            <a:r>
              <a:rPr sz="4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sz="4000" spc="-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endParaRPr sz="4000">
              <a:latin typeface="Trebuchet MS"/>
              <a:cs typeface="Trebuchet MS"/>
            </a:endParaRPr>
          </a:p>
          <a:p>
            <a:pPr marR="160655" algn="ctr">
              <a:lnSpc>
                <a:spcPct val="100000"/>
              </a:lnSpc>
              <a:spcBef>
                <a:spcPts val="869"/>
              </a:spcBef>
            </a:pPr>
            <a:r>
              <a:rPr sz="4000" spc="-5" dirty="0">
                <a:solidFill>
                  <a:srgbClr val="0D0D0D"/>
                </a:solidFill>
                <a:latin typeface="Trebuchet MS"/>
                <a:cs typeface="Trebuchet MS"/>
              </a:rPr>
              <a:t>future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21840"/>
            <a:ext cx="10558145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200" spc="-170" dirty="0">
                <a:latin typeface="Arial"/>
                <a:cs typeface="Arial"/>
              </a:rPr>
              <a:t>PROJECT</a:t>
            </a:r>
            <a:r>
              <a:rPr sz="8200" spc="-400" dirty="0">
                <a:latin typeface="Arial"/>
                <a:cs typeface="Arial"/>
              </a:rPr>
              <a:t> </a:t>
            </a:r>
            <a:r>
              <a:rPr sz="8200" spc="-105" dirty="0">
                <a:latin typeface="Arial"/>
                <a:cs typeface="Arial"/>
              </a:rPr>
              <a:t>OVERVIEW</a:t>
            </a:r>
            <a:endParaRPr sz="8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5850" y="9258300"/>
            <a:ext cx="3277870" cy="733425"/>
          </a:xfrm>
          <a:custGeom>
            <a:avLst/>
            <a:gdLst/>
            <a:ahLst/>
            <a:cxnLst/>
            <a:rect l="l" t="t" r="r" b="b"/>
            <a:pathLst>
              <a:path w="3277870" h="733425">
                <a:moveTo>
                  <a:pt x="3277492" y="733424"/>
                </a:moveTo>
                <a:lnTo>
                  <a:pt x="0" y="733424"/>
                </a:lnTo>
                <a:lnTo>
                  <a:pt x="0" y="0"/>
                </a:lnTo>
                <a:lnTo>
                  <a:pt x="3277492" y="0"/>
                </a:lnTo>
                <a:lnTo>
                  <a:pt x="3277492" y="7334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20" y="486152"/>
                </a:moveTo>
                <a:lnTo>
                  <a:pt x="0" y="486152"/>
                </a:lnTo>
                <a:lnTo>
                  <a:pt x="0" y="0"/>
                </a:lnTo>
                <a:lnTo>
                  <a:pt x="471420" y="0"/>
                </a:lnTo>
                <a:lnTo>
                  <a:pt x="471420" y="48615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3150" y="1006532"/>
            <a:ext cx="959231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5" dirty="0"/>
              <a:t>WHO</a:t>
            </a:r>
            <a:r>
              <a:rPr sz="6100" spc="-25" dirty="0"/>
              <a:t> </a:t>
            </a:r>
            <a:r>
              <a:rPr sz="6100" spc="-5" dirty="0"/>
              <a:t>ARE</a:t>
            </a:r>
            <a:r>
              <a:rPr sz="6100" spc="-25" dirty="0"/>
              <a:t> </a:t>
            </a:r>
            <a:r>
              <a:rPr sz="6100" spc="-5" dirty="0"/>
              <a:t>THE</a:t>
            </a:r>
            <a:r>
              <a:rPr sz="6100" spc="-20" dirty="0"/>
              <a:t> </a:t>
            </a:r>
            <a:r>
              <a:rPr sz="6100" spc="-5" dirty="0"/>
              <a:t>END</a:t>
            </a:r>
            <a:r>
              <a:rPr sz="6100" spc="-25" dirty="0"/>
              <a:t> </a:t>
            </a:r>
            <a:r>
              <a:rPr sz="6100" spc="-5" dirty="0"/>
              <a:t>USERS?</a:t>
            </a:r>
            <a:endParaRPr sz="61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92151" y="2995422"/>
            <a:ext cx="11062335" cy="577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4525" indent="-632460">
              <a:lnSpc>
                <a:spcPts val="6525"/>
              </a:lnSpc>
              <a:spcBef>
                <a:spcPts val="100"/>
              </a:spcBef>
              <a:buChar char="●"/>
              <a:tabLst>
                <a:tab pos="644525" algn="l"/>
                <a:tab pos="645160" algn="l"/>
                <a:tab pos="3119120" algn="l"/>
                <a:tab pos="6568440" algn="l"/>
              </a:tabLst>
            </a:pPr>
            <a:r>
              <a:rPr sz="5500" spc="-5" dirty="0">
                <a:latin typeface="Trebuchet MS"/>
                <a:cs typeface="Trebuchet MS"/>
              </a:rPr>
              <a:t>HUMAN	RESOURCE	DEPARTMENTS</a:t>
            </a:r>
            <a:endParaRPr sz="5500">
              <a:latin typeface="Trebuchet MS"/>
              <a:cs typeface="Trebuchet MS"/>
            </a:endParaRPr>
          </a:p>
          <a:p>
            <a:pPr marL="644525" indent="-632460">
              <a:lnSpc>
                <a:spcPts val="6450"/>
              </a:lnSpc>
              <a:buChar char="●"/>
              <a:tabLst>
                <a:tab pos="644525" algn="l"/>
                <a:tab pos="645160" algn="l"/>
                <a:tab pos="5188585" algn="l"/>
                <a:tab pos="6685280" algn="l"/>
              </a:tabLst>
            </a:pPr>
            <a:r>
              <a:rPr sz="5500" spc="-5" dirty="0">
                <a:latin typeface="Trebuchet MS"/>
                <a:cs typeface="Trebuchet MS"/>
              </a:rPr>
              <a:t>MANAGEMENT	AND	LEADERSHIP</a:t>
            </a:r>
            <a:endParaRPr sz="5500">
              <a:latin typeface="Trebuchet MS"/>
              <a:cs typeface="Trebuchet MS"/>
            </a:endParaRPr>
          </a:p>
          <a:p>
            <a:pPr marL="644525" indent="-632460">
              <a:lnSpc>
                <a:spcPts val="6450"/>
              </a:lnSpc>
              <a:buChar char="●"/>
              <a:tabLst>
                <a:tab pos="644525" algn="l"/>
                <a:tab pos="645160" algn="l"/>
                <a:tab pos="2542540" algn="l"/>
                <a:tab pos="5438140" algn="l"/>
                <a:tab pos="6935470" algn="l"/>
              </a:tabLst>
            </a:pPr>
            <a:r>
              <a:rPr sz="5500" spc="-5" dirty="0">
                <a:latin typeface="Trebuchet MS"/>
                <a:cs typeface="Trebuchet MS"/>
              </a:rPr>
              <a:t>TEAM	LEADERS	AND	SUPERVISORS</a:t>
            </a:r>
            <a:endParaRPr sz="5500">
              <a:latin typeface="Trebuchet MS"/>
              <a:cs typeface="Trebuchet MS"/>
            </a:endParaRPr>
          </a:p>
          <a:p>
            <a:pPr marL="644525" indent="-632460">
              <a:lnSpc>
                <a:spcPts val="6450"/>
              </a:lnSpc>
              <a:buChar char="●"/>
              <a:tabLst>
                <a:tab pos="644525" algn="l"/>
                <a:tab pos="645160" algn="l"/>
              </a:tabLst>
            </a:pPr>
            <a:r>
              <a:rPr sz="5500" spc="-5" dirty="0">
                <a:latin typeface="Trebuchet MS"/>
                <a:cs typeface="Trebuchet MS"/>
              </a:rPr>
              <a:t>EMPLOYEES</a:t>
            </a:r>
            <a:endParaRPr sz="5500">
              <a:latin typeface="Trebuchet MS"/>
              <a:cs typeface="Trebuchet MS"/>
            </a:endParaRPr>
          </a:p>
          <a:p>
            <a:pPr marL="644525" indent="-632460">
              <a:lnSpc>
                <a:spcPts val="6450"/>
              </a:lnSpc>
              <a:buChar char="●"/>
              <a:tabLst>
                <a:tab pos="644525" algn="l"/>
                <a:tab pos="645160" algn="l"/>
                <a:tab pos="4248150" algn="l"/>
              </a:tabLst>
            </a:pPr>
            <a:r>
              <a:rPr sz="5500" spc="-5" dirty="0">
                <a:latin typeface="Trebuchet MS"/>
                <a:cs typeface="Trebuchet MS"/>
              </a:rPr>
              <a:t>EXECUTIVE	LEADERSHIP</a:t>
            </a:r>
            <a:endParaRPr sz="5500">
              <a:latin typeface="Trebuchet MS"/>
              <a:cs typeface="Trebuchet MS"/>
            </a:endParaRPr>
          </a:p>
          <a:p>
            <a:pPr marL="644525" indent="-632460">
              <a:lnSpc>
                <a:spcPts val="6450"/>
              </a:lnSpc>
              <a:buChar char="●"/>
              <a:tabLst>
                <a:tab pos="644525" algn="l"/>
                <a:tab pos="645160" algn="l"/>
                <a:tab pos="3726179" algn="l"/>
              </a:tabLst>
            </a:pPr>
            <a:r>
              <a:rPr sz="5500" spc="-5" dirty="0">
                <a:latin typeface="Trebuchet MS"/>
                <a:cs typeface="Trebuchet MS"/>
              </a:rPr>
              <a:t>BUSINESS	ANALYSTS</a:t>
            </a:r>
            <a:endParaRPr sz="5500">
              <a:latin typeface="Trebuchet MS"/>
              <a:cs typeface="Trebuchet MS"/>
            </a:endParaRPr>
          </a:p>
          <a:p>
            <a:pPr marL="644525" indent="-632460">
              <a:lnSpc>
                <a:spcPts val="6525"/>
              </a:lnSpc>
              <a:buChar char="●"/>
              <a:tabLst>
                <a:tab pos="644525" algn="l"/>
                <a:tab pos="645160" algn="l"/>
              </a:tabLst>
            </a:pPr>
            <a:r>
              <a:rPr sz="5500" spc="-5" dirty="0">
                <a:latin typeface="Trebuchet MS"/>
                <a:cs typeface="Trebuchet MS"/>
              </a:rPr>
              <a:t>RECRUITERS</a:t>
            </a:r>
            <a:endParaRPr sz="5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20" y="486152"/>
                </a:moveTo>
                <a:lnTo>
                  <a:pt x="0" y="486152"/>
                </a:lnTo>
                <a:lnTo>
                  <a:pt x="0" y="0"/>
                </a:lnTo>
                <a:lnTo>
                  <a:pt x="471420" y="0"/>
                </a:lnTo>
                <a:lnTo>
                  <a:pt x="471420" y="48615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0" y="804385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6" y="685796"/>
                </a:moveTo>
                <a:lnTo>
                  <a:pt x="0" y="685796"/>
                </a:lnTo>
                <a:lnTo>
                  <a:pt x="0" y="0"/>
                </a:lnTo>
                <a:lnTo>
                  <a:pt x="685796" y="0"/>
                </a:lnTo>
                <a:lnTo>
                  <a:pt x="685796" y="685796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0" y="8843953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525" y="271397"/>
                </a:moveTo>
                <a:lnTo>
                  <a:pt x="0" y="271397"/>
                </a:lnTo>
                <a:lnTo>
                  <a:pt x="0" y="0"/>
                </a:lnTo>
                <a:lnTo>
                  <a:pt x="271525" y="0"/>
                </a:lnTo>
                <a:lnTo>
                  <a:pt x="271525" y="271397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412" y="9701212"/>
            <a:ext cx="3219449" cy="304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4547" y="1326610"/>
            <a:ext cx="14497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OUR</a:t>
            </a:r>
            <a:r>
              <a:rPr sz="5400" spc="65" dirty="0"/>
              <a:t> </a:t>
            </a:r>
            <a:r>
              <a:rPr sz="5400" spc="30" dirty="0"/>
              <a:t>SOLUTION</a:t>
            </a:r>
            <a:r>
              <a:rPr sz="5400" spc="70" dirty="0"/>
              <a:t> </a:t>
            </a:r>
            <a:r>
              <a:rPr sz="5400" spc="20" dirty="0"/>
              <a:t>AND</a:t>
            </a:r>
            <a:r>
              <a:rPr sz="5400" spc="70" dirty="0"/>
              <a:t> </a:t>
            </a:r>
            <a:r>
              <a:rPr sz="5400" spc="20" dirty="0"/>
              <a:t>ITS</a:t>
            </a:r>
            <a:r>
              <a:rPr sz="5400" spc="70" dirty="0"/>
              <a:t> </a:t>
            </a:r>
            <a:r>
              <a:rPr sz="5400" spc="25" dirty="0"/>
              <a:t>VALUE</a:t>
            </a:r>
            <a:r>
              <a:rPr sz="5400" spc="70" dirty="0"/>
              <a:t> </a:t>
            </a:r>
            <a:r>
              <a:rPr sz="5400" spc="30" dirty="0"/>
              <a:t>PROPOSITION</a:t>
            </a:r>
            <a:endParaRPr sz="5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55324" y="3503735"/>
            <a:ext cx="10026015" cy="3268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5300" spc="45" dirty="0">
                <a:latin typeface="Trebuchet MS"/>
                <a:cs typeface="Trebuchet MS"/>
              </a:rPr>
              <a:t>FILTERING</a:t>
            </a:r>
            <a:r>
              <a:rPr sz="5300" spc="65" dirty="0">
                <a:latin typeface="Trebuchet MS"/>
                <a:cs typeface="Trebuchet MS"/>
              </a:rPr>
              <a:t> </a:t>
            </a:r>
            <a:r>
              <a:rPr sz="5300" spc="10" dirty="0">
                <a:latin typeface="Trebuchet MS"/>
                <a:cs typeface="Trebuchet MS"/>
              </a:rPr>
              <a:t>-</a:t>
            </a:r>
            <a:r>
              <a:rPr sz="5300" spc="65" dirty="0">
                <a:latin typeface="Trebuchet MS"/>
                <a:cs typeface="Trebuchet MS"/>
              </a:rPr>
              <a:t> </a:t>
            </a:r>
            <a:r>
              <a:rPr sz="5300" spc="50" dirty="0">
                <a:latin typeface="Trebuchet MS"/>
                <a:cs typeface="Trebuchet MS"/>
              </a:rPr>
              <a:t>REMOVEVALUES </a:t>
            </a:r>
            <a:r>
              <a:rPr sz="5300" spc="55" dirty="0">
                <a:latin typeface="Trebuchet MS"/>
                <a:cs typeface="Trebuchet MS"/>
              </a:rPr>
              <a:t> </a:t>
            </a:r>
            <a:r>
              <a:rPr sz="5300" spc="45" dirty="0">
                <a:latin typeface="Trebuchet MS"/>
                <a:cs typeface="Trebuchet MS"/>
              </a:rPr>
              <a:t>PIVOTTABLE</a:t>
            </a:r>
            <a:r>
              <a:rPr sz="5300" spc="60" dirty="0">
                <a:latin typeface="Trebuchet MS"/>
                <a:cs typeface="Trebuchet MS"/>
              </a:rPr>
              <a:t> </a:t>
            </a:r>
            <a:r>
              <a:rPr sz="5300" spc="10" dirty="0">
                <a:latin typeface="Trebuchet MS"/>
                <a:cs typeface="Trebuchet MS"/>
              </a:rPr>
              <a:t>-</a:t>
            </a:r>
            <a:r>
              <a:rPr sz="5300" spc="60" dirty="0">
                <a:latin typeface="Trebuchet MS"/>
                <a:cs typeface="Trebuchet MS"/>
              </a:rPr>
              <a:t> </a:t>
            </a:r>
            <a:r>
              <a:rPr sz="5300" spc="50" dirty="0">
                <a:latin typeface="Trebuchet MS"/>
                <a:cs typeface="Trebuchet MS"/>
              </a:rPr>
              <a:t>SUMMARYOFWORK </a:t>
            </a:r>
            <a:r>
              <a:rPr sz="5300" spc="-1585" dirty="0">
                <a:latin typeface="Trebuchet MS"/>
                <a:cs typeface="Trebuchet MS"/>
              </a:rPr>
              <a:t> </a:t>
            </a:r>
            <a:r>
              <a:rPr sz="5300" spc="45" dirty="0">
                <a:latin typeface="Trebuchet MS"/>
                <a:cs typeface="Trebuchet MS"/>
              </a:rPr>
              <a:t>LIFEBALANCEANALYSIS</a:t>
            </a:r>
            <a:endParaRPr sz="5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5300" spc="40" dirty="0">
                <a:latin typeface="Trebuchet MS"/>
                <a:cs typeface="Trebuchet MS"/>
              </a:rPr>
              <a:t>BAR</a:t>
            </a:r>
            <a:r>
              <a:rPr sz="5300" spc="65" dirty="0">
                <a:latin typeface="Trebuchet MS"/>
                <a:cs typeface="Trebuchet MS"/>
              </a:rPr>
              <a:t> </a:t>
            </a:r>
            <a:r>
              <a:rPr sz="5300" spc="45" dirty="0">
                <a:latin typeface="Trebuchet MS"/>
                <a:cs typeface="Trebuchet MS"/>
              </a:rPr>
              <a:t>DIAGRAM</a:t>
            </a:r>
            <a:r>
              <a:rPr sz="5300" spc="70" dirty="0">
                <a:latin typeface="Trebuchet MS"/>
                <a:cs typeface="Trebuchet MS"/>
              </a:rPr>
              <a:t> </a:t>
            </a:r>
            <a:r>
              <a:rPr sz="5300" spc="10" dirty="0">
                <a:latin typeface="Trebuchet MS"/>
                <a:cs typeface="Trebuchet MS"/>
              </a:rPr>
              <a:t>-</a:t>
            </a:r>
            <a:r>
              <a:rPr sz="5300" spc="70" dirty="0">
                <a:latin typeface="Trebuchet MS"/>
                <a:cs typeface="Trebuchet MS"/>
              </a:rPr>
              <a:t> </a:t>
            </a:r>
            <a:r>
              <a:rPr sz="5300" spc="40" dirty="0">
                <a:latin typeface="Trebuchet MS"/>
                <a:cs typeface="Trebuchet MS"/>
              </a:rPr>
              <a:t>FINAL</a:t>
            </a:r>
            <a:r>
              <a:rPr sz="5300" spc="70" dirty="0">
                <a:latin typeface="Trebuchet MS"/>
                <a:cs typeface="Trebuchet MS"/>
              </a:rPr>
              <a:t> </a:t>
            </a:r>
            <a:r>
              <a:rPr sz="5300" spc="45" dirty="0">
                <a:latin typeface="Trebuchet MS"/>
                <a:cs typeface="Trebuchet MS"/>
              </a:rPr>
              <a:t>REPORT</a:t>
            </a:r>
            <a:endParaRPr sz="5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5368" y="2187950"/>
            <a:ext cx="12007215" cy="5616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8660">
              <a:lnSpc>
                <a:spcPct val="114599"/>
              </a:lnSpc>
              <a:spcBef>
                <a:spcPts val="100"/>
              </a:spcBef>
            </a:pPr>
            <a:r>
              <a:rPr sz="4000" spc="-10" dirty="0">
                <a:latin typeface="Trebuchet MS"/>
                <a:cs typeface="Trebuchet MS"/>
              </a:rPr>
              <a:t>EMPLOYEE </a:t>
            </a:r>
            <a:r>
              <a:rPr sz="4000" spc="-5" dirty="0">
                <a:latin typeface="Trebuchet MS"/>
                <a:cs typeface="Trebuchet MS"/>
              </a:rPr>
              <a:t>ID- </a:t>
            </a:r>
            <a:r>
              <a:rPr sz="4000" spc="-10" dirty="0">
                <a:latin typeface="Trebuchet MS"/>
                <a:cs typeface="Trebuchet MS"/>
              </a:rPr>
              <a:t>ALPHANUMERIC(TEXT) </a:t>
            </a:r>
            <a:r>
              <a:rPr sz="4000" spc="-143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NAME- ALPHABETICAL(TEXT) </a:t>
            </a:r>
            <a:r>
              <a:rPr sz="4000" spc="-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GENDER- ALPHABETICAL(TEXT) </a:t>
            </a:r>
            <a:r>
              <a:rPr sz="4000" spc="-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DEPARTMENT </a:t>
            </a:r>
            <a:r>
              <a:rPr sz="4000" spc="-5" dirty="0">
                <a:latin typeface="Trebuchet MS"/>
                <a:cs typeface="Trebuchet MS"/>
              </a:rPr>
              <a:t>- </a:t>
            </a:r>
            <a:r>
              <a:rPr sz="4000" spc="-10" dirty="0">
                <a:latin typeface="Trebuchet MS"/>
                <a:cs typeface="Trebuchet MS"/>
              </a:rPr>
              <a:t>ALPHABETICAL(TEXT) </a:t>
            </a:r>
            <a:r>
              <a:rPr sz="4000" spc="-143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SALARY </a:t>
            </a:r>
            <a:r>
              <a:rPr sz="4000" spc="-5" dirty="0">
                <a:latin typeface="Trebuchet MS"/>
                <a:cs typeface="Trebuchet MS"/>
              </a:rPr>
              <a:t>- </a:t>
            </a:r>
            <a:r>
              <a:rPr sz="4000" spc="-10" dirty="0">
                <a:latin typeface="Trebuchet MS"/>
                <a:cs typeface="Trebuchet MS"/>
              </a:rPr>
              <a:t>NUMERICAL</a:t>
            </a:r>
            <a:endParaRPr sz="4000">
              <a:latin typeface="Trebuchet MS"/>
              <a:cs typeface="Trebuchet MS"/>
            </a:endParaRPr>
          </a:p>
          <a:p>
            <a:pPr marL="12700" marR="2071370">
              <a:lnSpc>
                <a:spcPct val="114599"/>
              </a:lnSpc>
            </a:pPr>
            <a:r>
              <a:rPr sz="4000" spc="-10" dirty="0">
                <a:latin typeface="Trebuchet MS"/>
                <a:cs typeface="Trebuchet MS"/>
              </a:rPr>
              <a:t>START DATE</a:t>
            </a:r>
            <a:r>
              <a:rPr sz="4000" spc="-5" dirty="0">
                <a:latin typeface="Trebuchet MS"/>
                <a:cs typeface="Trebuchet MS"/>
              </a:rPr>
              <a:t> - </a:t>
            </a:r>
            <a:r>
              <a:rPr sz="4000" spc="-10" dirty="0">
                <a:latin typeface="Trebuchet MS"/>
                <a:cs typeface="Trebuchet MS"/>
              </a:rPr>
              <a:t>ALPHANUMERIC(TEXT) </a:t>
            </a:r>
            <a:r>
              <a:rPr sz="4000" spc="-143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FTE- NUMERICAL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4000" spc="-10" dirty="0">
                <a:latin typeface="Trebuchet MS"/>
                <a:cs typeface="Trebuchet MS"/>
              </a:rPr>
              <a:t>EMPLOYEE</a:t>
            </a:r>
            <a:r>
              <a:rPr sz="4000" spc="-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TYPE-</a:t>
            </a:r>
            <a:r>
              <a:rPr sz="4000" spc="-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ALPHABETICAL(TEXT) </a:t>
            </a:r>
            <a:r>
              <a:rPr sz="4000" spc="-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EMPLOYEE</a:t>
            </a:r>
            <a:r>
              <a:rPr sz="400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LOCATION-</a:t>
            </a:r>
            <a:r>
              <a:rPr sz="4000" spc="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ALPHABETICAL(TEXT)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6300" y="984605"/>
            <a:ext cx="822579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5" dirty="0"/>
              <a:t>DATASET</a:t>
            </a:r>
            <a:r>
              <a:rPr sz="6100" spc="-80" dirty="0"/>
              <a:t> </a:t>
            </a:r>
            <a:r>
              <a:rPr sz="6100" spc="-5" dirty="0"/>
              <a:t>DESCRIPTION</a:t>
            </a:r>
            <a:endParaRPr sz="6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184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763415"/>
            <a:ext cx="11840210" cy="5693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>
              <a:lnSpc>
                <a:spcPct val="116300"/>
              </a:lnSpc>
              <a:spcBef>
                <a:spcPts val="90"/>
              </a:spcBef>
            </a:pPr>
            <a:r>
              <a:rPr sz="4000" spc="10" dirty="0">
                <a:latin typeface="Trebuchet MS"/>
                <a:cs typeface="Trebuchet MS"/>
              </a:rPr>
              <a:t>CURRENT EMPLOYEE RATING- NUMERICAL </a:t>
            </a:r>
            <a:r>
              <a:rPr sz="4000" spc="-149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TITLE-ALPHABETICAL(TEXT)</a:t>
            </a:r>
            <a:endParaRPr sz="4000">
              <a:latin typeface="Trebuchet MS"/>
              <a:cs typeface="Trebuchet MS"/>
            </a:endParaRPr>
          </a:p>
          <a:p>
            <a:pPr marL="12700" marR="1110615">
              <a:lnSpc>
                <a:spcPts val="6980"/>
              </a:lnSpc>
              <a:spcBef>
                <a:spcPts val="390"/>
              </a:spcBef>
            </a:pPr>
            <a:r>
              <a:rPr sz="4000" spc="10" dirty="0">
                <a:latin typeface="Trebuchet MS"/>
                <a:cs typeface="Trebuchet MS"/>
              </a:rPr>
              <a:t>BUSINESS UNIT- ALPHABETICAL(TEXT) </a:t>
            </a:r>
            <a:r>
              <a:rPr sz="4000" spc="-149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PERFORMANCE</a:t>
            </a:r>
            <a:r>
              <a:rPr sz="400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RATE-NUMERICAL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4000" spc="10" dirty="0">
                <a:latin typeface="Trebuchet MS"/>
                <a:cs typeface="Trebuchet MS"/>
              </a:rPr>
              <a:t>PAY</a:t>
            </a:r>
            <a:r>
              <a:rPr sz="4000" spc="-10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ZONE</a:t>
            </a:r>
            <a:r>
              <a:rPr sz="4000" spc="-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-</a:t>
            </a:r>
            <a:r>
              <a:rPr sz="4000" spc="-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ALPHABETICAL(TEXT)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ts val="6980"/>
              </a:lnSpc>
              <a:spcBef>
                <a:spcPts val="190"/>
              </a:spcBef>
            </a:pPr>
            <a:r>
              <a:rPr sz="4000" spc="10" dirty="0">
                <a:latin typeface="Trebuchet MS"/>
                <a:cs typeface="Trebuchet MS"/>
              </a:rPr>
              <a:t>EMPLOYEE TYPE- ALPHABETICAL(TEXT) </a:t>
            </a:r>
            <a:r>
              <a:rPr sz="4000" spc="1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EMPLOYEE</a:t>
            </a:r>
            <a:r>
              <a:rPr sz="4000" spc="-1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STATUS-</a:t>
            </a:r>
            <a:r>
              <a:rPr sz="4000" spc="-1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ALPHABETICAL(TEXT)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408</Words>
  <Application>Microsoft Office PowerPoint</Application>
  <PresentationFormat>Custom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Slide 9</vt:lpstr>
      <vt:lpstr>THE "WOW" IN OUR SOLUTION</vt:lpstr>
      <vt:lpstr>MODELLING</vt:lpstr>
      <vt:lpstr>Slide 12</vt:lpstr>
      <vt:lpstr>RESULTS  1.TABLE</vt:lpstr>
      <vt:lpstr>2.BAR DIAGRAM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Employee_Data_Analysis_2.pptx_20240824_211231_0000.pdf_20240825_114530_0000.pdf</dc:title>
  <dc:creator>40 ECEB JANANI.R</dc:creator>
  <cp:keywords>DAGPP8JqRsQ,BAE6XpLbzs0</cp:keywords>
  <cp:lastModifiedBy>G.PORSELVI</cp:lastModifiedBy>
  <cp:revision>2</cp:revision>
  <dcterms:created xsi:type="dcterms:W3CDTF">2024-08-31T12:22:35Z</dcterms:created>
  <dcterms:modified xsi:type="dcterms:W3CDTF">2024-09-01T00:31:16Z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