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7"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83DE-7C6C-64AB-05FB-B248DF382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04CCD6-4CB6-5AA2-39C9-1541829CD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DB2BE9-2C19-AF02-58B9-6E1C4BCEEEBB}"/>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9B121540-04AC-1F7B-5264-9882928B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3F8DE-19F7-7D52-C44B-19995DE78822}"/>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07568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F440-EDCF-6614-5FD6-ABF5368572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C99DA1-7E3B-A01D-2DFF-7E8B85574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B914B-2D32-434A-6CFB-A75ABC9E6220}"/>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F907F521-670E-1FB2-838F-D698099CC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CD482-4BB9-896E-ABBC-E440BC9E405E}"/>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55177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57C9E-193D-28FC-18B3-EA68D9DDC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97C2C-7AEC-77E8-E273-30B3B4841D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DF013-EA9B-9AEC-DF21-53725D63A367}"/>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806C0521-F0EB-E493-5E6F-9B6DEA3AB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7947B-286D-D649-CBDE-33EB2015717C}"/>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51955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EA81-5952-EC5A-0345-54BA0A348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3CC7C-E63E-1EAF-81B3-2AF7BF1F0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954EB-5BEC-0E31-A125-A69300208549}"/>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82FE28E7-4838-D52C-FCCF-B6DCB08BF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3F4CD-FFC5-F007-CCAF-EF293558872B}"/>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66903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FC08-DA8C-466C-DE67-A17360890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22650-5615-3FA1-7BA1-557C4BCEF9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812BA-58A4-C2CB-976F-AFDD86B8B8F8}"/>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7E19BDE8-FDAB-47D8-1A7C-AC10CD16A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5713F-9F3B-2604-48FC-94A6ACC12D64}"/>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172489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1311-DDA1-609B-2BB3-3E620B81C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F0F05-A4B2-9C0B-57BB-3BBF1ACF4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774211-8FC6-1C74-2744-884EF8349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14770F-AED2-DD8F-4791-71373B3D831A}"/>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6" name="Footer Placeholder 5">
            <a:extLst>
              <a:ext uri="{FF2B5EF4-FFF2-40B4-BE49-F238E27FC236}">
                <a16:creationId xmlns:a16="http://schemas.microsoft.com/office/drawing/2014/main" id="{6A9BCAD0-CA42-F0CC-0C22-BE7851FC3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958FD-0EE2-53AA-0D62-64049DC772BF}"/>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24167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6D14-4F82-1DDE-D1BC-9C020E0E73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248F2-C811-309E-61F9-199004790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B52C8-866B-A42E-F387-FEA3C2124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256445-3C99-00B8-ECED-99BF33D8E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EDF2C-9C83-19AE-64A6-6D0206334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EB477B-99A0-9426-04E4-07B2BA97ACD2}"/>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8" name="Footer Placeholder 7">
            <a:extLst>
              <a:ext uri="{FF2B5EF4-FFF2-40B4-BE49-F238E27FC236}">
                <a16:creationId xmlns:a16="http://schemas.microsoft.com/office/drawing/2014/main" id="{0921CC76-0875-1112-B4CA-9C2CE3AC5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A3D25-6D8A-0B43-917F-D1810BB16343}"/>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24658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7182-373C-2C6B-9CE9-E7DCE3EA6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EA90B2-E070-413B-F8C2-A5899985475F}"/>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4" name="Footer Placeholder 3">
            <a:extLst>
              <a:ext uri="{FF2B5EF4-FFF2-40B4-BE49-F238E27FC236}">
                <a16:creationId xmlns:a16="http://schemas.microsoft.com/office/drawing/2014/main" id="{1C655193-3824-F3A7-FD0A-CCAA0B55A4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B795BE-FFFD-2912-0D77-9CC65E998157}"/>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109966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E1E44-4A4E-6891-2B6D-8E7B03EE69BE}"/>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3" name="Footer Placeholder 2">
            <a:extLst>
              <a:ext uri="{FF2B5EF4-FFF2-40B4-BE49-F238E27FC236}">
                <a16:creationId xmlns:a16="http://schemas.microsoft.com/office/drawing/2014/main" id="{21AC59AD-8E83-4903-457C-E71D652C99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AFC37-68CE-2E5B-4BE0-E4E678254AAB}"/>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418511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9CEE-7DCE-BE54-EBF6-A7E0ADFB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E2CD08-DF76-A321-71EB-1B94EC26C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3E6B8-784A-6BD7-C2F2-AF0B3E2C3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782DB-9068-302C-8A07-B2D1C0C3623E}"/>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6" name="Footer Placeholder 5">
            <a:extLst>
              <a:ext uri="{FF2B5EF4-FFF2-40B4-BE49-F238E27FC236}">
                <a16:creationId xmlns:a16="http://schemas.microsoft.com/office/drawing/2014/main" id="{AA51E8DD-A04A-138A-0DCA-CE227104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923F7-86E3-5F7F-8729-B8F63AEA7965}"/>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318912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C98A-0602-7379-7D6C-008BF9554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EC76E-6307-4A1B-4420-447CC55D9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2431F8-4EB7-C4F1-B0A9-7AB027349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A15AB-7744-8314-930E-D1B306A391FD}"/>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6" name="Footer Placeholder 5">
            <a:extLst>
              <a:ext uri="{FF2B5EF4-FFF2-40B4-BE49-F238E27FC236}">
                <a16:creationId xmlns:a16="http://schemas.microsoft.com/office/drawing/2014/main" id="{07F250C3-1272-CDC2-03A5-0AB6684E4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FC601-D71D-75B5-2E88-464FFD419FB2}"/>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70849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84287-A9EC-8BBF-AB46-FAE0C9566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5EADE-4117-A464-0B4C-1CD95A3CC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966AA-07AD-D0E2-0509-F3E38734C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96D6E750-3493-B63D-4813-09D07838B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CC3D9D-4F67-E409-43FB-913C2566D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91977-91B7-9943-9EA4-4A30A5C0D4FF}" type="slidenum">
              <a:rPr lang="en-US"/>
              <a:t>‹#›</a:t>
            </a:fld>
            <a:endParaRPr lang="en-US"/>
          </a:p>
        </p:txBody>
      </p:sp>
    </p:spTree>
    <p:extLst>
      <p:ext uri="{BB962C8B-B14F-4D97-AF65-F5344CB8AC3E}">
        <p14:creationId xmlns:p14="http://schemas.microsoft.com/office/powerpoint/2010/main" val="2158612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F60540E-B55F-04D8-F8E1-120A901F6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EA4A2AC-CBA7-2DEF-2CD2-E1A2F1FF59CE}"/>
              </a:ext>
            </a:extLst>
          </p:cNvPr>
          <p:cNvSpPr txBox="1"/>
          <p:nvPr/>
        </p:nvSpPr>
        <p:spPr>
          <a:xfrm>
            <a:off x="2324099" y="0"/>
            <a:ext cx="8470900" cy="1569660"/>
          </a:xfrm>
          <a:prstGeom prst="rect">
            <a:avLst/>
          </a:prstGeom>
          <a:noFill/>
        </p:spPr>
        <p:txBody>
          <a:bodyPr wrap="square" rtlCol="0">
            <a:spAutoFit/>
          </a:bodyPr>
          <a:lstStyle/>
          <a:p>
            <a:pPr algn="l"/>
            <a:r>
              <a:rPr lang="en-US" sz="9600">
                <a:solidFill>
                  <a:schemeClr val="bg1"/>
                </a:solidFill>
              </a:rPr>
              <a:t>Clouds security </a:t>
            </a:r>
          </a:p>
        </p:txBody>
      </p:sp>
      <p:sp>
        <p:nvSpPr>
          <p:cNvPr id="7" name="TextBox 6">
            <a:extLst>
              <a:ext uri="{FF2B5EF4-FFF2-40B4-BE49-F238E27FC236}">
                <a16:creationId xmlns:a16="http://schemas.microsoft.com/office/drawing/2014/main" id="{9065734A-FD50-26B5-133D-92F7B61546FC}"/>
              </a:ext>
            </a:extLst>
          </p:cNvPr>
          <p:cNvSpPr txBox="1"/>
          <p:nvPr/>
        </p:nvSpPr>
        <p:spPr>
          <a:xfrm>
            <a:off x="1308099" y="2848429"/>
            <a:ext cx="3699329" cy="2554545"/>
          </a:xfrm>
          <a:prstGeom prst="rect">
            <a:avLst/>
          </a:prstGeom>
          <a:noFill/>
        </p:spPr>
        <p:txBody>
          <a:bodyPr wrap="square" rtlCol="0">
            <a:spAutoFit/>
          </a:bodyPr>
          <a:lstStyle/>
          <a:p>
            <a:pPr algn="l"/>
            <a:r>
              <a:rPr lang="en-US" sz="3200">
                <a:solidFill>
                  <a:schemeClr val="bg1"/>
                </a:solidFill>
              </a:rPr>
              <a:t>Student Name:</a:t>
            </a:r>
          </a:p>
          <a:p>
            <a:pPr algn="l"/>
            <a:endParaRPr lang="en-US" sz="3200">
              <a:solidFill>
                <a:schemeClr val="bg1"/>
              </a:solidFill>
            </a:endParaRPr>
          </a:p>
          <a:p>
            <a:pPr algn="l"/>
            <a:r>
              <a:rPr lang="en-US" sz="3200">
                <a:solidFill>
                  <a:schemeClr val="bg1"/>
                </a:solidFill>
              </a:rPr>
              <a:t>College Name:</a:t>
            </a:r>
          </a:p>
          <a:p>
            <a:pPr algn="l"/>
            <a:endParaRPr lang="en-US" sz="3200">
              <a:solidFill>
                <a:schemeClr val="bg1"/>
              </a:solidFill>
            </a:endParaRPr>
          </a:p>
          <a:p>
            <a:pPr algn="l"/>
            <a:r>
              <a:rPr lang="en-US" sz="3200">
                <a:solidFill>
                  <a:schemeClr val="bg1"/>
                </a:solidFill>
              </a:rPr>
              <a:t>Deparment    :</a:t>
            </a:r>
          </a:p>
        </p:txBody>
      </p:sp>
      <p:sp>
        <p:nvSpPr>
          <p:cNvPr id="8" name="TextBox 7">
            <a:extLst>
              <a:ext uri="{FF2B5EF4-FFF2-40B4-BE49-F238E27FC236}">
                <a16:creationId xmlns:a16="http://schemas.microsoft.com/office/drawing/2014/main" id="{4A1D0A5E-BFD2-A57F-ADE0-A687CFD9C626}"/>
              </a:ext>
            </a:extLst>
          </p:cNvPr>
          <p:cNvSpPr txBox="1"/>
          <p:nvPr/>
        </p:nvSpPr>
        <p:spPr>
          <a:xfrm>
            <a:off x="3820885" y="2844225"/>
            <a:ext cx="4089400" cy="584775"/>
          </a:xfrm>
          <a:prstGeom prst="rect">
            <a:avLst/>
          </a:prstGeom>
          <a:noFill/>
        </p:spPr>
        <p:txBody>
          <a:bodyPr wrap="square" rtlCol="0">
            <a:spAutoFit/>
          </a:bodyPr>
          <a:lstStyle/>
          <a:p>
            <a:pPr algn="l"/>
            <a:r>
              <a:rPr lang="en-US" sz="3200">
                <a:solidFill>
                  <a:schemeClr val="bg1"/>
                </a:solidFill>
              </a:rPr>
              <a:t> D. Dhivakar </a:t>
            </a:r>
          </a:p>
        </p:txBody>
      </p:sp>
      <p:sp>
        <p:nvSpPr>
          <p:cNvPr id="9" name="TextBox 8">
            <a:extLst>
              <a:ext uri="{FF2B5EF4-FFF2-40B4-BE49-F238E27FC236}">
                <a16:creationId xmlns:a16="http://schemas.microsoft.com/office/drawing/2014/main" id="{A98B79FE-7C39-67FE-FDD2-B813DE50511B}"/>
              </a:ext>
            </a:extLst>
          </p:cNvPr>
          <p:cNvSpPr txBox="1"/>
          <p:nvPr/>
        </p:nvSpPr>
        <p:spPr>
          <a:xfrm>
            <a:off x="3820885" y="3864125"/>
            <a:ext cx="6335486" cy="584775"/>
          </a:xfrm>
          <a:prstGeom prst="rect">
            <a:avLst/>
          </a:prstGeom>
          <a:noFill/>
        </p:spPr>
        <p:txBody>
          <a:bodyPr wrap="square" rtlCol="0">
            <a:spAutoFit/>
          </a:bodyPr>
          <a:lstStyle/>
          <a:p>
            <a:pPr algn="l"/>
            <a:r>
              <a:rPr lang="en-US" sz="3200">
                <a:solidFill>
                  <a:schemeClr val="bg1"/>
                </a:solidFill>
              </a:rPr>
              <a:t> The kavery Engineering college </a:t>
            </a:r>
          </a:p>
        </p:txBody>
      </p:sp>
      <p:sp>
        <p:nvSpPr>
          <p:cNvPr id="10" name="TextBox 9">
            <a:extLst>
              <a:ext uri="{FF2B5EF4-FFF2-40B4-BE49-F238E27FC236}">
                <a16:creationId xmlns:a16="http://schemas.microsoft.com/office/drawing/2014/main" id="{90409ECA-6C55-DB27-77D7-253D3B6DB287}"/>
              </a:ext>
            </a:extLst>
          </p:cNvPr>
          <p:cNvSpPr txBox="1"/>
          <p:nvPr/>
        </p:nvSpPr>
        <p:spPr>
          <a:xfrm>
            <a:off x="3820885" y="4703565"/>
            <a:ext cx="6030687" cy="1077218"/>
          </a:xfrm>
          <a:prstGeom prst="rect">
            <a:avLst/>
          </a:prstGeom>
          <a:noFill/>
        </p:spPr>
        <p:txBody>
          <a:bodyPr wrap="square" rtlCol="0">
            <a:spAutoFit/>
          </a:bodyPr>
          <a:lstStyle/>
          <a:p>
            <a:pPr algn="l"/>
            <a:r>
              <a:rPr lang="en-US" sz="3200">
                <a:solidFill>
                  <a:schemeClr val="bg1"/>
                </a:solidFill>
              </a:rPr>
              <a:t> B. E. Computer science and    Engineering </a:t>
            </a:r>
          </a:p>
        </p:txBody>
      </p:sp>
    </p:spTree>
    <p:extLst>
      <p:ext uri="{BB962C8B-B14F-4D97-AF65-F5344CB8AC3E}">
        <p14:creationId xmlns:p14="http://schemas.microsoft.com/office/powerpoint/2010/main" val="18675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BD6DD25-EFF1-8435-D563-343C78D7F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3944079-C7F7-606F-0F22-C78B60BFA264}"/>
              </a:ext>
            </a:extLst>
          </p:cNvPr>
          <p:cNvSpPr txBox="1"/>
          <p:nvPr/>
        </p:nvSpPr>
        <p:spPr>
          <a:xfrm>
            <a:off x="1498600" y="199572"/>
            <a:ext cx="11056257" cy="1754326"/>
          </a:xfrm>
          <a:prstGeom prst="rect">
            <a:avLst/>
          </a:prstGeom>
          <a:noFill/>
        </p:spPr>
        <p:txBody>
          <a:bodyPr wrap="square" rtlCol="0">
            <a:spAutoFit/>
          </a:bodyPr>
          <a:lstStyle/>
          <a:p>
            <a:pPr algn="l"/>
            <a:r>
              <a:rPr lang="en-US" sz="5400">
                <a:solidFill>
                  <a:srgbClr val="C00000"/>
                </a:solidFill>
              </a:rPr>
              <a:t>Users /customers expect cloud security </a:t>
            </a:r>
          </a:p>
        </p:txBody>
      </p:sp>
      <p:sp>
        <p:nvSpPr>
          <p:cNvPr id="4" name="TextBox 3">
            <a:extLst>
              <a:ext uri="{FF2B5EF4-FFF2-40B4-BE49-F238E27FC236}">
                <a16:creationId xmlns:a16="http://schemas.microsoft.com/office/drawing/2014/main" id="{EE9FA99F-2159-3EB6-8D5E-CE28EF344281}"/>
              </a:ext>
            </a:extLst>
          </p:cNvPr>
          <p:cNvSpPr txBox="1"/>
          <p:nvPr/>
        </p:nvSpPr>
        <p:spPr>
          <a:xfrm>
            <a:off x="1048657" y="2598003"/>
            <a:ext cx="10094686" cy="3785652"/>
          </a:xfrm>
          <a:prstGeom prst="rect">
            <a:avLst/>
          </a:prstGeom>
          <a:noFill/>
        </p:spPr>
        <p:txBody>
          <a:bodyPr wrap="square" rtlCol="0">
            <a:spAutoFit/>
          </a:bodyPr>
          <a:lstStyle/>
          <a:p>
            <a:pPr algn="l"/>
            <a:r>
              <a:rPr lang="en-US" sz="4800">
                <a:solidFill>
                  <a:schemeClr val="bg1"/>
                </a:solidFill>
              </a:rPr>
              <a:t>⭐ Strong overall security offered .</a:t>
            </a:r>
          </a:p>
          <a:p>
            <a:pPr algn="l"/>
            <a:r>
              <a:rPr lang="en-US" sz="4800">
                <a:solidFill>
                  <a:schemeClr val="bg1"/>
                </a:solidFill>
              </a:rPr>
              <a:t>⭐ Suite of security solutions offered.</a:t>
            </a:r>
          </a:p>
          <a:p>
            <a:pPr algn="l"/>
            <a:r>
              <a:rPr lang="en-US" sz="4800">
                <a:solidFill>
                  <a:schemeClr val="bg1"/>
                </a:solidFill>
              </a:rPr>
              <a:t>⭐Encryption key management features offered. </a:t>
            </a:r>
          </a:p>
          <a:p>
            <a:pPr algn="l"/>
            <a:r>
              <a:rPr lang="en-US" sz="4800">
                <a:solidFill>
                  <a:schemeClr val="bg1"/>
                </a:solidFill>
              </a:rPr>
              <a:t>⭐ Available of fine control. </a:t>
            </a:r>
          </a:p>
        </p:txBody>
      </p:sp>
    </p:spTree>
    <p:extLst>
      <p:ext uri="{BB962C8B-B14F-4D97-AF65-F5344CB8AC3E}">
        <p14:creationId xmlns:p14="http://schemas.microsoft.com/office/powerpoint/2010/main" val="332596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592E540-FA4E-08A0-D369-B92FE7E2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6FE1F93A-5C22-0336-1B67-391DBF670D51}"/>
              </a:ext>
            </a:extLst>
          </p:cNvPr>
          <p:cNvSpPr txBox="1"/>
          <p:nvPr/>
        </p:nvSpPr>
        <p:spPr>
          <a:xfrm>
            <a:off x="3657599" y="2789312"/>
            <a:ext cx="8733972" cy="1569660"/>
          </a:xfrm>
          <a:prstGeom prst="rect">
            <a:avLst/>
          </a:prstGeom>
          <a:noFill/>
        </p:spPr>
        <p:txBody>
          <a:bodyPr wrap="square" rtlCol="0">
            <a:spAutoFit/>
          </a:bodyPr>
          <a:lstStyle/>
          <a:p>
            <a:pPr algn="l"/>
            <a:r>
              <a:rPr lang="en-US" sz="9600">
                <a:solidFill>
                  <a:schemeClr val="bg1"/>
                </a:solidFill>
              </a:rPr>
              <a:t>Thank you </a:t>
            </a:r>
          </a:p>
        </p:txBody>
      </p:sp>
    </p:spTree>
    <p:extLst>
      <p:ext uri="{BB962C8B-B14F-4D97-AF65-F5344CB8AC3E}">
        <p14:creationId xmlns:p14="http://schemas.microsoft.com/office/powerpoint/2010/main" val="293371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A5C9D66-DE89-9C59-9FC6-85B54B38F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7B5D4742-6837-78C0-9DF3-37639F4F1353}"/>
              </a:ext>
            </a:extLst>
          </p:cNvPr>
          <p:cNvSpPr txBox="1"/>
          <p:nvPr/>
        </p:nvSpPr>
        <p:spPr>
          <a:xfrm>
            <a:off x="5526314" y="2823029"/>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3E02A58D-3239-A28C-ACA7-B0C00470519D}"/>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0B07EF61-A287-3A9A-8A9A-23C9D9D1CAA9}"/>
              </a:ext>
            </a:extLst>
          </p:cNvPr>
          <p:cNvSpPr txBox="1"/>
          <p:nvPr/>
        </p:nvSpPr>
        <p:spPr>
          <a:xfrm rot="10800000" flipV="1">
            <a:off x="1153885" y="920621"/>
            <a:ext cx="9579428" cy="5016758"/>
          </a:xfrm>
          <a:prstGeom prst="rect">
            <a:avLst/>
          </a:prstGeom>
          <a:noFill/>
        </p:spPr>
        <p:txBody>
          <a:bodyPr wrap="square" rtlCol="0">
            <a:spAutoFit/>
          </a:bodyPr>
          <a:lstStyle/>
          <a:p>
            <a:pPr algn="l"/>
            <a:r>
              <a:rPr lang="en-US" sz="4000"/>
              <a:t>◾</a:t>
            </a:r>
            <a:r>
              <a:rPr lang="en-US" sz="4000">
                <a:solidFill>
                  <a:schemeClr val="bg1"/>
                </a:solidFill>
              </a:rPr>
              <a:t>Introduction </a:t>
            </a:r>
          </a:p>
          <a:p>
            <a:pPr algn="l"/>
            <a:r>
              <a:rPr lang="en-US" sz="4000">
                <a:solidFill>
                  <a:schemeClr val="bg1"/>
                </a:solidFill>
              </a:rPr>
              <a:t>◾solutions of issues in cloud security </a:t>
            </a:r>
          </a:p>
          <a:p>
            <a:pPr algn="l"/>
            <a:r>
              <a:rPr lang="en-US" sz="4000">
                <a:solidFill>
                  <a:schemeClr val="bg1"/>
                </a:solidFill>
              </a:rPr>
              <a:t>◾future of cloud security </a:t>
            </a:r>
          </a:p>
          <a:p>
            <a:pPr algn="l"/>
            <a:r>
              <a:rPr lang="en-US" sz="4000">
                <a:solidFill>
                  <a:schemeClr val="bg1"/>
                </a:solidFill>
              </a:rPr>
              <a:t>◾security and privacy issues </a:t>
            </a:r>
          </a:p>
          <a:p>
            <a:pPr algn="l"/>
            <a:r>
              <a:rPr lang="en-US" sz="4000">
                <a:solidFill>
                  <a:schemeClr val="bg1"/>
                </a:solidFill>
              </a:rPr>
              <a:t>◾challenges of cloud security </a:t>
            </a:r>
          </a:p>
          <a:p>
            <a:pPr algn="l"/>
            <a:r>
              <a:rPr lang="en-US" sz="4000">
                <a:solidFill>
                  <a:schemeClr val="bg1"/>
                </a:solidFill>
              </a:rPr>
              <a:t>◾important </a:t>
            </a:r>
          </a:p>
          <a:p>
            <a:pPr algn="l"/>
            <a:r>
              <a:rPr lang="en-US" sz="4000">
                <a:solidFill>
                  <a:schemeClr val="bg1"/>
                </a:solidFill>
              </a:rPr>
              <a:t>◾associated with cloud security </a:t>
            </a:r>
          </a:p>
          <a:p>
            <a:pPr algn="l"/>
            <a:r>
              <a:rPr lang="en-US" sz="4000">
                <a:solidFill>
                  <a:schemeClr val="bg1"/>
                </a:solidFill>
              </a:rPr>
              <a:t>◾users /customers expect cloud security </a:t>
            </a:r>
          </a:p>
        </p:txBody>
      </p:sp>
    </p:spTree>
    <p:extLst>
      <p:ext uri="{BB962C8B-B14F-4D97-AF65-F5344CB8AC3E}">
        <p14:creationId xmlns:p14="http://schemas.microsoft.com/office/powerpoint/2010/main" val="73406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97EFD408-E14B-8F51-0A03-E2D30C82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2" y="108857"/>
            <a:ext cx="12192000" cy="6858000"/>
          </a:xfrm>
          <a:prstGeom prst="rect">
            <a:avLst/>
          </a:prstGeom>
        </p:spPr>
      </p:pic>
      <p:sp>
        <p:nvSpPr>
          <p:cNvPr id="4" name="TextBox 3">
            <a:extLst>
              <a:ext uri="{FF2B5EF4-FFF2-40B4-BE49-F238E27FC236}">
                <a16:creationId xmlns:a16="http://schemas.microsoft.com/office/drawing/2014/main" id="{0AD55D56-DC01-3B83-1BA1-B1E10D09D0F1}"/>
              </a:ext>
            </a:extLst>
          </p:cNvPr>
          <p:cNvSpPr txBox="1"/>
          <p:nvPr/>
        </p:nvSpPr>
        <p:spPr>
          <a:xfrm>
            <a:off x="3839027" y="373743"/>
            <a:ext cx="7282543" cy="923330"/>
          </a:xfrm>
          <a:prstGeom prst="rect">
            <a:avLst/>
          </a:prstGeom>
          <a:noFill/>
        </p:spPr>
        <p:txBody>
          <a:bodyPr wrap="square" rtlCol="0">
            <a:spAutoFit/>
          </a:bodyPr>
          <a:lstStyle/>
          <a:p>
            <a:pPr algn="l"/>
            <a:r>
              <a:rPr lang="en-US" sz="5400">
                <a:solidFill>
                  <a:srgbClr val="C00000"/>
                </a:solidFill>
              </a:rPr>
              <a:t>INTRODUCTION</a:t>
            </a:r>
          </a:p>
        </p:txBody>
      </p:sp>
      <p:sp>
        <p:nvSpPr>
          <p:cNvPr id="2" name="TextBox 1">
            <a:extLst>
              <a:ext uri="{FF2B5EF4-FFF2-40B4-BE49-F238E27FC236}">
                <a16:creationId xmlns:a16="http://schemas.microsoft.com/office/drawing/2014/main" id="{943C56CA-B96A-7610-D0C2-3CE10873DD19}"/>
              </a:ext>
            </a:extLst>
          </p:cNvPr>
          <p:cNvSpPr txBox="1"/>
          <p:nvPr/>
        </p:nvSpPr>
        <p:spPr>
          <a:xfrm>
            <a:off x="767443" y="1935317"/>
            <a:ext cx="10802258" cy="3785652"/>
          </a:xfrm>
          <a:prstGeom prst="rect">
            <a:avLst/>
          </a:prstGeom>
          <a:noFill/>
        </p:spPr>
        <p:txBody>
          <a:bodyPr wrap="square" rtlCol="0">
            <a:spAutoFit/>
          </a:bodyPr>
          <a:lstStyle/>
          <a:p>
            <a:pPr algn="l"/>
            <a:r>
              <a:rPr lang="en-US" sz="4800">
                <a:solidFill>
                  <a:schemeClr val="bg1"/>
                </a:solidFill>
              </a:rPr>
              <a:t>⭐The information of numerous cloud based services and geographically dispersed cloud service providers, sensitive information of different entities are normally stored in remote servers. </a:t>
            </a:r>
          </a:p>
        </p:txBody>
      </p:sp>
    </p:spTree>
    <p:extLst>
      <p:ext uri="{BB962C8B-B14F-4D97-AF65-F5344CB8AC3E}">
        <p14:creationId xmlns:p14="http://schemas.microsoft.com/office/powerpoint/2010/main" val="242123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B63BB1A-D52C-134A-B2FD-74FAB144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 y="18143"/>
            <a:ext cx="12192000" cy="6985000"/>
          </a:xfrm>
          <a:prstGeom prst="rect">
            <a:avLst/>
          </a:prstGeom>
        </p:spPr>
      </p:pic>
      <p:sp>
        <p:nvSpPr>
          <p:cNvPr id="2" name="TextBox 1">
            <a:extLst>
              <a:ext uri="{FF2B5EF4-FFF2-40B4-BE49-F238E27FC236}">
                <a16:creationId xmlns:a16="http://schemas.microsoft.com/office/drawing/2014/main" id="{98F79FC9-6D49-20A2-A70A-DCE81AA190CE}"/>
              </a:ext>
            </a:extLst>
          </p:cNvPr>
          <p:cNvSpPr txBox="1"/>
          <p:nvPr/>
        </p:nvSpPr>
        <p:spPr>
          <a:xfrm>
            <a:off x="1426028" y="273959"/>
            <a:ext cx="10584543" cy="923330"/>
          </a:xfrm>
          <a:prstGeom prst="rect">
            <a:avLst/>
          </a:prstGeom>
          <a:noFill/>
        </p:spPr>
        <p:txBody>
          <a:bodyPr wrap="square" rtlCol="0">
            <a:spAutoFit/>
          </a:bodyPr>
          <a:lstStyle/>
          <a:p>
            <a:pPr algn="l"/>
            <a:r>
              <a:rPr lang="en-US" sz="5400">
                <a:solidFill>
                  <a:srgbClr val="C00000"/>
                </a:solidFill>
              </a:rPr>
              <a:t>Solution of Issues in Cloud security </a:t>
            </a:r>
          </a:p>
        </p:txBody>
      </p:sp>
      <p:sp>
        <p:nvSpPr>
          <p:cNvPr id="3" name="TextBox 2">
            <a:extLst>
              <a:ext uri="{FF2B5EF4-FFF2-40B4-BE49-F238E27FC236}">
                <a16:creationId xmlns:a16="http://schemas.microsoft.com/office/drawing/2014/main" id="{FAA5143B-6201-DE95-0B9B-83DDEED48364}"/>
              </a:ext>
            </a:extLst>
          </p:cNvPr>
          <p:cNvSpPr txBox="1"/>
          <p:nvPr/>
        </p:nvSpPr>
        <p:spPr>
          <a:xfrm>
            <a:off x="491670" y="1868412"/>
            <a:ext cx="11918044" cy="3785652"/>
          </a:xfrm>
          <a:prstGeom prst="rect">
            <a:avLst/>
          </a:prstGeom>
          <a:noFill/>
        </p:spPr>
        <p:txBody>
          <a:bodyPr wrap="square" rtlCol="0">
            <a:spAutoFit/>
          </a:bodyPr>
          <a:lstStyle/>
          <a:p>
            <a:pPr algn="l"/>
            <a:r>
              <a:rPr lang="en-US" sz="4800">
                <a:solidFill>
                  <a:schemeClr val="bg1"/>
                </a:solidFill>
              </a:rPr>
              <a:t>⭐Network and security audits. </a:t>
            </a:r>
          </a:p>
          <a:p>
            <a:pPr algn="l"/>
            <a:r>
              <a:rPr lang="en-US" sz="4800">
                <a:solidFill>
                  <a:schemeClr val="bg1"/>
                </a:solidFill>
              </a:rPr>
              <a:t>⭐Security threat assessments. </a:t>
            </a:r>
          </a:p>
          <a:p>
            <a:pPr algn="l"/>
            <a:r>
              <a:rPr lang="en-US" sz="4800">
                <a:solidFill>
                  <a:schemeClr val="bg1"/>
                </a:solidFill>
              </a:rPr>
              <a:t>⭐secure network and infrastructure design. </a:t>
            </a:r>
          </a:p>
          <a:p>
            <a:pPr algn="l"/>
            <a:r>
              <a:rPr lang="en-US" sz="4800">
                <a:solidFill>
                  <a:schemeClr val="bg1"/>
                </a:solidFill>
              </a:rPr>
              <a:t>⭐Data loss prevention for information in motion and at rest. </a:t>
            </a:r>
          </a:p>
        </p:txBody>
      </p:sp>
    </p:spTree>
    <p:extLst>
      <p:ext uri="{BB962C8B-B14F-4D97-AF65-F5344CB8AC3E}">
        <p14:creationId xmlns:p14="http://schemas.microsoft.com/office/powerpoint/2010/main" val="144659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26C6DE0-EF0B-6A50-0425-73BA6A84F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7494E5D4-84B1-A9CD-2677-566ABBCB9801}"/>
              </a:ext>
            </a:extLst>
          </p:cNvPr>
          <p:cNvSpPr txBox="1"/>
          <p:nvPr/>
        </p:nvSpPr>
        <p:spPr>
          <a:xfrm>
            <a:off x="2472871" y="156029"/>
            <a:ext cx="7246257" cy="923330"/>
          </a:xfrm>
          <a:prstGeom prst="rect">
            <a:avLst/>
          </a:prstGeom>
          <a:noFill/>
        </p:spPr>
        <p:txBody>
          <a:bodyPr wrap="square" rtlCol="0">
            <a:spAutoFit/>
          </a:bodyPr>
          <a:lstStyle/>
          <a:p>
            <a:pPr algn="l"/>
            <a:r>
              <a:rPr lang="en-US" sz="5400">
                <a:solidFill>
                  <a:srgbClr val="C00000"/>
                </a:solidFill>
              </a:rPr>
              <a:t>Future Of cloud security </a:t>
            </a:r>
          </a:p>
        </p:txBody>
      </p:sp>
      <p:sp>
        <p:nvSpPr>
          <p:cNvPr id="3" name="TextBox 2">
            <a:extLst>
              <a:ext uri="{FF2B5EF4-FFF2-40B4-BE49-F238E27FC236}">
                <a16:creationId xmlns:a16="http://schemas.microsoft.com/office/drawing/2014/main" id="{31D148A5-BFF0-C705-2A5A-CA1A8C00A627}"/>
              </a:ext>
            </a:extLst>
          </p:cNvPr>
          <p:cNvSpPr txBox="1"/>
          <p:nvPr/>
        </p:nvSpPr>
        <p:spPr>
          <a:xfrm>
            <a:off x="217714" y="1079359"/>
            <a:ext cx="11974286" cy="6001643"/>
          </a:xfrm>
          <a:prstGeom prst="rect">
            <a:avLst/>
          </a:prstGeom>
          <a:noFill/>
        </p:spPr>
        <p:txBody>
          <a:bodyPr wrap="square" rtlCol="0">
            <a:spAutoFit/>
          </a:bodyPr>
          <a:lstStyle/>
          <a:p>
            <a:pPr algn="l"/>
            <a:r>
              <a:rPr lang="en-US" sz="4800">
                <a:solidFill>
                  <a:schemeClr val="bg1"/>
                </a:solidFill>
              </a:rPr>
              <a:t>⭐It is facing many challenges regarding the security of data. </a:t>
            </a:r>
          </a:p>
          <a:p>
            <a:pPr algn="l"/>
            <a:r>
              <a:rPr lang="en-US" sz="4800">
                <a:solidFill>
                  <a:schemeClr val="bg1"/>
                </a:solidFill>
              </a:rPr>
              <a:t>⭐notification of this technology helps to secure the data. </a:t>
            </a:r>
          </a:p>
          <a:p>
            <a:pPr algn="l"/>
            <a:r>
              <a:rPr lang="en-US" sz="4800">
                <a:solidFill>
                  <a:schemeClr val="bg1"/>
                </a:solidFill>
              </a:rPr>
              <a:t>⭐many recharge an this technology are taking place which eventually help this technology to expand it is scope in future leading to more secure data. </a:t>
            </a:r>
          </a:p>
        </p:txBody>
      </p:sp>
    </p:spTree>
    <p:extLst>
      <p:ext uri="{BB962C8B-B14F-4D97-AF65-F5344CB8AC3E}">
        <p14:creationId xmlns:p14="http://schemas.microsoft.com/office/powerpoint/2010/main" val="35060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6640B77-B8E3-D134-7511-1F17B243D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D34D50B-F59E-E590-D06A-8F69F79C9E1F}"/>
              </a:ext>
            </a:extLst>
          </p:cNvPr>
          <p:cNvSpPr txBox="1"/>
          <p:nvPr/>
        </p:nvSpPr>
        <p:spPr>
          <a:xfrm>
            <a:off x="2587170" y="183243"/>
            <a:ext cx="9895115" cy="923330"/>
          </a:xfrm>
          <a:prstGeom prst="rect">
            <a:avLst/>
          </a:prstGeom>
          <a:noFill/>
        </p:spPr>
        <p:txBody>
          <a:bodyPr wrap="square" rtlCol="0">
            <a:spAutoFit/>
          </a:bodyPr>
          <a:lstStyle/>
          <a:p>
            <a:pPr algn="l"/>
            <a:r>
              <a:rPr lang="en-US" sz="5400">
                <a:solidFill>
                  <a:srgbClr val="C00000"/>
                </a:solidFill>
              </a:rPr>
              <a:t>Security and privacy issues </a:t>
            </a:r>
          </a:p>
        </p:txBody>
      </p:sp>
      <p:sp>
        <p:nvSpPr>
          <p:cNvPr id="4" name="TextBox 3">
            <a:extLst>
              <a:ext uri="{FF2B5EF4-FFF2-40B4-BE49-F238E27FC236}">
                <a16:creationId xmlns:a16="http://schemas.microsoft.com/office/drawing/2014/main" id="{21527EB4-2071-08E3-B469-5F8582C6FAB8}"/>
              </a:ext>
            </a:extLst>
          </p:cNvPr>
          <p:cNvSpPr txBox="1"/>
          <p:nvPr/>
        </p:nvSpPr>
        <p:spPr>
          <a:xfrm>
            <a:off x="415470" y="1905506"/>
            <a:ext cx="9895115" cy="3046988"/>
          </a:xfrm>
          <a:prstGeom prst="rect">
            <a:avLst/>
          </a:prstGeom>
          <a:noFill/>
        </p:spPr>
        <p:txBody>
          <a:bodyPr wrap="square" rtlCol="0">
            <a:spAutoFit/>
          </a:bodyPr>
          <a:lstStyle/>
          <a:p>
            <a:pPr algn="l"/>
            <a:r>
              <a:rPr lang="en-US" sz="4800">
                <a:solidFill>
                  <a:schemeClr val="bg1"/>
                </a:solidFill>
              </a:rPr>
              <a:t>⭐Its ensures it is user can use them at any time at any place. </a:t>
            </a:r>
          </a:p>
          <a:p>
            <a:pPr algn="l"/>
            <a:r>
              <a:rPr lang="en-US" sz="4800">
                <a:solidFill>
                  <a:schemeClr val="bg1"/>
                </a:solidFill>
              </a:rPr>
              <a:t>⭐it means keeping use data secret in the cloud system . </a:t>
            </a:r>
          </a:p>
        </p:txBody>
      </p:sp>
    </p:spTree>
    <p:extLst>
      <p:ext uri="{BB962C8B-B14F-4D97-AF65-F5344CB8AC3E}">
        <p14:creationId xmlns:p14="http://schemas.microsoft.com/office/powerpoint/2010/main" val="373803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B32EE96-6116-EE3C-1C78-B022A4CB0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85000"/>
          </a:xfrm>
          <a:prstGeom prst="rect">
            <a:avLst/>
          </a:prstGeom>
        </p:spPr>
      </p:pic>
      <p:sp>
        <p:nvSpPr>
          <p:cNvPr id="3" name="TextBox 2">
            <a:extLst>
              <a:ext uri="{FF2B5EF4-FFF2-40B4-BE49-F238E27FC236}">
                <a16:creationId xmlns:a16="http://schemas.microsoft.com/office/drawing/2014/main" id="{4E82EC53-EC2A-CFE3-76CB-E4494C99C888}"/>
              </a:ext>
            </a:extLst>
          </p:cNvPr>
          <p:cNvSpPr txBox="1"/>
          <p:nvPr/>
        </p:nvSpPr>
        <p:spPr>
          <a:xfrm>
            <a:off x="2260599" y="127000"/>
            <a:ext cx="10366830" cy="923330"/>
          </a:xfrm>
          <a:prstGeom prst="rect">
            <a:avLst/>
          </a:prstGeom>
          <a:noFill/>
        </p:spPr>
        <p:txBody>
          <a:bodyPr wrap="square" rtlCol="0">
            <a:spAutoFit/>
          </a:bodyPr>
          <a:lstStyle/>
          <a:p>
            <a:pPr algn="l"/>
            <a:r>
              <a:rPr lang="en-US" sz="5400">
                <a:solidFill>
                  <a:srgbClr val="C00000"/>
                </a:solidFill>
              </a:rPr>
              <a:t>Challenge of cloud security </a:t>
            </a:r>
          </a:p>
        </p:txBody>
      </p:sp>
      <p:sp>
        <p:nvSpPr>
          <p:cNvPr id="4" name="TextBox 3">
            <a:extLst>
              <a:ext uri="{FF2B5EF4-FFF2-40B4-BE49-F238E27FC236}">
                <a16:creationId xmlns:a16="http://schemas.microsoft.com/office/drawing/2014/main" id="{18B62E6C-2C13-C296-A286-D53247481EA6}"/>
              </a:ext>
            </a:extLst>
          </p:cNvPr>
          <p:cNvSpPr txBox="1"/>
          <p:nvPr/>
        </p:nvSpPr>
        <p:spPr>
          <a:xfrm>
            <a:off x="315685" y="2070410"/>
            <a:ext cx="11168743" cy="3785652"/>
          </a:xfrm>
          <a:prstGeom prst="rect">
            <a:avLst/>
          </a:prstGeom>
          <a:noFill/>
        </p:spPr>
        <p:txBody>
          <a:bodyPr wrap="square" rtlCol="0">
            <a:spAutoFit/>
          </a:bodyPr>
          <a:lstStyle/>
          <a:p>
            <a:pPr algn="l"/>
            <a:r>
              <a:rPr lang="en-US" sz="4800">
                <a:solidFill>
                  <a:schemeClr val="bg1"/>
                </a:solidFill>
              </a:rPr>
              <a:t>⭐ Csps believes that security is end users issue .</a:t>
            </a:r>
          </a:p>
          <a:p>
            <a:pPr algn="l"/>
            <a:r>
              <a:rPr lang="en-US" sz="4800">
                <a:solidFill>
                  <a:schemeClr val="bg1"/>
                </a:solidFill>
              </a:rPr>
              <a:t>⭐ Lack of Awareness about cloud security</a:t>
            </a:r>
          </a:p>
          <a:p>
            <a:pPr algn="l"/>
            <a:r>
              <a:rPr lang="en-US" sz="4800">
                <a:solidFill>
                  <a:schemeClr val="bg1"/>
                </a:solidFill>
              </a:rPr>
              <a:t>⭐inconsistent network connections issues </a:t>
            </a:r>
          </a:p>
          <a:p>
            <a:pPr algn="l"/>
            <a:r>
              <a:rPr lang="en-US" sz="4800">
                <a:solidFill>
                  <a:schemeClr val="bg1"/>
                </a:solidFill>
              </a:rPr>
              <a:t>⭐Lack of proper cloud security standards </a:t>
            </a:r>
          </a:p>
        </p:txBody>
      </p:sp>
    </p:spTree>
    <p:extLst>
      <p:ext uri="{BB962C8B-B14F-4D97-AF65-F5344CB8AC3E}">
        <p14:creationId xmlns:p14="http://schemas.microsoft.com/office/powerpoint/2010/main" val="16350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66D5E49B-A6B3-1769-11B0-5D4EB705D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718CECE-1804-F174-1158-7DCDF4A77742}"/>
              </a:ext>
            </a:extLst>
          </p:cNvPr>
          <p:cNvSpPr txBox="1"/>
          <p:nvPr/>
        </p:nvSpPr>
        <p:spPr>
          <a:xfrm>
            <a:off x="1988457" y="127000"/>
            <a:ext cx="9332685" cy="923330"/>
          </a:xfrm>
          <a:prstGeom prst="rect">
            <a:avLst/>
          </a:prstGeom>
          <a:noFill/>
        </p:spPr>
        <p:txBody>
          <a:bodyPr wrap="square" rtlCol="0">
            <a:spAutoFit/>
          </a:bodyPr>
          <a:lstStyle/>
          <a:p>
            <a:pPr algn="l"/>
            <a:r>
              <a:rPr lang="en-US" sz="5400">
                <a:solidFill>
                  <a:srgbClr val="C00000"/>
                </a:solidFill>
              </a:rPr>
              <a:t>Important of cloud security </a:t>
            </a:r>
          </a:p>
        </p:txBody>
      </p:sp>
      <p:sp>
        <p:nvSpPr>
          <p:cNvPr id="4" name="TextBox 3">
            <a:extLst>
              <a:ext uri="{FF2B5EF4-FFF2-40B4-BE49-F238E27FC236}">
                <a16:creationId xmlns:a16="http://schemas.microsoft.com/office/drawing/2014/main" id="{4F688250-C342-6A5C-E503-3948B09C4810}"/>
              </a:ext>
            </a:extLst>
          </p:cNvPr>
          <p:cNvSpPr txBox="1"/>
          <p:nvPr/>
        </p:nvSpPr>
        <p:spPr>
          <a:xfrm>
            <a:off x="1194706" y="2430671"/>
            <a:ext cx="10920185" cy="3046988"/>
          </a:xfrm>
          <a:prstGeom prst="rect">
            <a:avLst/>
          </a:prstGeom>
          <a:noFill/>
        </p:spPr>
        <p:txBody>
          <a:bodyPr wrap="square" rtlCol="0">
            <a:spAutoFit/>
          </a:bodyPr>
          <a:lstStyle/>
          <a:p>
            <a:pPr algn="l"/>
            <a:r>
              <a:rPr lang="en-US" sz="4800">
                <a:solidFill>
                  <a:schemeClr val="bg1"/>
                </a:solidFill>
              </a:rPr>
              <a:t>⭐ Increasing usage of cloud services in non – traditional sectors .</a:t>
            </a:r>
          </a:p>
          <a:p>
            <a:pPr algn="l"/>
            <a:r>
              <a:rPr lang="en-US" sz="4800">
                <a:solidFill>
                  <a:schemeClr val="bg1"/>
                </a:solidFill>
              </a:rPr>
              <a:t>⭐Rise in cloud service specific attacks. </a:t>
            </a:r>
          </a:p>
          <a:p>
            <a:pPr algn="l"/>
            <a:r>
              <a:rPr lang="en-US" sz="4800">
                <a:solidFill>
                  <a:schemeClr val="bg1"/>
                </a:solidFill>
              </a:rPr>
              <a:t>⭐Rise in Employee mobility. </a:t>
            </a:r>
          </a:p>
        </p:txBody>
      </p:sp>
    </p:spTree>
    <p:extLst>
      <p:ext uri="{BB962C8B-B14F-4D97-AF65-F5344CB8AC3E}">
        <p14:creationId xmlns:p14="http://schemas.microsoft.com/office/powerpoint/2010/main" val="350042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E6FD465-F434-74F1-541C-A3D0B683D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AF6BA7E-9431-DBE2-75AD-382628506147}"/>
              </a:ext>
            </a:extLst>
          </p:cNvPr>
          <p:cNvSpPr txBox="1"/>
          <p:nvPr/>
        </p:nvSpPr>
        <p:spPr>
          <a:xfrm>
            <a:off x="1952171" y="308428"/>
            <a:ext cx="9060544" cy="923330"/>
          </a:xfrm>
          <a:prstGeom prst="rect">
            <a:avLst/>
          </a:prstGeom>
          <a:noFill/>
        </p:spPr>
        <p:txBody>
          <a:bodyPr wrap="square" rtlCol="0">
            <a:spAutoFit/>
          </a:bodyPr>
          <a:lstStyle/>
          <a:p>
            <a:pPr algn="l"/>
            <a:r>
              <a:rPr lang="en-US" sz="5400">
                <a:solidFill>
                  <a:srgbClr val="C00000"/>
                </a:solidFill>
              </a:rPr>
              <a:t>Associated with cloud security </a:t>
            </a:r>
          </a:p>
        </p:txBody>
      </p:sp>
      <p:sp>
        <p:nvSpPr>
          <p:cNvPr id="4" name="TextBox 3">
            <a:extLst>
              <a:ext uri="{FF2B5EF4-FFF2-40B4-BE49-F238E27FC236}">
                <a16:creationId xmlns:a16="http://schemas.microsoft.com/office/drawing/2014/main" id="{0443BCF0-365B-57D1-C8E8-B506191D62FE}"/>
              </a:ext>
            </a:extLst>
          </p:cNvPr>
          <p:cNvSpPr txBox="1"/>
          <p:nvPr/>
        </p:nvSpPr>
        <p:spPr>
          <a:xfrm>
            <a:off x="1498599" y="1540186"/>
            <a:ext cx="10239830" cy="4524315"/>
          </a:xfrm>
          <a:prstGeom prst="rect">
            <a:avLst/>
          </a:prstGeom>
          <a:noFill/>
        </p:spPr>
        <p:txBody>
          <a:bodyPr wrap="square" rtlCol="0">
            <a:spAutoFit/>
          </a:bodyPr>
          <a:lstStyle/>
          <a:p>
            <a:pPr algn="l"/>
            <a:r>
              <a:rPr lang="en-US" sz="4800">
                <a:solidFill>
                  <a:schemeClr val="bg1"/>
                </a:solidFill>
              </a:rPr>
              <a:t>⭐ Increasing partnership between csps and security solutions provides Expected . </a:t>
            </a:r>
          </a:p>
          <a:p>
            <a:pPr algn="l"/>
            <a:r>
              <a:rPr lang="en-US" sz="4800">
                <a:solidFill>
                  <a:schemeClr val="bg1"/>
                </a:solidFill>
              </a:rPr>
              <a:t>⭐ IncreasingEmergence of cloud services specific security solutions provides. </a:t>
            </a:r>
          </a:p>
        </p:txBody>
      </p:sp>
    </p:spTree>
    <p:extLst>
      <p:ext uri="{BB962C8B-B14F-4D97-AF65-F5344CB8AC3E}">
        <p14:creationId xmlns:p14="http://schemas.microsoft.com/office/powerpoint/2010/main" val="220135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11</cp:revision>
  <dcterms:created xsi:type="dcterms:W3CDTF">2024-04-02T05:47:40Z</dcterms:created>
  <dcterms:modified xsi:type="dcterms:W3CDTF">2024-04-02T09:52:23Z</dcterms:modified>
</cp:coreProperties>
</file>