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27735F-D635-3B0B-094A-07C3E1B5D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3D98A41-C8D7-8605-5465-A0001E66D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1F5941-0FDD-6477-E5AD-112476AD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3333-E6EB-4900-BDFD-5489C705DBBF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A57CA3-5655-6DE7-A25B-B18FABAA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DA4695-DF59-5B0B-8390-286BFBBA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1507-222D-45D3-8018-15112055E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537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83F95D-CB9F-2F3B-38ED-49D61114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2A1A1D-F9F4-8F3A-BF9E-89F0CF03B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23FCCC-CDC9-2CF9-E1E3-FF8A664D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3333-E6EB-4900-BDFD-5489C705DBBF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7C2005-0509-C4CE-5297-F568F1A6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452606-B06A-617B-7CCB-7DF79AB0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1507-222D-45D3-8018-15112055E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801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5E41969-B248-2F91-DFE9-DD7635CB3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0BB2994-AA30-5528-EB55-87F26C411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8C2301-3A90-8997-9F65-6922D63B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3333-E6EB-4900-BDFD-5489C705DBBF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E10CE5-0F1E-F942-2D5E-C42AD748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FB7D75-DF7D-E11B-9692-6ABC1894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1507-222D-45D3-8018-15112055E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490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04CF88-19D9-21A9-58BB-A02FA57B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392289-07A9-F953-CEE0-CC31FB857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51923B-FF9A-6DD3-F208-4A57C71B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3333-E6EB-4900-BDFD-5489C705DBBF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357B82-321A-F421-4109-DFE3D6F2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674EC2-2CA9-EF05-9313-92596B04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1507-222D-45D3-8018-15112055E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899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54E3DF-0EC7-F5E2-9541-45B4D1A1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E47D1B-14CA-11B1-101E-8C1AD1DBF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BB415D-A231-8CC9-CC6B-3F3ADB84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3333-E6EB-4900-BDFD-5489C705DBBF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87F714-71EE-DA6B-C572-873F9CB5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F01671-88FB-FEF2-33A1-ADA9BF3D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1507-222D-45D3-8018-15112055E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441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809CD-1615-6605-90E4-9BBBA10F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6FC1EE-3129-9907-EF44-9CD3ECCB8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690597B-2B7F-82D3-09FF-C5CCE4747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79999DF-2339-1DB5-2161-F0001E7B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3333-E6EB-4900-BDFD-5489C705DBBF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2ECAAC-AE33-F64E-8136-8A3D8160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A05532-3B68-28FB-7AB3-25647029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1507-222D-45D3-8018-15112055E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335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98D2D-47F7-F2EE-31C5-55408A34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ACA35F-8283-F119-29E6-B7ADA9A57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3368F33-3A50-19E2-C7C6-A476FFB09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782DA2D-F54A-6366-291F-F682911C4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2AE654A-36F2-C4B5-BB2D-25596F76F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D68D0A1-D5F7-19C7-7BD8-A143F8DE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3333-E6EB-4900-BDFD-5489C705DBBF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43C27C-A2B3-A5C5-90BE-7AD21969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36205F7-C5A0-E147-084C-8B35E08C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1507-222D-45D3-8018-15112055E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918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2FB692-4AE2-50F6-C4C4-81A339E9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4341144-8240-6302-51BF-D46855BB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3333-E6EB-4900-BDFD-5489C705DBBF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36015B8-02F7-2C9F-CAB7-E4EC9697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74C69E-67E3-4DDC-3DD3-A146FF39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1507-222D-45D3-8018-15112055E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740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2CF82FF-469F-6BE0-B71E-41AADF75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3333-E6EB-4900-BDFD-5489C705DBBF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5BDB257-C985-FACF-2A5B-A40EFB2B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4B5350-D158-0F90-F426-5A7951E6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1507-222D-45D3-8018-15112055E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029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0D32C-9FB6-8D2D-AA89-F32882D3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457BFF-10B9-C0EF-8308-6DAD4C91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158AB68-A591-0B27-9527-D514195D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1D23BB-6BEA-8009-FFAB-793DFA28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3333-E6EB-4900-BDFD-5489C705DBBF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4A1CC7A-0A50-A640-7BCB-655A78CE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AD0F14-472C-9100-04AB-5721913B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1507-222D-45D3-8018-15112055E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909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F45B6F-9300-54E6-DB98-458556EC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79DA89-C8C2-BC1C-0A89-51D559113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ABD7CA4-D249-3944-D569-BF9020628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BCE4C4-52A8-5592-9906-3ACAA02D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3333-E6EB-4900-BDFD-5489C705DBBF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771907-18CD-F3AF-AE25-D3D0FF26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88A8E4F-6D73-4226-55EA-5384B330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1507-222D-45D3-8018-15112055E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678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53683C5-FFB7-4640-C52D-AAB7EC4F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7A09ED-3BB6-5006-F135-E0C989375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8BEE31-8D14-623B-024E-90CA407A6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3333-E6EB-4900-BDFD-5489C705DBBF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CCC584-F3FE-0CC7-F186-FB7C9B4E8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11B4CB-8540-7F44-BBEF-CE09C919F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D1507-222D-45D3-8018-15112055E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496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4F4CA-A409-7B3D-7CD0-386654CE3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790700"/>
            <a:ext cx="10274300" cy="2387600"/>
          </a:xfrm>
        </p:spPr>
        <p:txBody>
          <a:bodyPr/>
          <a:lstStyle/>
          <a:p>
            <a:r>
              <a:rPr lang="en-US" dirty="0">
                <a:latin typeface="+mn-lt"/>
              </a:rPr>
              <a:t>product demand prediction with machine learning</a:t>
            </a:r>
          </a:p>
        </p:txBody>
      </p:sp>
    </p:spTree>
    <p:extLst>
      <p:ext uri="{BB962C8B-B14F-4D97-AF65-F5344CB8AC3E}">
        <p14:creationId xmlns:p14="http://schemas.microsoft.com/office/powerpoint/2010/main" xmlns="" val="916497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r>
              <a:rPr lang="en-US" dirty="0" smtClean="0"/>
              <a:t>data = </a:t>
            </a:r>
            <a:r>
              <a:rPr lang="en-US" dirty="0" err="1" smtClean="0"/>
              <a:t>data.dropna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fig = </a:t>
            </a:r>
            <a:r>
              <a:rPr lang="en-US" dirty="0" err="1" smtClean="0"/>
              <a:t>px.scatter</a:t>
            </a:r>
            <a:r>
              <a:rPr lang="en-US" dirty="0" smtClean="0"/>
              <a:t>(data, x="Units Sold", y="Total Price</a:t>
            </a:r>
            <a:r>
              <a:rPr lang="en-US" dirty="0" smtClean="0"/>
              <a:t>",</a:t>
            </a:r>
            <a:endParaRPr lang="en-US" dirty="0" smtClean="0"/>
          </a:p>
          <a:p>
            <a:r>
              <a:rPr lang="en-US" dirty="0" smtClean="0"/>
              <a:t>                 size='Units Sold')</a:t>
            </a:r>
          </a:p>
          <a:p>
            <a:r>
              <a:rPr lang="en-US" dirty="0" err="1" smtClean="0"/>
              <a:t>fig.show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pic>
        <p:nvPicPr>
          <p:cNvPr id="4" name="Picture 3" descr="p3(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013" y="2504467"/>
            <a:ext cx="11069596" cy="43535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695"/>
            <a:ext cx="10515600" cy="591226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data.corr</a:t>
            </a:r>
            <a:r>
              <a:rPr lang="en-US" dirty="0" smtClean="0"/>
              <a:t>())</a:t>
            </a:r>
          </a:p>
          <a:p>
            <a:endParaRPr lang="en-US" dirty="0"/>
          </a:p>
        </p:txBody>
      </p:sp>
      <p:pic>
        <p:nvPicPr>
          <p:cNvPr id="4" name="Picture 3" descr="p3(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9905" y="1985211"/>
            <a:ext cx="7640053" cy="25025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95" y="165267"/>
            <a:ext cx="10515600" cy="6536322"/>
          </a:xfrm>
        </p:spPr>
        <p:txBody>
          <a:bodyPr/>
          <a:lstStyle/>
          <a:p>
            <a:r>
              <a:rPr lang="en-US" dirty="0" smtClean="0"/>
              <a:t>correlations = </a:t>
            </a:r>
            <a:r>
              <a:rPr lang="en-US" dirty="0" err="1" smtClean="0"/>
              <a:t>data.corr</a:t>
            </a:r>
            <a:r>
              <a:rPr lang="en-US" dirty="0" smtClean="0"/>
              <a:t>(method='</a:t>
            </a:r>
            <a:r>
              <a:rPr lang="en-US" dirty="0" err="1" smtClean="0"/>
              <a:t>pearson</a:t>
            </a:r>
            <a:r>
              <a:rPr lang="en-US" dirty="0" smtClean="0"/>
              <a:t>')</a:t>
            </a:r>
          </a:p>
          <a:p>
            <a:r>
              <a:rPr lang="en-US" dirty="0" err="1" smtClean="0"/>
              <a:t>plt.figure</a:t>
            </a:r>
            <a:r>
              <a:rPr lang="en-US" dirty="0" smtClean="0"/>
              <a:t>(</a:t>
            </a:r>
            <a:r>
              <a:rPr lang="en-US" dirty="0" err="1" smtClean="0"/>
              <a:t>figsize</a:t>
            </a:r>
            <a:r>
              <a:rPr lang="en-US" dirty="0" smtClean="0"/>
              <a:t>=(15, 12))</a:t>
            </a:r>
          </a:p>
          <a:p>
            <a:r>
              <a:rPr lang="en-US" dirty="0" err="1" smtClean="0"/>
              <a:t>sns.heatmap</a:t>
            </a:r>
            <a:r>
              <a:rPr lang="en-US" dirty="0" smtClean="0"/>
              <a:t>(correlations, </a:t>
            </a:r>
            <a:r>
              <a:rPr lang="en-US" dirty="0" err="1" smtClean="0"/>
              <a:t>cmap</a:t>
            </a:r>
            <a:r>
              <a:rPr lang="en-US" dirty="0" smtClean="0"/>
              <a:t>="</a:t>
            </a:r>
            <a:r>
              <a:rPr lang="en-US" dirty="0" err="1" smtClean="0"/>
              <a:t>coolwarm</a:t>
            </a:r>
            <a:r>
              <a:rPr lang="en-US" dirty="0" smtClean="0"/>
              <a:t>", </a:t>
            </a:r>
            <a:r>
              <a:rPr lang="en-US" dirty="0" err="1" smtClean="0"/>
              <a:t>annot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pic>
        <p:nvPicPr>
          <p:cNvPr id="4" name="Picture 3" descr="p3(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448" y="2151993"/>
            <a:ext cx="5734851" cy="47060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474"/>
            <a:ext cx="10515600" cy="5996489"/>
          </a:xfrm>
        </p:spPr>
        <p:txBody>
          <a:bodyPr/>
          <a:lstStyle/>
          <a:p>
            <a:r>
              <a:rPr lang="en-US" dirty="0" smtClean="0"/>
              <a:t>x = data[["Total Price", "Base Price"]]</a:t>
            </a:r>
          </a:p>
          <a:p>
            <a:r>
              <a:rPr lang="en-US" dirty="0" smtClean="0"/>
              <a:t>y = data["Units Sold"]</a:t>
            </a:r>
          </a:p>
          <a:p>
            <a:r>
              <a:rPr lang="en-US" dirty="0" err="1" smtClean="0"/>
              <a:t>xtrain</a:t>
            </a:r>
            <a:r>
              <a:rPr lang="en-US" dirty="0" smtClean="0"/>
              <a:t>, </a:t>
            </a:r>
            <a:r>
              <a:rPr lang="en-US" dirty="0" err="1" smtClean="0"/>
              <a:t>xtest</a:t>
            </a:r>
            <a:r>
              <a:rPr lang="en-US" dirty="0" smtClean="0"/>
              <a:t>, </a:t>
            </a:r>
            <a:r>
              <a:rPr lang="en-US" dirty="0" err="1" smtClean="0"/>
              <a:t>ytrain</a:t>
            </a:r>
            <a:r>
              <a:rPr lang="en-US" dirty="0" smtClean="0"/>
              <a:t>, </a:t>
            </a:r>
            <a:r>
              <a:rPr lang="en-US" dirty="0" err="1" smtClean="0"/>
              <a:t>ytest</a:t>
            </a:r>
            <a:r>
              <a:rPr lang="en-US" dirty="0" smtClean="0"/>
              <a:t> = </a:t>
            </a:r>
            <a:r>
              <a:rPr lang="en-US" dirty="0" err="1" smtClean="0"/>
              <a:t>train_test_split</a:t>
            </a:r>
            <a:r>
              <a:rPr lang="en-US" dirty="0" smtClean="0"/>
              <a:t>(x, y,</a:t>
            </a:r>
          </a:p>
          <a:p>
            <a:r>
              <a:rPr lang="en-US" dirty="0" smtClean="0"/>
              <a:t>                                                </a:t>
            </a:r>
            <a:r>
              <a:rPr lang="en-US" dirty="0" err="1" smtClean="0"/>
              <a:t>test_size</a:t>
            </a:r>
            <a:r>
              <a:rPr lang="en-US" dirty="0" smtClean="0"/>
              <a:t>=0.2,</a:t>
            </a:r>
          </a:p>
          <a:p>
            <a:r>
              <a:rPr lang="en-US" dirty="0" smtClean="0"/>
              <a:t>                                                </a:t>
            </a:r>
            <a:r>
              <a:rPr lang="en-US" dirty="0" err="1" smtClean="0"/>
              <a:t>random_state</a:t>
            </a:r>
            <a:r>
              <a:rPr lang="en-US" dirty="0" smtClean="0"/>
              <a:t>=42)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sklearn.tree</a:t>
            </a:r>
            <a:r>
              <a:rPr lang="en-US" dirty="0" smtClean="0"/>
              <a:t> import </a:t>
            </a:r>
            <a:r>
              <a:rPr lang="en-US" dirty="0" err="1" smtClean="0"/>
              <a:t>DecisionTreeRegressor</a:t>
            </a:r>
            <a:endParaRPr lang="en-US" dirty="0" smtClean="0"/>
          </a:p>
          <a:p>
            <a:r>
              <a:rPr lang="en-US" dirty="0" smtClean="0"/>
              <a:t>model = </a:t>
            </a:r>
            <a:r>
              <a:rPr lang="en-US" dirty="0" err="1" smtClean="0"/>
              <a:t>DecisionTreeRegressor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model.fit(</a:t>
            </a:r>
            <a:r>
              <a:rPr lang="en-US" dirty="0" err="1" smtClean="0"/>
              <a:t>xtrain</a:t>
            </a:r>
            <a:r>
              <a:rPr lang="en-US" dirty="0" smtClean="0"/>
              <a:t>, </a:t>
            </a:r>
            <a:r>
              <a:rPr lang="en-US" dirty="0" err="1" smtClean="0"/>
              <a:t>ytrain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features = </a:t>
            </a:r>
            <a:r>
              <a:rPr lang="en-US" dirty="0" err="1" smtClean="0"/>
              <a:t>np.array</a:t>
            </a:r>
            <a:r>
              <a:rPr lang="en-US" dirty="0" smtClean="0"/>
              <a:t>([[133.00, 140.00]])</a:t>
            </a:r>
          </a:p>
          <a:p>
            <a:r>
              <a:rPr lang="en-US" dirty="0" err="1" smtClean="0"/>
              <a:t>model.predict</a:t>
            </a:r>
            <a:r>
              <a:rPr lang="en-US" dirty="0" smtClean="0"/>
              <a:t>(features)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B710B02-CF32-CFE4-4BD3-E355F90EF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2483" y="584994"/>
            <a:ext cx="9707033" cy="5460206"/>
          </a:xfrm>
        </p:spPr>
      </p:pic>
    </p:spTree>
    <p:extLst>
      <p:ext uri="{BB962C8B-B14F-4D97-AF65-F5344CB8AC3E}">
        <p14:creationId xmlns:p14="http://schemas.microsoft.com/office/powerpoint/2010/main" xmlns="" val="119989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9FB27C-2C49-01E3-1951-1C627952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Data Collection and Preprocessing: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5669C7-2859-1822-4D8C-377CCCD6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1. Data Sources: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Franklin Gothic Medium" panose="020B0603020102020204" pitchFamily="34" charset="0"/>
              </a:rPr>
              <a:t>Historical sales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Franklin Gothic Medium" panose="020B0603020102020204" pitchFamily="34" charset="0"/>
              </a:rPr>
              <a:t>Market trends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Franklin Gothic Medium" panose="020B0603020102020204" pitchFamily="34" charset="0"/>
              </a:rPr>
              <a:t>Product attributes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Franklin Gothic Medium" panose="020B0603020102020204" pitchFamily="34" charset="0"/>
              </a:rPr>
              <a:t>External factors (e.g., weather, holidays)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Franklin Gothic Medium" panose="020B0603020102020204" pitchFamily="34" charset="0"/>
              </a:rPr>
              <a:t>Customer behavior data (if available)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Franklin Gothic Medium" panose="020B0603020102020204" pitchFamily="34" charset="0"/>
              </a:rPr>
              <a:t>Inventory levels</a:t>
            </a:r>
          </a:p>
          <a:p>
            <a:pPr marL="0" indent="0">
              <a:buNone/>
            </a:pPr>
            <a:endParaRPr lang="en-US" b="1" i="0" dirty="0"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487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5A38F1-274A-4F75-7F3B-1A73AC49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2. Data Gathering: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A0B831-6C9F-601C-FE69-8221B57A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Franklin Gothic Medium" panose="020B0603020102020204" pitchFamily="34" charset="0"/>
              </a:rPr>
              <a:t>Extract data from the identified sources. This may involve data acquisition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Franklin Gothic Medium" panose="020B0603020102020204" pitchFamily="34" charset="0"/>
              </a:rPr>
              <a:t> from databases, APIs, spreadsheets, or other data storage systems.</a:t>
            </a:r>
          </a:p>
          <a:p>
            <a:endParaRPr lang="en-US" sz="2400" b="0" i="0" dirty="0">
              <a:solidFill>
                <a:srgbClr val="374151"/>
              </a:solidFill>
              <a:effectLst/>
              <a:latin typeface="Franklin Gothic Medium" panose="020B0603020102020204" pitchFamily="34" charset="0"/>
            </a:endParaRPr>
          </a:p>
          <a:p>
            <a:r>
              <a:rPr lang="en-US" sz="4400" b="1" i="0" dirty="0">
                <a:effectLst/>
                <a:latin typeface="Söhne"/>
              </a:rPr>
              <a:t>3. Data Cleaning: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74151"/>
                </a:solidFill>
                <a:effectLst/>
                <a:latin typeface="Franklin Gothic Medium" panose="020B0603020102020204" pitchFamily="34" charset="0"/>
              </a:rPr>
              <a:t>Clean the raw data to ensure it is free from errors and inconsistencies.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74151"/>
                </a:solidFill>
                <a:effectLst/>
                <a:latin typeface="Franklin Gothic Medium" panose="020B0603020102020204" pitchFamily="34" charset="0"/>
              </a:rPr>
              <a:t> Common tasks </a:t>
            </a:r>
            <a:r>
              <a:rPr lang="en-US" sz="2600" b="0" i="0" dirty="0" smtClean="0">
                <a:solidFill>
                  <a:srgbClr val="374151"/>
                </a:solidFill>
                <a:effectLst/>
                <a:latin typeface="Franklin Gothic Medium" panose="020B0603020102020204" pitchFamily="34" charset="0"/>
              </a:rPr>
              <a:t>include Handling 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Franklin Gothic Medium" panose="020B0603020102020204" pitchFamily="34" charset="0"/>
              </a:rPr>
              <a:t>missing values: Decide whether 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74151"/>
                </a:solidFill>
                <a:effectLst/>
                <a:latin typeface="Franklin Gothic Medium" panose="020B0603020102020204" pitchFamily="34" charset="0"/>
              </a:rPr>
              <a:t> impute missing data or remove incomplete records.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74151"/>
                </a:solidFill>
                <a:effectLst/>
                <a:latin typeface="Franklin Gothic Medium" panose="020B0603020102020204" pitchFamily="34" charset="0"/>
              </a:rPr>
              <a:t>Removing duplicates: Eliminate duplicate entries from the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74151"/>
                </a:solidFill>
                <a:effectLst/>
                <a:latin typeface="Franklin Gothic Medium" panose="020B0603020102020204" pitchFamily="34" charset="0"/>
              </a:rPr>
              <a:t>Outlier detection: Identify and handle outliers that may skew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74151"/>
                </a:solidFill>
                <a:effectLst/>
                <a:latin typeface="Franklin Gothic Medium" panose="020B0603020102020204" pitchFamily="34" charset="0"/>
              </a:rPr>
              <a:t> predictions.</a:t>
            </a:r>
          </a:p>
          <a:p>
            <a:endParaRPr lang="en-US" sz="44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434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2DE8A4-E597-B231-97F4-3AFDCDE1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4</a:t>
            </a:r>
            <a:r>
              <a:rPr lang="en-US" b="1" i="0" dirty="0" smtClean="0">
                <a:effectLst/>
                <a:latin typeface="Söhne"/>
              </a:rPr>
              <a:t>. </a:t>
            </a:r>
            <a:r>
              <a:rPr lang="en-US" b="1" i="0" dirty="0">
                <a:effectLst/>
                <a:latin typeface="Söhne"/>
              </a:rPr>
              <a:t>Data Visualization: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0C2EE2-7077-C10C-D6DC-3B3785242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Franklin Gothic Medium" panose="020B0603020102020204" pitchFamily="34" charset="0"/>
              </a:rPr>
              <a:t>Explore the data visually to gain insights into its distribution, trends, and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Franklin Gothic Medium" panose="020B0603020102020204" pitchFamily="34" charset="0"/>
              </a:rPr>
              <a:t> relationships. Visualization can help you identify patterns that might inform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Franklin Gothic Medium" panose="020B0603020102020204" pitchFamily="34" charset="0"/>
              </a:rPr>
              <a:t> feature selection and model choice.</a:t>
            </a:r>
          </a:p>
          <a:p>
            <a:endParaRPr lang="en-US" sz="2400" dirty="0">
              <a:solidFill>
                <a:srgbClr val="374151"/>
              </a:solidFill>
              <a:latin typeface="Franklin Gothic Medium" panose="020B0603020102020204" pitchFamily="34" charset="0"/>
            </a:endParaRPr>
          </a:p>
          <a:p>
            <a:pPr>
              <a:buNone/>
            </a:pPr>
            <a:r>
              <a:rPr lang="en-US" sz="4400" b="1" dirty="0">
                <a:latin typeface="Söhne"/>
              </a:rPr>
              <a:t>5</a:t>
            </a:r>
            <a:r>
              <a:rPr lang="en-US" sz="4400" b="1" i="0" dirty="0" smtClean="0">
                <a:effectLst/>
                <a:latin typeface="Söhne"/>
              </a:rPr>
              <a:t>. </a:t>
            </a:r>
            <a:r>
              <a:rPr lang="en-US" sz="4400" b="1" i="0" dirty="0">
                <a:effectLst/>
                <a:latin typeface="Söhne"/>
              </a:rPr>
              <a:t>Data Integration: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Franklin Gothic Medium" panose="020B0603020102020204" pitchFamily="34" charset="0"/>
              </a:rPr>
              <a:t>If data is coming from multiple sources, integrate it into a single dataset, ensuring that the data is in a consistent format.</a:t>
            </a:r>
            <a:endParaRPr lang="en-US" sz="24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286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öhne"/>
              </a:rPr>
              <a:t>Data Set</a:t>
            </a:r>
            <a:endParaRPr lang="en-US" dirty="0">
              <a:latin typeface="Söhn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ID,Store</a:t>
            </a:r>
            <a:r>
              <a:rPr lang="en-US" dirty="0" smtClean="0"/>
              <a:t> </a:t>
            </a:r>
            <a:r>
              <a:rPr lang="en-US" dirty="0" err="1" smtClean="0"/>
              <a:t>ID,Total</a:t>
            </a:r>
            <a:r>
              <a:rPr lang="en-US" dirty="0" smtClean="0"/>
              <a:t> </a:t>
            </a:r>
            <a:r>
              <a:rPr lang="en-US" dirty="0" err="1" smtClean="0"/>
              <a:t>Price,Base</a:t>
            </a:r>
            <a:r>
              <a:rPr lang="en-US" dirty="0" smtClean="0"/>
              <a:t> </a:t>
            </a:r>
            <a:r>
              <a:rPr lang="en-US" dirty="0" err="1" smtClean="0"/>
              <a:t>Price,Units</a:t>
            </a:r>
            <a:r>
              <a:rPr lang="en-US" dirty="0" smtClean="0"/>
              <a:t> Sold </a:t>
            </a:r>
            <a:endParaRPr lang="en-US" dirty="0" smtClean="0"/>
          </a:p>
          <a:p>
            <a:r>
              <a:rPr lang="en-US" dirty="0" smtClean="0"/>
              <a:t>1,8091,99.0375,111.8625,20 </a:t>
            </a:r>
            <a:r>
              <a:rPr lang="en-US" dirty="0" smtClean="0"/>
              <a:t>2,8091,99.0375,99.0375,28 </a:t>
            </a:r>
            <a:endParaRPr lang="en-US" dirty="0" smtClean="0"/>
          </a:p>
          <a:p>
            <a:r>
              <a:rPr lang="en-US" dirty="0" smtClean="0"/>
              <a:t>3,8091,133.95,133.95,19 </a:t>
            </a:r>
            <a:r>
              <a:rPr lang="en-US" dirty="0" smtClean="0"/>
              <a:t>4,8091,133.95,133.95,44 </a:t>
            </a:r>
            <a:endParaRPr lang="en-US" dirty="0" smtClean="0"/>
          </a:p>
          <a:p>
            <a:r>
              <a:rPr lang="en-US" dirty="0" smtClean="0"/>
              <a:t>5,8091,141.075,141.075,52 </a:t>
            </a:r>
            <a:r>
              <a:rPr lang="en-US" dirty="0" smtClean="0"/>
              <a:t>9,8091,227.2875,227.2875,18 </a:t>
            </a:r>
            <a:endParaRPr lang="en-US" dirty="0" smtClean="0"/>
          </a:p>
          <a:p>
            <a:r>
              <a:rPr lang="en-US" dirty="0" smtClean="0"/>
              <a:t>10,8091,327.0375,327.0375,47 </a:t>
            </a:r>
            <a:r>
              <a:rPr lang="en-US" dirty="0" smtClean="0"/>
              <a:t>13,8091,210.9,210.9,50 </a:t>
            </a:r>
            <a:endParaRPr lang="en-US" dirty="0" smtClean="0"/>
          </a:p>
          <a:p>
            <a:r>
              <a:rPr lang="en-US" dirty="0" smtClean="0"/>
              <a:t>14,8091,190.2375,234.4125,82 17,8095,99.0375,99.0375,99</a:t>
            </a:r>
          </a:p>
          <a:p>
            <a:r>
              <a:rPr lang="en-US" dirty="0" smtClean="0"/>
              <a:t>18,8095,97.6125,97.6125,120 19,8095,98.325,98.325,40 </a:t>
            </a:r>
            <a:endParaRPr lang="en-US" dirty="0" smtClean="0"/>
          </a:p>
          <a:p>
            <a:r>
              <a:rPr lang="en-US" dirty="0" smtClean="0"/>
              <a:t>22,8095,133.2375,133.2375,68 </a:t>
            </a:r>
            <a:r>
              <a:rPr lang="en-US" dirty="0" smtClean="0"/>
              <a:t>23,8095,133.95,133.95,87 </a:t>
            </a:r>
            <a:endParaRPr lang="en-US" dirty="0" smtClean="0"/>
          </a:p>
          <a:p>
            <a:r>
              <a:rPr lang="en-US" dirty="0" smtClean="0"/>
              <a:t>24,8095,139.65,139.65,186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öhne"/>
              </a:rPr>
              <a:t>Program</a:t>
            </a:r>
            <a:endParaRPr lang="en-US" dirty="0">
              <a:latin typeface="Söhn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import pandas as pd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plotly.express</a:t>
            </a:r>
            <a:r>
              <a:rPr lang="en-US" dirty="0" smtClean="0"/>
              <a:t> as </a:t>
            </a:r>
            <a:r>
              <a:rPr lang="en-US" dirty="0" err="1" smtClean="0"/>
              <a:t>px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seaborn</a:t>
            </a:r>
            <a:r>
              <a:rPr lang="en-US" dirty="0" smtClean="0"/>
              <a:t> as </a:t>
            </a:r>
            <a:r>
              <a:rPr lang="en-US" dirty="0" err="1" smtClean="0"/>
              <a:t>sns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sklearn.model_selection</a:t>
            </a:r>
            <a:r>
              <a:rPr lang="en-US" dirty="0" smtClean="0"/>
              <a:t> import </a:t>
            </a:r>
            <a:r>
              <a:rPr lang="en-US" dirty="0" err="1" smtClean="0"/>
              <a:t>train_test_split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sklearn.tree</a:t>
            </a:r>
            <a:r>
              <a:rPr lang="en-US" dirty="0" smtClean="0"/>
              <a:t> import </a:t>
            </a:r>
            <a:r>
              <a:rPr lang="en-US" dirty="0" err="1" smtClean="0"/>
              <a:t>DecisionTreeRegressor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= </a:t>
            </a:r>
            <a:r>
              <a:rPr lang="en-US" dirty="0" err="1" smtClean="0"/>
              <a:t>pd.read_csv</a:t>
            </a:r>
            <a:r>
              <a:rPr lang="en-US" dirty="0" smtClean="0"/>
              <a:t>("https://</a:t>
            </a:r>
            <a:r>
              <a:rPr lang="en-US" dirty="0" smtClean="0"/>
              <a:t>raw.githubusercontent.com/Rjrajamanickam/Ibmphase-</a:t>
            </a:r>
          </a:p>
          <a:p>
            <a:r>
              <a:rPr lang="en-US" dirty="0" smtClean="0"/>
              <a:t>2/main/</a:t>
            </a:r>
            <a:r>
              <a:rPr lang="en-US" dirty="0" err="1" smtClean="0"/>
              <a:t>PoductDemand.csv?token</a:t>
            </a:r>
            <a:r>
              <a:rPr lang="en-US" dirty="0" smtClean="0"/>
              <a:t>=GHSAT0AAAAAACIYIOV7E4W5JDPQ6JFMCPESZJMBY</a:t>
            </a:r>
          </a:p>
          <a:p>
            <a:r>
              <a:rPr lang="en-US" dirty="0" smtClean="0"/>
              <a:t>WA</a:t>
            </a:r>
            <a:r>
              <a:rPr lang="en-US" dirty="0" smtClean="0"/>
              <a:t>")</a:t>
            </a:r>
          </a:p>
          <a:p>
            <a:r>
              <a:rPr lang="en-US" dirty="0" err="1" smtClean="0"/>
              <a:t>data.head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3(1)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600199" y="1672389"/>
            <a:ext cx="9539311" cy="323649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data.isnull</a:t>
            </a:r>
            <a:r>
              <a:rPr lang="en-US" dirty="0" smtClean="0"/>
              <a:t>().sum()</a:t>
            </a:r>
          </a:p>
          <a:p>
            <a:endParaRPr lang="en-US" dirty="0"/>
          </a:p>
        </p:txBody>
      </p:sp>
      <p:pic>
        <p:nvPicPr>
          <p:cNvPr id="8" name="Picture 7" descr="p3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3428" y="3128211"/>
            <a:ext cx="4818813" cy="21808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329</Words>
  <Application>Microsoft Office PowerPoint</Application>
  <PresentationFormat>Custom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product demand prediction with machine learning</vt:lpstr>
      <vt:lpstr>Slide 2</vt:lpstr>
      <vt:lpstr>Data Collection and Preprocessing:</vt:lpstr>
      <vt:lpstr>2. Data Gathering:</vt:lpstr>
      <vt:lpstr>4. Data Visualization:</vt:lpstr>
      <vt:lpstr>Data Set</vt:lpstr>
      <vt:lpstr>Program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demand prediction with machine learning</dc:title>
  <dc:creator>Raj RJ</dc:creator>
  <cp:lastModifiedBy>Raj RJ</cp:lastModifiedBy>
  <cp:revision>4</cp:revision>
  <dcterms:created xsi:type="dcterms:W3CDTF">2023-10-15T17:44:44Z</dcterms:created>
  <dcterms:modified xsi:type="dcterms:W3CDTF">2023-10-16T13:54:23Z</dcterms:modified>
</cp:coreProperties>
</file>