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57"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0FC79F27-1DB6-4853-9DA1-44B4B2E847CA}" type="datetimeFigureOut">
              <a:rPr lang="en-IN" smtClean="0"/>
              <a:t>08-12-2021</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CB5365A-7FCA-4319-86A8-F5E86E9C0301}" type="slidenum">
              <a:rPr lang="en-IN" smtClean="0"/>
              <a:t>‹#›</a:t>
            </a:fld>
            <a:endParaRPr lang="en-IN"/>
          </a:p>
        </p:txBody>
      </p:sp>
    </p:spTree>
    <p:extLst>
      <p:ext uri="{BB962C8B-B14F-4D97-AF65-F5344CB8AC3E}">
        <p14:creationId xmlns:p14="http://schemas.microsoft.com/office/powerpoint/2010/main" val="52960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C79F27-1DB6-4853-9DA1-44B4B2E847CA}"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365A-7FCA-4319-86A8-F5E86E9C0301}" type="slidenum">
              <a:rPr lang="en-IN" smtClean="0"/>
              <a:t>‹#›</a:t>
            </a:fld>
            <a:endParaRPr lang="en-IN"/>
          </a:p>
        </p:txBody>
      </p:sp>
    </p:spTree>
    <p:extLst>
      <p:ext uri="{BB962C8B-B14F-4D97-AF65-F5344CB8AC3E}">
        <p14:creationId xmlns:p14="http://schemas.microsoft.com/office/powerpoint/2010/main" val="63441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C79F27-1DB6-4853-9DA1-44B4B2E847CA}" type="datetimeFigureOut">
              <a:rPr lang="en-IN" smtClean="0"/>
              <a:t>08-12-2021</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9CB5365A-7FCA-4319-86A8-F5E86E9C0301}" type="slidenum">
              <a:rPr lang="en-IN" smtClean="0"/>
              <a:t>‹#›</a:t>
            </a:fld>
            <a:endParaRPr lang="en-IN"/>
          </a:p>
        </p:txBody>
      </p:sp>
    </p:spTree>
    <p:extLst>
      <p:ext uri="{BB962C8B-B14F-4D97-AF65-F5344CB8AC3E}">
        <p14:creationId xmlns:p14="http://schemas.microsoft.com/office/powerpoint/2010/main" val="192180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C79F27-1DB6-4853-9DA1-44B4B2E847CA}"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365A-7FCA-4319-86A8-F5E86E9C0301}" type="slidenum">
              <a:rPr lang="en-IN" smtClean="0"/>
              <a:t>‹#›</a:t>
            </a:fld>
            <a:endParaRPr lang="en-IN"/>
          </a:p>
        </p:txBody>
      </p:sp>
    </p:spTree>
    <p:extLst>
      <p:ext uri="{BB962C8B-B14F-4D97-AF65-F5344CB8AC3E}">
        <p14:creationId xmlns:p14="http://schemas.microsoft.com/office/powerpoint/2010/main" val="536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0FC79F27-1DB6-4853-9DA1-44B4B2E847CA}" type="datetimeFigureOut">
              <a:rPr lang="en-IN" smtClean="0"/>
              <a:t>08-12-2021</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CB5365A-7FCA-4319-86A8-F5E86E9C0301}" type="slidenum">
              <a:rPr lang="en-IN" smtClean="0"/>
              <a:t>‹#›</a:t>
            </a:fld>
            <a:endParaRPr lang="en-IN"/>
          </a:p>
        </p:txBody>
      </p:sp>
    </p:spTree>
    <p:extLst>
      <p:ext uri="{BB962C8B-B14F-4D97-AF65-F5344CB8AC3E}">
        <p14:creationId xmlns:p14="http://schemas.microsoft.com/office/powerpoint/2010/main" val="55525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79F27-1DB6-4853-9DA1-44B4B2E847CA}"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5365A-7FCA-4319-86A8-F5E86E9C0301}" type="slidenum">
              <a:rPr lang="en-IN" smtClean="0"/>
              <a:t>‹#›</a:t>
            </a:fld>
            <a:endParaRPr lang="en-IN"/>
          </a:p>
        </p:txBody>
      </p:sp>
    </p:spTree>
    <p:extLst>
      <p:ext uri="{BB962C8B-B14F-4D97-AF65-F5344CB8AC3E}">
        <p14:creationId xmlns:p14="http://schemas.microsoft.com/office/powerpoint/2010/main" val="18135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C79F27-1DB6-4853-9DA1-44B4B2E847CA}" type="datetimeFigureOut">
              <a:rPr lang="en-IN" smtClean="0"/>
              <a:t>08-12-2021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5365A-7FCA-4319-86A8-F5E86E9C0301}" type="slidenum">
              <a:rPr lang="en-IN" smtClean="0"/>
              <a:t>‹#›</a:t>
            </a:fld>
            <a:endParaRPr lang="en-IN"/>
          </a:p>
        </p:txBody>
      </p:sp>
    </p:spTree>
    <p:extLst>
      <p:ext uri="{BB962C8B-B14F-4D97-AF65-F5344CB8AC3E}">
        <p14:creationId xmlns:p14="http://schemas.microsoft.com/office/powerpoint/2010/main" val="337304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C79F27-1DB6-4853-9DA1-44B4B2E847CA}"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B5365A-7FCA-4319-86A8-F5E86E9C0301}" type="slidenum">
              <a:rPr lang="en-IN" smtClean="0"/>
              <a:t>‹#›</a:t>
            </a:fld>
            <a:endParaRPr lang="en-IN"/>
          </a:p>
        </p:txBody>
      </p:sp>
    </p:spTree>
    <p:extLst>
      <p:ext uri="{BB962C8B-B14F-4D97-AF65-F5344CB8AC3E}">
        <p14:creationId xmlns:p14="http://schemas.microsoft.com/office/powerpoint/2010/main" val="68033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79F27-1DB6-4853-9DA1-44B4B2E847CA}" type="datetimeFigureOut">
              <a:rPr lang="en-IN" smtClean="0"/>
              <a:t>08-12-2021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B5365A-7FCA-4319-86A8-F5E86E9C0301}" type="slidenum">
              <a:rPr lang="en-IN" smtClean="0"/>
              <a:t>‹#›</a:t>
            </a:fld>
            <a:endParaRPr lang="en-IN"/>
          </a:p>
        </p:txBody>
      </p:sp>
    </p:spTree>
    <p:extLst>
      <p:ext uri="{BB962C8B-B14F-4D97-AF65-F5344CB8AC3E}">
        <p14:creationId xmlns:p14="http://schemas.microsoft.com/office/powerpoint/2010/main" val="131748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79F27-1DB6-4853-9DA1-44B4B2E847CA}"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5365A-7FCA-4319-86A8-F5E86E9C0301}" type="slidenum">
              <a:rPr lang="en-IN" smtClean="0"/>
              <a:t>‹#›</a:t>
            </a:fld>
            <a:endParaRPr lang="en-IN"/>
          </a:p>
        </p:txBody>
      </p:sp>
    </p:spTree>
    <p:extLst>
      <p:ext uri="{BB962C8B-B14F-4D97-AF65-F5344CB8AC3E}">
        <p14:creationId xmlns:p14="http://schemas.microsoft.com/office/powerpoint/2010/main" val="402520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79F27-1DB6-4853-9DA1-44B4B2E847CA}"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5365A-7FCA-4319-86A8-F5E86E9C0301}" type="slidenum">
              <a:rPr lang="en-IN" smtClean="0"/>
              <a:t>‹#›</a:t>
            </a:fld>
            <a:endParaRPr lang="en-IN"/>
          </a:p>
        </p:txBody>
      </p:sp>
    </p:spTree>
    <p:extLst>
      <p:ext uri="{BB962C8B-B14F-4D97-AF65-F5344CB8AC3E}">
        <p14:creationId xmlns:p14="http://schemas.microsoft.com/office/powerpoint/2010/main" val="125743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C79F27-1DB6-4853-9DA1-44B4B2E847CA}" type="datetimeFigureOut">
              <a:rPr lang="en-IN" smtClean="0"/>
              <a:t>08-12-2021</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CB5365A-7FCA-4319-86A8-F5E86E9C0301}" type="slidenum">
              <a:rPr lang="en-IN" smtClean="0"/>
              <a:t>‹#›</a:t>
            </a:fld>
            <a:endParaRPr lang="en-IN"/>
          </a:p>
        </p:txBody>
      </p:sp>
    </p:spTree>
    <p:extLst>
      <p:ext uri="{BB962C8B-B14F-4D97-AF65-F5344CB8AC3E}">
        <p14:creationId xmlns:p14="http://schemas.microsoft.com/office/powerpoint/2010/main" val="489020872"/>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PREDICTION OF CYBER-ATTACKS USING DATA SCIENCE TECHNIQUE</a:t>
            </a:r>
            <a:endParaRPr lang="en-IN" dirty="0"/>
          </a:p>
        </p:txBody>
      </p:sp>
    </p:spTree>
    <p:extLst>
      <p:ext uri="{BB962C8B-B14F-4D97-AF65-F5344CB8AC3E}">
        <p14:creationId xmlns:p14="http://schemas.microsoft.com/office/powerpoint/2010/main" val="312893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IN" dirty="0"/>
          </a:p>
        </p:txBody>
      </p:sp>
      <p:sp>
        <p:nvSpPr>
          <p:cNvPr id="3" name="Content Placeholder 2"/>
          <p:cNvSpPr>
            <a:spLocks noGrp="1"/>
          </p:cNvSpPr>
          <p:nvPr>
            <p:ph idx="1"/>
          </p:nvPr>
        </p:nvSpPr>
        <p:spPr/>
        <p:txBody>
          <a:bodyPr>
            <a:normAutofit fontScale="92500"/>
          </a:bodyPr>
          <a:lstStyle/>
          <a:p>
            <a:r>
              <a:rPr lang="en-US" dirty="0"/>
              <a:t>Machine learning is to predict the future from past data. Machine learning (ML) is a type of artificial intelligence (AI) that provides computers with the ability to learn without being explicitly programmed. Machine learning focuses on the development of Computer Programs that can change when exposed to new data and the basics of Machine Learning, implementation of a simple machine learning algorithm using python. Process of training and prediction involves use of specialized algorithms. It feed the training data to an algorithm, and the algorithm uses this training data to give predictions on a new test data. Machine learning can be roughly separated in to three categories. There are supervised learning, unsupervised learning and reinforcement learning. Supervised learning program is both given the input data and the corresponding labeling to learn data has to be labeled by a human being beforehand. Unsupervised learning is no labels. It provided to the learning algorithm. This algorithm has to figure out the clustering of the input data. Finally, Reinforcement learning dynamically interacts with its environment and it receives positive or negative feedback to improve its performance</a:t>
            </a:r>
            <a:r>
              <a:rPr lang="en-US" dirty="0" smtClean="0"/>
              <a:t>.</a:t>
            </a:r>
            <a:endParaRPr lang="en-IN" dirty="0"/>
          </a:p>
        </p:txBody>
      </p:sp>
    </p:spTree>
    <p:extLst>
      <p:ext uri="{BB962C8B-B14F-4D97-AF65-F5344CB8AC3E}">
        <p14:creationId xmlns:p14="http://schemas.microsoft.com/office/powerpoint/2010/main" val="208355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lstStyle/>
          <a:p>
            <a:r>
              <a:rPr lang="en-US" dirty="0"/>
              <a:t>The proposed model is to build a machine learning model for anomaly detection. Anomaly detection is an important technique for recognizing fraud activities, suspicious activities, network intrusion, and other abnormal events that may have great significance but are difficult to detect. The machine learning model is built by applying proper data science techniques like variable identification that is the dependent and independent variables. Then the </a:t>
            </a:r>
            <a:r>
              <a:rPr lang="en-US" dirty="0" err="1"/>
              <a:t>visualisation</a:t>
            </a:r>
            <a:r>
              <a:rPr lang="en-US" dirty="0"/>
              <a:t> of the data is done to insights of the data .The model is build based on the previous dataset where the algorithm learn data and get trained different algorithms are used for better comparisons. The performance metrics are calculated and compared</a:t>
            </a:r>
            <a:r>
              <a:rPr lang="en-US" dirty="0" smtClean="0"/>
              <a:t>.</a:t>
            </a:r>
            <a:endParaRPr lang="en-IN" dirty="0"/>
          </a:p>
        </p:txBody>
      </p:sp>
    </p:spTree>
    <p:extLst>
      <p:ext uri="{BB962C8B-B14F-4D97-AF65-F5344CB8AC3E}">
        <p14:creationId xmlns:p14="http://schemas.microsoft.com/office/powerpoint/2010/main" val="63698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lstStyle/>
          <a:p>
            <a:r>
              <a:rPr lang="en-US" dirty="0"/>
              <a:t>1. The anomaly detection can be automated process using the machine learning.</a:t>
            </a:r>
            <a:endParaRPr lang="en-IN" dirty="0"/>
          </a:p>
          <a:p>
            <a:r>
              <a:rPr lang="en-US" dirty="0"/>
              <a:t>2. Performance metric are compared in order to get better model.</a:t>
            </a:r>
            <a:endParaRPr lang="en-IN" dirty="0"/>
          </a:p>
          <a:p>
            <a:pPr marL="0" indent="0">
              <a:buNone/>
            </a:pPr>
            <a:endParaRPr lang="en-IN" dirty="0"/>
          </a:p>
        </p:txBody>
      </p:sp>
    </p:spTree>
    <p:extLst>
      <p:ext uri="{BB962C8B-B14F-4D97-AF65-F5344CB8AC3E}">
        <p14:creationId xmlns:p14="http://schemas.microsoft.com/office/powerpoint/2010/main" val="250394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sp>
        <p:nvSpPr>
          <p:cNvPr id="3" name="Content Placeholder 2"/>
          <p:cNvSpPr>
            <a:spLocks noGrp="1"/>
          </p:cNvSpPr>
          <p:nvPr>
            <p:ph idx="1"/>
          </p:nvPr>
        </p:nvSpPr>
        <p:spPr/>
        <p:txBody>
          <a:bodyPr>
            <a:normAutofit fontScale="77500" lnSpcReduction="20000"/>
          </a:bodyPr>
          <a:lstStyle/>
          <a:p>
            <a:r>
              <a:rPr lang="en-US" dirty="0"/>
              <a:t>A literature review is a body of text that aims to review the critical points of current knowledge on and/or methodological approaches to a particular topic. It is secondary sources and discuss published information in a particular subject area and sometimes information in a particular subject area within a certain time period. Its ultimate goal is to bring the reader up to date with current literature on a topic and forms the basis for another goal, such as future research that may be needed in the area and precedes a research proposal and may be just a simple summary of sources. Usually, it has an organizational pattern and combines both summary and synthesis.</a:t>
            </a:r>
            <a:endParaRPr lang="en-IN" dirty="0"/>
          </a:p>
          <a:p>
            <a:pPr marL="0" indent="0">
              <a:buNone/>
            </a:pPr>
            <a:endParaRPr lang="en-IN" dirty="0"/>
          </a:p>
          <a:p>
            <a:r>
              <a:rPr lang="en-US" dirty="0"/>
              <a:t>A summary is a recap of important information about the source, but a synthesis is a re-organization, reshuffling of information. It might give a new interpretation of old material or combine new with old interpretations or it might trace the intellectual progression of the field, including major debates. Depending on the situation, the literature review may evaluate the sources and advise the reader on the most pertinent or relevant of them.</a:t>
            </a:r>
            <a:endParaRPr lang="en-IN" dirty="0"/>
          </a:p>
          <a:p>
            <a:pPr marL="0" indent="0">
              <a:buNone/>
            </a:pPr>
            <a:endParaRPr lang="en-IN" dirty="0"/>
          </a:p>
          <a:p>
            <a:r>
              <a:rPr lang="en-US" dirty="0" smtClean="0"/>
              <a:t>Loan default </a:t>
            </a:r>
            <a:r>
              <a:rPr lang="en-US" dirty="0"/>
              <a:t>trends have been long studied from a socio-economic stand point. Most economics surveys believe in empirical modeling of these complex systems in order to be able to predict the loan default rate for a particular individual. The use of machine learning for such tasks is a trend which it is observing now. Some of the survey’s to understand the past and present perspective of loan approval or not</a:t>
            </a:r>
            <a:r>
              <a:rPr lang="en-US" dirty="0" smtClean="0"/>
              <a:t>.</a:t>
            </a:r>
            <a:endParaRPr lang="en-IN" dirty="0"/>
          </a:p>
        </p:txBody>
      </p:sp>
    </p:spTree>
    <p:extLst>
      <p:ext uri="{BB962C8B-B14F-4D97-AF65-F5344CB8AC3E}">
        <p14:creationId xmlns:p14="http://schemas.microsoft.com/office/powerpoint/2010/main" val="293748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dirty="0"/>
              <a:t>Title	 </a:t>
            </a:r>
            <a:r>
              <a:rPr lang="en-US" dirty="0"/>
              <a:t>: A Prediction Model of </a:t>
            </a:r>
            <a:r>
              <a:rPr lang="en-US" dirty="0" err="1"/>
              <a:t>DoS</a:t>
            </a:r>
            <a:r>
              <a:rPr lang="en-US" dirty="0"/>
              <a:t> Attack’s Distribution Discrete Probability</a:t>
            </a:r>
            <a:endParaRPr lang="en-IN" dirty="0"/>
          </a:p>
          <a:p>
            <a:pPr marL="0" indent="0">
              <a:buNone/>
            </a:pPr>
            <a:r>
              <a:rPr lang="en-US" b="1" dirty="0" smtClean="0"/>
              <a:t>Author	: </a:t>
            </a:r>
            <a:r>
              <a:rPr lang="en-US" dirty="0" err="1"/>
              <a:t>Wentao</a:t>
            </a:r>
            <a:r>
              <a:rPr lang="en-US" dirty="0"/>
              <a:t> Zhao, </a:t>
            </a:r>
            <a:r>
              <a:rPr lang="en-US" dirty="0" err="1"/>
              <a:t>Jianping</a:t>
            </a:r>
            <a:r>
              <a:rPr lang="en-US" dirty="0"/>
              <a:t> Yin and Jun Long</a:t>
            </a:r>
            <a:endParaRPr lang="en-IN" dirty="0"/>
          </a:p>
          <a:p>
            <a:pPr marL="0" indent="0">
              <a:buNone/>
            </a:pPr>
            <a:r>
              <a:rPr lang="en-US" b="1" dirty="0"/>
              <a:t>Year	 : </a:t>
            </a:r>
            <a:r>
              <a:rPr lang="en-US" dirty="0"/>
              <a:t>2008</a:t>
            </a:r>
            <a:endParaRPr lang="en-IN" dirty="0"/>
          </a:p>
          <a:p>
            <a:r>
              <a:rPr lang="en-US" dirty="0"/>
              <a:t>The process of prediction analysis is a process of using some method or technology to explore or stimulate some unknown, undiscovered or complicated intermediate processes based on previous and present states and then speculated the results. In an early warning system, accurate prediction of </a:t>
            </a:r>
            <a:r>
              <a:rPr lang="en-US" dirty="0" err="1"/>
              <a:t>DoS</a:t>
            </a:r>
            <a:r>
              <a:rPr lang="en-US" dirty="0"/>
              <a:t> attacks is the prime aim in the network offence and defense task. Detection based on abnormity is effective to detect </a:t>
            </a:r>
            <a:r>
              <a:rPr lang="en-US" dirty="0" err="1"/>
              <a:t>DoS</a:t>
            </a:r>
            <a:r>
              <a:rPr lang="en-US" dirty="0"/>
              <a:t> attacks. A various studies focused on </a:t>
            </a:r>
            <a:r>
              <a:rPr lang="en-US" dirty="0" err="1"/>
              <a:t>DoS</a:t>
            </a:r>
            <a:r>
              <a:rPr lang="en-US" dirty="0"/>
              <a:t> attacks from different respects. However, these methods required a priori knowledge being a necessity and were difficult to discriminate between normal burst traffics and flux of </a:t>
            </a:r>
            <a:r>
              <a:rPr lang="en-US" dirty="0" err="1"/>
              <a:t>DoS</a:t>
            </a:r>
            <a:r>
              <a:rPr lang="en-US" dirty="0"/>
              <a:t> attacks. Moreover, they also required a large number of history records and cannot make the prediction for such attacks efficiently. Based on data from flux inspecting and intrusion detection, it proposed a prediction model of DOS attack’s distribution discrete probability based on clustering method of genetic algorithm and Bayesian method and the clustering problem first, and then utilizes the genetic algorithm to implement the optimization of clustering methods. Based on the optimized clustering on the sample data, we get various categories of the relation between traffics and attack amounts, and then builds up several prediction sub-models about </a:t>
            </a:r>
            <a:r>
              <a:rPr lang="en-US" dirty="0" err="1"/>
              <a:t>DoS</a:t>
            </a:r>
            <a:r>
              <a:rPr lang="en-US" dirty="0"/>
              <a:t> attack. Furthermore, according to the Bayesian method and deduce discrete probability calculation about each sub-model and then get the distribution discrete probability prediction model for </a:t>
            </a:r>
            <a:r>
              <a:rPr lang="en-US" dirty="0" err="1"/>
              <a:t>DoS</a:t>
            </a:r>
            <a:r>
              <a:rPr lang="en-US" dirty="0"/>
              <a:t> attack. This paper begins with the relation exists between network traffic data and the amount of </a:t>
            </a:r>
            <a:r>
              <a:rPr lang="en-US" dirty="0" err="1"/>
              <a:t>DoS</a:t>
            </a:r>
            <a:r>
              <a:rPr lang="en-US" dirty="0"/>
              <a:t> attack, and then proposes a clustering method based on the genetic optimization algorithm to implement the classification of </a:t>
            </a:r>
            <a:r>
              <a:rPr lang="en-US" dirty="0" err="1"/>
              <a:t>DoS</a:t>
            </a:r>
            <a:r>
              <a:rPr lang="en-US" dirty="0"/>
              <a:t> attack data.</a:t>
            </a:r>
            <a:endParaRPr lang="en-IN" dirty="0"/>
          </a:p>
        </p:txBody>
      </p:sp>
    </p:spTree>
    <p:extLst>
      <p:ext uri="{BB962C8B-B14F-4D97-AF65-F5344CB8AC3E}">
        <p14:creationId xmlns:p14="http://schemas.microsoft.com/office/powerpoint/2010/main" val="91361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b="1" dirty="0"/>
              <a:t>Title	 </a:t>
            </a:r>
            <a:r>
              <a:rPr lang="en-US" dirty="0"/>
              <a:t>: </a:t>
            </a:r>
            <a:r>
              <a:rPr lang="en-US" dirty="0" err="1"/>
              <a:t>Apriori</a:t>
            </a:r>
            <a:r>
              <a:rPr lang="en-US" dirty="0"/>
              <a:t> Viterbi Model for Prior Detection of Socio-Technical Attacks in a Social Network</a:t>
            </a:r>
            <a:endParaRPr lang="en-IN" dirty="0"/>
          </a:p>
          <a:p>
            <a:pPr marL="0" indent="0">
              <a:buNone/>
            </a:pPr>
            <a:r>
              <a:rPr lang="en-US" b="1" dirty="0" smtClean="0"/>
              <a:t>Author	: </a:t>
            </a:r>
            <a:r>
              <a:rPr lang="en-US" dirty="0" err="1"/>
              <a:t>Preetish</a:t>
            </a:r>
            <a:r>
              <a:rPr lang="en-US" dirty="0"/>
              <a:t> </a:t>
            </a:r>
            <a:r>
              <a:rPr lang="en-US" dirty="0" err="1"/>
              <a:t>Ranjan</a:t>
            </a:r>
            <a:r>
              <a:rPr lang="en-US" dirty="0"/>
              <a:t>, </a:t>
            </a:r>
            <a:r>
              <a:rPr lang="en-US" dirty="0" err="1"/>
              <a:t>Abhishek</a:t>
            </a:r>
            <a:r>
              <a:rPr lang="en-US" dirty="0"/>
              <a:t> </a:t>
            </a:r>
            <a:r>
              <a:rPr lang="en-US" dirty="0" err="1"/>
              <a:t>Vaish</a:t>
            </a:r>
            <a:endParaRPr lang="en-IN" dirty="0"/>
          </a:p>
          <a:p>
            <a:pPr marL="0" indent="0">
              <a:buNone/>
            </a:pPr>
            <a:r>
              <a:rPr lang="en-US" b="1" dirty="0"/>
              <a:t>Year	 : </a:t>
            </a:r>
            <a:r>
              <a:rPr lang="en-US" dirty="0"/>
              <a:t>2014</a:t>
            </a:r>
            <a:endParaRPr lang="en-IN" dirty="0"/>
          </a:p>
          <a:p>
            <a:r>
              <a:rPr lang="en-US" dirty="0"/>
              <a:t>Socio-technical attack is an organized approach which is defined by the interaction among people through maltreatment of technology with some of the malicious intent to attack the social structure based on trust and faith. Awful advertisement over internet and mobile phones may defame a person, organization, group and brand value in society which may be proved to be fatal. People are always very sensitive towards their religion therefore mass spread of manipulated information against their religious belief may create pandemonium in the society and can be one of the reasons for social riots, political misbalance etc. Cyber-attack on water, electricity, finance, healthcare, food and transportation system are may create chaos in society within few minutes and may prove even more destructive than that of a bomb as it does not attack physically but it attacks on the faith and trust which is the basic pillar of our social structure. Trust is a belief that the person who is being trusted will do what is being expected for and it starts from the family which grows to build a society. Trust for information may be established if it either comes from genuine source or information is validated by authentic body so that there is always a feeling of security and optimism. In the huge and complex social network formed using cyberspace or telecommunication technology, the identification or prediction of any kind of socio-technical attack is always difficult.</a:t>
            </a:r>
            <a:endParaRPr lang="en-IN" dirty="0"/>
          </a:p>
        </p:txBody>
      </p:sp>
    </p:spTree>
    <p:extLst>
      <p:ext uri="{BB962C8B-B14F-4D97-AF65-F5344CB8AC3E}">
        <p14:creationId xmlns:p14="http://schemas.microsoft.com/office/powerpoint/2010/main" val="160379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dirty="0"/>
              <a:t>Title	 </a:t>
            </a:r>
            <a:r>
              <a:rPr lang="en-US" dirty="0"/>
              <a:t>: New Attack Scenario Prediction Methodology</a:t>
            </a:r>
            <a:endParaRPr lang="en-IN" dirty="0"/>
          </a:p>
          <a:p>
            <a:pPr marL="0" indent="0">
              <a:buNone/>
            </a:pPr>
            <a:r>
              <a:rPr lang="en-US" b="1" dirty="0" smtClean="0"/>
              <a:t>Author	: </a:t>
            </a:r>
            <a:r>
              <a:rPr lang="en-US" dirty="0" err="1"/>
              <a:t>Seraj</a:t>
            </a:r>
            <a:r>
              <a:rPr lang="en-US" dirty="0"/>
              <a:t> Fayyad, </a:t>
            </a:r>
            <a:r>
              <a:rPr lang="en-US" dirty="0" err="1"/>
              <a:t>Cristoph</a:t>
            </a:r>
            <a:r>
              <a:rPr lang="en-US" dirty="0"/>
              <a:t> </a:t>
            </a:r>
            <a:r>
              <a:rPr lang="en-US" dirty="0" err="1"/>
              <a:t>Meinel</a:t>
            </a:r>
            <a:endParaRPr lang="en-IN" dirty="0"/>
          </a:p>
          <a:p>
            <a:pPr marL="0" indent="0">
              <a:buNone/>
            </a:pPr>
            <a:r>
              <a:rPr lang="en-US" b="1" dirty="0"/>
              <a:t>Year	 : </a:t>
            </a:r>
            <a:r>
              <a:rPr lang="en-US" dirty="0"/>
              <a:t>2013</a:t>
            </a:r>
            <a:endParaRPr lang="en-IN" dirty="0"/>
          </a:p>
          <a:p>
            <a:r>
              <a:rPr lang="en-US" dirty="0"/>
              <a:t>Intrusion detection systems (IDS) are used to detect the occurrence of malicious activities against IT system. Through monitoring and analyzing of IT system activities the malicious activities will be detected. In ideal case IDS generate alert(s) for each detected malicious activity and store it in IDS database. Some of stored alerts in IDS database are related. Alerts relations are differentiated from duplication relation to same attack scenario relation. Duplication relation means that the two alerts generated as a result of same malicious activity. Where same attack scenario relation means that the two related alert are generated as a result of related malicious activities. Attack scenario or multi-step attack is a set of related malicious activities run by same attacker to reach specific goal. Normal relation between malicious activities belong to same attack scenario is causal relation. Causal relation means that current malicious activity output is pre-condition to run the next malicious activity. Possible multi-step attack against a network start with information gathering about network and the information gathering is done through network Reconnaissance and fingerprinting process. Through reconnaissance network configuration and running services are identified. Through fingerprint process Operating system type and version are identified. propose a real time prediction methodology for predicting most possible attack steps and attack scenarios. Proposed methodology benefits from attacks history against network and from attack graph source data. it comes without considerable computation overload such as checking of attack plans library. It provides parallel prediction for parallel attack scenarios.</a:t>
            </a:r>
            <a:endParaRPr lang="en-IN" dirty="0"/>
          </a:p>
        </p:txBody>
      </p:sp>
    </p:spTree>
    <p:extLst>
      <p:ext uri="{BB962C8B-B14F-4D97-AF65-F5344CB8AC3E}">
        <p14:creationId xmlns:p14="http://schemas.microsoft.com/office/powerpoint/2010/main" val="391022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b="1" dirty="0"/>
              <a:t>Title	 </a:t>
            </a:r>
            <a:r>
              <a:rPr lang="en-US" dirty="0"/>
              <a:t>: Cyber Attacks Prediction Model Based on Bayesian Network</a:t>
            </a:r>
            <a:endParaRPr lang="en-IN" dirty="0"/>
          </a:p>
          <a:p>
            <a:pPr marL="0" indent="0">
              <a:buNone/>
            </a:pPr>
            <a:r>
              <a:rPr lang="en-US" b="1" dirty="0" smtClean="0"/>
              <a:t>Author	: </a:t>
            </a:r>
            <a:r>
              <a:rPr lang="en-US" dirty="0" err="1"/>
              <a:t>Jinyu</a:t>
            </a:r>
            <a:r>
              <a:rPr lang="en-US" dirty="0"/>
              <a:t> W1, </a:t>
            </a:r>
            <a:r>
              <a:rPr lang="en-US" dirty="0" err="1"/>
              <a:t>Lihua</a:t>
            </a:r>
            <a:r>
              <a:rPr lang="en-US" dirty="0"/>
              <a:t> Yin and </a:t>
            </a:r>
            <a:r>
              <a:rPr lang="en-US" dirty="0" err="1"/>
              <a:t>Yunchuan</a:t>
            </a:r>
            <a:r>
              <a:rPr lang="en-US" dirty="0"/>
              <a:t> </a:t>
            </a:r>
            <a:r>
              <a:rPr lang="en-US" dirty="0" err="1"/>
              <a:t>Guo</a:t>
            </a:r>
            <a:endParaRPr lang="en-IN" dirty="0"/>
          </a:p>
          <a:p>
            <a:pPr marL="0" indent="0">
              <a:buNone/>
            </a:pPr>
            <a:r>
              <a:rPr lang="en-US" b="1" dirty="0"/>
              <a:t>Year	 : </a:t>
            </a:r>
            <a:r>
              <a:rPr lang="en-US" dirty="0"/>
              <a:t>2012</a:t>
            </a:r>
            <a:endParaRPr lang="en-IN" dirty="0"/>
          </a:p>
          <a:p>
            <a:r>
              <a:rPr lang="en-US" dirty="0"/>
              <a:t>The prediction results reflect the security situation of the target network in the future, and security administrators can take corresponding measures to enhance network security according to the results. To quantitatively predict the possible attack of the network in the future, attack probability plays a significant role. It can be used to indicate the possibility of invasion by intruders. As an important kind of network security quantitative evaluation measure, attack probability and its computing methods has been studied for a long time. Many models have been proposed for performing evaluation of network security. Graphical models such as attack graphs become the main-stream approach. Attack graphs which capture the relationships among vulnerabilities and exploits show us all the possible attack paths that an attacker can take to intrude all the targets in the network. The traffics to different hosts or servers may differ from each other. The hosts or servers with big traffic may be more risky since they are often important hosts or servers, and intruders may have more contacts and understanding with them. In our cyber-attacks prediction model, they used attack graph to capture the vulnerabilities in the network. In addition we consider 3 environment factors that are the major impact factors of the cyber-attacks in the future. They are the value of assets in the network, the usage condition of the network and the attack history of the network. Cyber-attacks prediction is an important part of risk management.</a:t>
            </a:r>
            <a:endParaRPr lang="en-IN" dirty="0"/>
          </a:p>
        </p:txBody>
      </p:sp>
    </p:spTree>
    <p:extLst>
      <p:ext uri="{BB962C8B-B14F-4D97-AF65-F5344CB8AC3E}">
        <p14:creationId xmlns:p14="http://schemas.microsoft.com/office/powerpoint/2010/main" val="1543321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b="1" dirty="0"/>
              <a:t>Title	 </a:t>
            </a:r>
            <a:r>
              <a:rPr lang="en-US" dirty="0"/>
              <a:t>: A Prediction Model of </a:t>
            </a:r>
            <a:r>
              <a:rPr lang="en-US" dirty="0" err="1"/>
              <a:t>DoS</a:t>
            </a:r>
            <a:r>
              <a:rPr lang="en-US" dirty="0"/>
              <a:t> Attack’s Distribution Discrete Probability</a:t>
            </a:r>
            <a:endParaRPr lang="en-IN" dirty="0"/>
          </a:p>
          <a:p>
            <a:pPr marL="0" indent="0">
              <a:buNone/>
            </a:pPr>
            <a:r>
              <a:rPr lang="en-US" b="1" dirty="0" smtClean="0"/>
              <a:t>Author	: </a:t>
            </a:r>
            <a:r>
              <a:rPr lang="en-US" dirty="0" err="1"/>
              <a:t>Wentao</a:t>
            </a:r>
            <a:r>
              <a:rPr lang="en-US" dirty="0"/>
              <a:t> Zhao, </a:t>
            </a:r>
            <a:r>
              <a:rPr lang="en-US" dirty="0" err="1"/>
              <a:t>Jianping</a:t>
            </a:r>
            <a:r>
              <a:rPr lang="en-US" dirty="0"/>
              <a:t> Yin</a:t>
            </a:r>
            <a:endParaRPr lang="en-IN" dirty="0"/>
          </a:p>
          <a:p>
            <a:pPr marL="0" indent="0">
              <a:buNone/>
            </a:pPr>
            <a:r>
              <a:rPr lang="en-US" b="1" dirty="0"/>
              <a:t>Year	 : </a:t>
            </a:r>
            <a:r>
              <a:rPr lang="en-US" dirty="0"/>
              <a:t>2008</a:t>
            </a:r>
            <a:endParaRPr lang="en-IN" dirty="0"/>
          </a:p>
          <a:p>
            <a:r>
              <a:rPr lang="en-US" dirty="0"/>
              <a:t>This paper begins with the relation exists between network traffic data and the amount of </a:t>
            </a:r>
            <a:r>
              <a:rPr lang="en-US" dirty="0" err="1"/>
              <a:t>DoS</a:t>
            </a:r>
            <a:r>
              <a:rPr lang="en-US" dirty="0"/>
              <a:t> attack, and then proposes a clustering method based on the genetic optimization algorithm to implement the classification of </a:t>
            </a:r>
            <a:r>
              <a:rPr lang="en-US" dirty="0" err="1"/>
              <a:t>DoS</a:t>
            </a:r>
            <a:r>
              <a:rPr lang="en-US" dirty="0"/>
              <a:t> attack data. This method first gets the proper partition of the relation between the network traffic and the amount of </a:t>
            </a:r>
            <a:r>
              <a:rPr lang="en-US" dirty="0" err="1"/>
              <a:t>DoS</a:t>
            </a:r>
            <a:r>
              <a:rPr lang="en-US" dirty="0"/>
              <a:t> attack based on the optimized clustering and builds the prediction sub-models of </a:t>
            </a:r>
            <a:r>
              <a:rPr lang="en-US" dirty="0" err="1"/>
              <a:t>DoS</a:t>
            </a:r>
            <a:r>
              <a:rPr lang="en-US" dirty="0"/>
              <a:t> attack. Meanwhile, with the Bayesian method, the calculation of the output probability corresponding to each sub-model is deduced and then the distribution of the amount of </a:t>
            </a:r>
            <a:r>
              <a:rPr lang="en-US" dirty="0" err="1"/>
              <a:t>DoS</a:t>
            </a:r>
            <a:r>
              <a:rPr lang="en-US" dirty="0"/>
              <a:t> attack in some range in future is obtained. This paper describes the clustering problem first, and then utilizes the genetic algorithm to implement the optimization of clustering methods. Based on the optimized clustering on the sample data, we get various categories of the relation between traffics and attack amounts, and then builds up several prediction sub-models about </a:t>
            </a:r>
            <a:r>
              <a:rPr lang="en-US" dirty="0" err="1"/>
              <a:t>DoS</a:t>
            </a:r>
            <a:r>
              <a:rPr lang="en-US" dirty="0"/>
              <a:t> attack. Furthermore, according to the Bayesian method, we deduce discrete probability calculation about each sub-model and then get the distribution discrete probability prediction model for </a:t>
            </a:r>
            <a:r>
              <a:rPr lang="en-US" dirty="0" err="1"/>
              <a:t>DoS</a:t>
            </a:r>
            <a:r>
              <a:rPr lang="en-US" dirty="0"/>
              <a:t> attack</a:t>
            </a:r>
            <a:r>
              <a:rPr lang="en-US" dirty="0" smtClean="0"/>
              <a:t>.</a:t>
            </a:r>
            <a:endParaRPr lang="en-IN" dirty="0"/>
          </a:p>
        </p:txBody>
      </p:sp>
    </p:spTree>
    <p:extLst>
      <p:ext uri="{BB962C8B-B14F-4D97-AF65-F5344CB8AC3E}">
        <p14:creationId xmlns:p14="http://schemas.microsoft.com/office/powerpoint/2010/main" val="166907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b="1" dirty="0"/>
              <a:t>Title	 </a:t>
            </a:r>
            <a:r>
              <a:rPr lang="en-US" dirty="0"/>
              <a:t>: Adversarial Examples: Attacks and Defenses for Deep Learning</a:t>
            </a:r>
            <a:endParaRPr lang="en-IN" dirty="0"/>
          </a:p>
          <a:p>
            <a:pPr marL="0" indent="0">
              <a:buNone/>
            </a:pPr>
            <a:r>
              <a:rPr lang="en-US" b="1" dirty="0" smtClean="0"/>
              <a:t>Author	: </a:t>
            </a:r>
            <a:r>
              <a:rPr lang="en-US" dirty="0" err="1"/>
              <a:t>Xiaoyong</a:t>
            </a:r>
            <a:r>
              <a:rPr lang="en-US" dirty="0"/>
              <a:t> Yuan , Pan He, </a:t>
            </a:r>
            <a:r>
              <a:rPr lang="en-US" dirty="0" err="1"/>
              <a:t>Qile</a:t>
            </a:r>
            <a:r>
              <a:rPr lang="en-US" dirty="0"/>
              <a:t> Zhu, and </a:t>
            </a:r>
            <a:r>
              <a:rPr lang="en-US" dirty="0" err="1"/>
              <a:t>Xiaolin</a:t>
            </a:r>
            <a:r>
              <a:rPr lang="en-US" dirty="0"/>
              <a:t> Li</a:t>
            </a:r>
            <a:endParaRPr lang="en-IN" dirty="0"/>
          </a:p>
          <a:p>
            <a:pPr marL="0" indent="0">
              <a:buNone/>
            </a:pPr>
            <a:r>
              <a:rPr lang="en-US" b="1" dirty="0"/>
              <a:t>Year	 : </a:t>
            </a:r>
            <a:r>
              <a:rPr lang="en-US" dirty="0"/>
              <a:t>2019</a:t>
            </a:r>
            <a:endParaRPr lang="en-IN" dirty="0"/>
          </a:p>
          <a:p>
            <a:r>
              <a:rPr lang="en-US" dirty="0"/>
              <a:t>It reviewed the recent findings of adversarial examples in DNNs. We investigated the existing methods for generating adversarial examples. A taxonomy of adversarial examples was proposed. We also explored the applications and countermeasures for adversarial examples. This paper attempted to cover the state-of-the-art studies for adversarial examples in the DL domain. Compared with recent work on adversarial examples, we analyzed and discussed the current challenges and potential solutions in adversarial examples. However, deep neural networks (DNNs) have been recently found vulnerable to well-designed input samples called adversarial examples. Adversarial perturbations are imperceptible to human but can easily fool DNNs in the testing/deploying stage. The vulnerability to adversarial examples becomes one of the major risks for applying DNNs in safety-critical environments. Therefore, attacks and defenses on adversarial examples draw great attention. In this paper, we review recent findings on adversarial examples for DNNs, summarize the methods for generating adversarial examples, and propose taxonomy of these methods. Under the taxonomy, applications for adversarial examples are investigated. We further elaborate on countermeasures for adversarial examples. In addition, three major challenges in adversarial examples and the potential solutions are discussed.</a:t>
            </a:r>
            <a:endParaRPr lang="en-IN" dirty="0"/>
          </a:p>
          <a:p>
            <a:endParaRPr lang="en-IN" dirty="0"/>
          </a:p>
        </p:txBody>
      </p:sp>
    </p:spTree>
    <p:extLst>
      <p:ext uri="{BB962C8B-B14F-4D97-AF65-F5344CB8AC3E}">
        <p14:creationId xmlns:p14="http://schemas.microsoft.com/office/powerpoint/2010/main" val="423952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a:xfrm>
            <a:off x="1202919" y="2011680"/>
            <a:ext cx="9784080" cy="4657680"/>
          </a:xfrm>
        </p:spPr>
        <p:txBody>
          <a:bodyPr>
            <a:noAutofit/>
          </a:bodyPr>
          <a:lstStyle/>
          <a:p>
            <a:pPr algn="just"/>
            <a:r>
              <a:rPr lang="en-IN" sz="1700" dirty="0"/>
              <a:t>Cyber-attack, via cyberspace, targeting an enterprise's use of cyberspace for the purpose of disrupting, disabling, destroying, or maliciously controlling a computing environment/infrastructure; or destroying the integrity of the data or stealing controlled information. The state of the cyberspace portends uncertainty for the future Internet and its accelerated number of users. New paradigms add more concerns with big data collected through device sensors divulging large amounts of information, which can be used for targeted attacks. Though a plethora of extant approaches, models and algorithms have provided the basis for cyber-attack predictions, there is the need to consider new models and algorithms, which are based on data representations other than task-specific techniques. However, its non-linear information processing architecture can be adapted towards learning the different data representations of network traffic to classify type of network attack. In this paper, we model cyber-attack prediction as a classification problem, Networking sectors have to predict the type of Network attack from given dataset using machine learning techniques. The analysis of dataset by supervised machine learning technique(SMLT) to capture several information’s like, variable identification, </a:t>
            </a:r>
            <a:r>
              <a:rPr lang="en-IN" sz="1700" dirty="0" err="1"/>
              <a:t>uni-variate</a:t>
            </a:r>
            <a:r>
              <a:rPr lang="en-IN" sz="1700" dirty="0"/>
              <a:t> analysis, bi-</a:t>
            </a:r>
            <a:r>
              <a:rPr lang="en-IN" sz="1700" dirty="0" err="1"/>
              <a:t>variate</a:t>
            </a:r>
            <a:r>
              <a:rPr lang="en-IN" sz="1700" dirty="0"/>
              <a:t> and multi-</a:t>
            </a:r>
            <a:r>
              <a:rPr lang="en-IN" sz="1700" dirty="0" err="1"/>
              <a:t>variate</a:t>
            </a:r>
            <a:r>
              <a:rPr lang="en-IN" sz="1700" dirty="0"/>
              <a:t> analysis, missing value treatments etc. A comparative study between machine learning algorithms had been carried out in order to determine which algorithm is the most accurate in predicting the type cyber Attacks. We classify four types of attacks are DOS Attack, R2L Attack, U2R Attack, Probe attack. The results show that the effectiveness of the proposed machine learning algorithm technique can be compared with best accuracy with entropy calculation, precision, Recall, F1 Score, Sensitivity, Specificity and Entropy.</a:t>
            </a:r>
          </a:p>
          <a:p>
            <a:pPr algn="just"/>
            <a:endParaRPr lang="en-IN" sz="1700" dirty="0"/>
          </a:p>
        </p:txBody>
      </p:sp>
    </p:spTree>
    <p:extLst>
      <p:ext uri="{BB962C8B-B14F-4D97-AF65-F5344CB8AC3E}">
        <p14:creationId xmlns:p14="http://schemas.microsoft.com/office/powerpoint/2010/main" val="3889324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b="1" dirty="0"/>
              <a:t>Title	 </a:t>
            </a:r>
            <a:r>
              <a:rPr lang="en-US" dirty="0"/>
              <a:t>: Distributed Secure Cooperative Control Under Denial-of-Service Attacks From Multiple Adversaries</a:t>
            </a:r>
            <a:endParaRPr lang="en-IN" dirty="0"/>
          </a:p>
          <a:p>
            <a:pPr marL="0" indent="0">
              <a:buNone/>
            </a:pPr>
            <a:r>
              <a:rPr lang="en-US" b="1" dirty="0" smtClean="0"/>
              <a:t>Author	: </a:t>
            </a:r>
            <a:r>
              <a:rPr lang="en-US" dirty="0" err="1"/>
              <a:t>Wenying</a:t>
            </a:r>
            <a:r>
              <a:rPr lang="en-US" dirty="0"/>
              <a:t> </a:t>
            </a:r>
            <a:r>
              <a:rPr lang="en-US" dirty="0" err="1"/>
              <a:t>Xu</a:t>
            </a:r>
            <a:r>
              <a:rPr lang="en-US" dirty="0"/>
              <a:t> , </a:t>
            </a:r>
            <a:r>
              <a:rPr lang="en-US" dirty="0" err="1"/>
              <a:t>Guoqiang</a:t>
            </a:r>
            <a:r>
              <a:rPr lang="en-US" dirty="0"/>
              <a:t> Hu </a:t>
            </a:r>
            <a:endParaRPr lang="en-IN" dirty="0"/>
          </a:p>
          <a:p>
            <a:pPr marL="0" indent="0">
              <a:buNone/>
            </a:pPr>
            <a:r>
              <a:rPr lang="en-US" b="1" dirty="0"/>
              <a:t>Year	 : </a:t>
            </a:r>
            <a:r>
              <a:rPr lang="en-US" dirty="0"/>
              <a:t>2019</a:t>
            </a:r>
            <a:endParaRPr lang="en-IN" dirty="0"/>
          </a:p>
          <a:p>
            <a:r>
              <a:rPr lang="en-US" dirty="0"/>
              <a:t>This paper has investigated the distributed secure control of </a:t>
            </a:r>
            <a:r>
              <a:rPr lang="en-US" dirty="0" err="1"/>
              <a:t>multiagent</a:t>
            </a:r>
            <a:r>
              <a:rPr lang="en-US" dirty="0"/>
              <a:t> systems under </a:t>
            </a:r>
            <a:r>
              <a:rPr lang="en-US" dirty="0" err="1"/>
              <a:t>DoS</a:t>
            </a:r>
            <a:r>
              <a:rPr lang="en-US" dirty="0"/>
              <a:t> attacks. We focus on the investigation of a jointly adverse impact of distributed </a:t>
            </a:r>
            <a:r>
              <a:rPr lang="en-US" dirty="0" err="1"/>
              <a:t>DoS</a:t>
            </a:r>
            <a:r>
              <a:rPr lang="en-US" dirty="0"/>
              <a:t> attacks from multiple adversaries. In this scenario, two kinds of communication schemes, that is, sample-data and event-triggered communication schemes, have been discussed and, then, a fully distributed control protocol has been developed to guarantee satisfactory asymptotic consensus. Note that this protocol has strong robustness and high scalability. Its design does not involve any global information, and its efficiency has been proved. For the event-triggered case, two effective dynamical event conditions have been designed and implemented in a fully distributed way, and both of them have excluded Zeno behavior. Finally, a simulation example has been provided to verify the effectiveness of theoretical analysis. Our future research topics focus on fully distributed event/self-triggered control for linear/nonlinear </a:t>
            </a:r>
            <a:r>
              <a:rPr lang="en-US" dirty="0" err="1"/>
              <a:t>multiagent</a:t>
            </a:r>
            <a:r>
              <a:rPr lang="en-US" dirty="0"/>
              <a:t> systems to gain a better understanding of fully distributed control.</a:t>
            </a:r>
            <a:endParaRPr lang="en-IN" dirty="0"/>
          </a:p>
          <a:p>
            <a:endParaRPr lang="en-IN" dirty="0"/>
          </a:p>
        </p:txBody>
      </p:sp>
    </p:spTree>
    <p:extLst>
      <p:ext uri="{BB962C8B-B14F-4D97-AF65-F5344CB8AC3E}">
        <p14:creationId xmlns:p14="http://schemas.microsoft.com/office/powerpoint/2010/main" val="2140162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STUDY:</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CLASSIFICATION OF ATTACKS:</a:t>
            </a:r>
          </a:p>
          <a:p>
            <a:pPr marL="0" indent="0">
              <a:buNone/>
            </a:pPr>
            <a:endParaRPr lang="en-US" dirty="0" smtClean="0"/>
          </a:p>
          <a:p>
            <a:pPr marL="0" indent="0">
              <a:buNone/>
            </a:pPr>
            <a:r>
              <a:rPr lang="en-US" dirty="0" smtClean="0"/>
              <a:t>The </a:t>
            </a:r>
            <a:r>
              <a:rPr lang="en-US" dirty="0"/>
              <a:t>data set in KDD Cup99 have normal and 22 attack type data with 41 features and all generated traffic patterns end with a label either as ‘normal’ or any type of ‘attack’ for upcoming analysis. There are varieties of attacks which are entering into the network over a period of time and the attacks are classified into the following four main classes.</a:t>
            </a:r>
            <a:endParaRPr lang="en-IN" dirty="0"/>
          </a:p>
          <a:p>
            <a:pPr lvl="0"/>
            <a:r>
              <a:rPr lang="en-US" dirty="0"/>
              <a:t>Denial of Service (</a:t>
            </a:r>
            <a:r>
              <a:rPr lang="en-US" dirty="0" err="1"/>
              <a:t>DoS</a:t>
            </a:r>
            <a:r>
              <a:rPr lang="en-US" dirty="0"/>
              <a:t>)</a:t>
            </a:r>
            <a:endParaRPr lang="en-IN" dirty="0"/>
          </a:p>
          <a:p>
            <a:pPr lvl="0"/>
            <a:r>
              <a:rPr lang="en-US" dirty="0"/>
              <a:t>User to Root (U2R)</a:t>
            </a:r>
            <a:endParaRPr lang="en-IN" dirty="0"/>
          </a:p>
          <a:p>
            <a:pPr lvl="0"/>
            <a:r>
              <a:rPr lang="en-US" dirty="0"/>
              <a:t>Remote to User (R2L)</a:t>
            </a:r>
            <a:endParaRPr lang="en-IN" dirty="0"/>
          </a:p>
          <a:p>
            <a:pPr lvl="0"/>
            <a:r>
              <a:rPr lang="en-US" dirty="0"/>
              <a:t>Probing</a:t>
            </a:r>
            <a:endParaRPr lang="en-IN" dirty="0"/>
          </a:p>
          <a:p>
            <a:endParaRPr lang="en-IN" dirty="0"/>
          </a:p>
        </p:txBody>
      </p:sp>
    </p:spTree>
    <p:extLst>
      <p:ext uri="{BB962C8B-B14F-4D97-AF65-F5344CB8AC3E}">
        <p14:creationId xmlns:p14="http://schemas.microsoft.com/office/powerpoint/2010/main" val="138070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This analysis aims to observe which features are most helpful in predicting the network attacks of DOS, R2L, U2R, Probe and combination of attacks or not and to see the general trends that may help us in model selection and hyper parameter selection. To achieve used machine learning classification methods to fit a function that can predict the discrete class of new input</a:t>
            </a:r>
            <a:r>
              <a:rPr lang="en-US" dirty="0" smtClean="0"/>
              <a:t>.</a:t>
            </a:r>
          </a:p>
          <a:p>
            <a:pPr marL="0" indent="0">
              <a:buNone/>
            </a:pPr>
            <a:endParaRPr lang="en-IN" dirty="0"/>
          </a:p>
          <a:p>
            <a:pPr marL="0" indent="0">
              <a:buNone/>
            </a:pPr>
            <a:r>
              <a:rPr lang="en-US" dirty="0"/>
              <a:t>The repository is a learning exercise to:</a:t>
            </a:r>
            <a:endParaRPr lang="en-IN" dirty="0"/>
          </a:p>
          <a:p>
            <a:pPr lvl="0"/>
            <a:r>
              <a:rPr lang="en-US" dirty="0"/>
              <a:t>Apply the fundamental concepts of machine learning from an available dataset and Evaluate and interpret my results and justify my interpretation based on observed dataset.</a:t>
            </a:r>
            <a:endParaRPr lang="en-IN" dirty="0"/>
          </a:p>
          <a:p>
            <a:pPr lvl="0"/>
            <a:r>
              <a:rPr lang="en-US" dirty="0"/>
              <a:t>Create notebooks that serve as computational records and document my thought process and investigate the network connection whether attacked or not to analyses the data set. </a:t>
            </a:r>
            <a:endParaRPr lang="en-IN" dirty="0"/>
          </a:p>
          <a:p>
            <a:pPr lvl="0"/>
            <a:r>
              <a:rPr lang="en-US" dirty="0"/>
              <a:t>Evaluate and analyses statistical and visualized results, which find the standard patterns for all regiments</a:t>
            </a:r>
            <a:r>
              <a:rPr lang="en-US" dirty="0" smtClean="0"/>
              <a:t>.</a:t>
            </a:r>
            <a:endParaRPr lang="en-IN" b="1" dirty="0"/>
          </a:p>
        </p:txBody>
      </p:sp>
    </p:spTree>
    <p:extLst>
      <p:ext uri="{BB962C8B-B14F-4D97-AF65-F5344CB8AC3E}">
        <p14:creationId xmlns:p14="http://schemas.microsoft.com/office/powerpoint/2010/main" val="3164356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IN" dirty="0"/>
          </a:p>
        </p:txBody>
      </p:sp>
      <p:sp>
        <p:nvSpPr>
          <p:cNvPr id="3" name="Content Placeholder 2"/>
          <p:cNvSpPr>
            <a:spLocks noGrp="1"/>
          </p:cNvSpPr>
          <p:nvPr>
            <p:ph idx="1"/>
          </p:nvPr>
        </p:nvSpPr>
        <p:spPr/>
        <p:txBody>
          <a:bodyPr>
            <a:normAutofit lnSpcReduction="10000"/>
          </a:bodyPr>
          <a:lstStyle/>
          <a:p>
            <a:pPr marL="0" lvl="0" indent="0">
              <a:buNone/>
            </a:pPr>
            <a:r>
              <a:rPr lang="en-US" dirty="0"/>
              <a:t>Exploration data analysis of variable identification</a:t>
            </a:r>
            <a:endParaRPr lang="en-IN" b="1" dirty="0"/>
          </a:p>
          <a:p>
            <a:pPr lvl="0"/>
            <a:r>
              <a:rPr lang="en-US" dirty="0"/>
              <a:t>Loading the given dataset</a:t>
            </a:r>
            <a:endParaRPr lang="en-IN" dirty="0"/>
          </a:p>
          <a:p>
            <a:pPr lvl="0"/>
            <a:r>
              <a:rPr lang="en-US" dirty="0"/>
              <a:t>Import required libraries packages</a:t>
            </a:r>
            <a:endParaRPr lang="en-IN" dirty="0"/>
          </a:p>
          <a:p>
            <a:pPr lvl="0"/>
            <a:r>
              <a:rPr lang="en-US" dirty="0"/>
              <a:t>Analyze the general properties</a:t>
            </a:r>
            <a:endParaRPr lang="en-IN" dirty="0"/>
          </a:p>
          <a:p>
            <a:pPr lvl="0"/>
            <a:r>
              <a:rPr lang="en-US" dirty="0"/>
              <a:t>Find duplicate and missing values</a:t>
            </a:r>
            <a:endParaRPr lang="en-IN" dirty="0"/>
          </a:p>
          <a:p>
            <a:pPr lvl="0"/>
            <a:r>
              <a:rPr lang="en-US" dirty="0"/>
              <a:t>Checking unique and count values</a:t>
            </a:r>
            <a:endParaRPr lang="en-IN" dirty="0"/>
          </a:p>
          <a:p>
            <a:pPr marL="0" lvl="0" indent="0">
              <a:buNone/>
            </a:pPr>
            <a:r>
              <a:rPr lang="en-US" dirty="0" err="1"/>
              <a:t>Uni-variate</a:t>
            </a:r>
            <a:r>
              <a:rPr lang="en-US" dirty="0"/>
              <a:t> data analysis</a:t>
            </a:r>
            <a:endParaRPr lang="en-IN" b="1" dirty="0"/>
          </a:p>
          <a:p>
            <a:pPr lvl="0"/>
            <a:r>
              <a:rPr lang="en-US" dirty="0"/>
              <a:t>Rename, add data and drop the data</a:t>
            </a:r>
            <a:endParaRPr lang="en-IN" dirty="0"/>
          </a:p>
          <a:p>
            <a:pPr lvl="0"/>
            <a:r>
              <a:rPr lang="en-US" dirty="0"/>
              <a:t>To specify data type</a:t>
            </a:r>
            <a:endParaRPr lang="en-IN" dirty="0"/>
          </a:p>
          <a:p>
            <a:endParaRPr lang="en-IN" dirty="0"/>
          </a:p>
        </p:txBody>
      </p:sp>
    </p:spTree>
    <p:extLst>
      <p:ext uri="{BB962C8B-B14F-4D97-AF65-F5344CB8AC3E}">
        <p14:creationId xmlns:p14="http://schemas.microsoft.com/office/powerpoint/2010/main" val="2391074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dirty="0"/>
              <a:t>Exploration data analysis of bi-</a:t>
            </a:r>
            <a:r>
              <a:rPr lang="en-US" dirty="0" err="1"/>
              <a:t>variate</a:t>
            </a:r>
            <a:r>
              <a:rPr lang="en-US" dirty="0"/>
              <a:t> and multi-</a:t>
            </a:r>
            <a:r>
              <a:rPr lang="en-US" dirty="0" err="1"/>
              <a:t>variate</a:t>
            </a:r>
            <a:endParaRPr lang="en-IN" b="1" dirty="0"/>
          </a:p>
          <a:p>
            <a:pPr lvl="0"/>
            <a:r>
              <a:rPr lang="en-US" dirty="0"/>
              <a:t>Plot diagram of </a:t>
            </a:r>
            <a:r>
              <a:rPr lang="en-US" dirty="0" err="1"/>
              <a:t>pairplot</a:t>
            </a:r>
            <a:r>
              <a:rPr lang="en-US" dirty="0"/>
              <a:t>, </a:t>
            </a:r>
            <a:r>
              <a:rPr lang="en-US" dirty="0" err="1"/>
              <a:t>heatmap</a:t>
            </a:r>
            <a:r>
              <a:rPr lang="en-US" dirty="0"/>
              <a:t>, bar chart and Histogram</a:t>
            </a:r>
            <a:endParaRPr lang="en-IN" dirty="0"/>
          </a:p>
          <a:p>
            <a:pPr marL="0" lvl="0" indent="0">
              <a:buNone/>
            </a:pPr>
            <a:r>
              <a:rPr lang="en-US" dirty="0"/>
              <a:t>Method of Outlier detection with feature engineering</a:t>
            </a:r>
            <a:endParaRPr lang="en-IN" b="1" dirty="0"/>
          </a:p>
          <a:p>
            <a:pPr lvl="0"/>
            <a:r>
              <a:rPr lang="en-US" dirty="0"/>
              <a:t>Pre-processing the given dataset</a:t>
            </a:r>
            <a:endParaRPr lang="en-IN" dirty="0"/>
          </a:p>
          <a:p>
            <a:pPr lvl="0"/>
            <a:r>
              <a:rPr lang="en-US" dirty="0"/>
              <a:t>Splitting the test and training dataset</a:t>
            </a:r>
            <a:endParaRPr lang="en-IN" dirty="0"/>
          </a:p>
          <a:p>
            <a:pPr lvl="0"/>
            <a:r>
              <a:rPr lang="en-US" dirty="0"/>
              <a:t>Comparing the Decision tree and Logistic regression model and random forest</a:t>
            </a:r>
            <a:endParaRPr lang="en-IN" dirty="0"/>
          </a:p>
          <a:p>
            <a:pPr marL="0" lvl="0" indent="0">
              <a:buNone/>
            </a:pPr>
            <a:r>
              <a:rPr lang="en-US" dirty="0"/>
              <a:t>Comparing algorithm to predict the result</a:t>
            </a:r>
            <a:endParaRPr lang="en-IN" b="1" dirty="0"/>
          </a:p>
          <a:p>
            <a:pPr lvl="0"/>
            <a:r>
              <a:rPr lang="en-US" dirty="0"/>
              <a:t>Based on the best accuracy </a:t>
            </a:r>
            <a:endParaRPr lang="en-IN" dirty="0"/>
          </a:p>
          <a:p>
            <a:endParaRPr lang="en-IN" dirty="0"/>
          </a:p>
        </p:txBody>
      </p:sp>
    </p:spTree>
    <p:extLst>
      <p:ext uri="{BB962C8B-B14F-4D97-AF65-F5344CB8AC3E}">
        <p14:creationId xmlns:p14="http://schemas.microsoft.com/office/powerpoint/2010/main" val="485357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IN" dirty="0"/>
          </a:p>
        </p:txBody>
      </p:sp>
      <p:sp>
        <p:nvSpPr>
          <p:cNvPr id="3" name="Content Placeholder 2"/>
          <p:cNvSpPr>
            <a:spLocks noGrp="1"/>
          </p:cNvSpPr>
          <p:nvPr>
            <p:ph idx="1"/>
          </p:nvPr>
        </p:nvSpPr>
        <p:spPr/>
        <p:txBody>
          <a:bodyPr/>
          <a:lstStyle/>
          <a:p>
            <a:r>
              <a:rPr lang="en-US" dirty="0"/>
              <a:t>The scope of this project is to investigate a dataset of network connection attacks for KDD records for medical sector using machine learning technique. To identifying network connection is attacked or not. </a:t>
            </a:r>
            <a:endParaRPr lang="en-IN" dirty="0"/>
          </a:p>
        </p:txBody>
      </p:sp>
    </p:spTree>
    <p:extLst>
      <p:ext uri="{BB962C8B-B14F-4D97-AF65-F5344CB8AC3E}">
        <p14:creationId xmlns:p14="http://schemas.microsoft.com/office/powerpoint/2010/main" val="158980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Data </a:t>
            </a:r>
            <a:r>
              <a:rPr lang="en-US" b="1" dirty="0"/>
              <a:t>Wrangling</a:t>
            </a:r>
            <a:endParaRPr lang="en-IN" b="1" dirty="0"/>
          </a:p>
          <a:p>
            <a:r>
              <a:rPr lang="en-US" dirty="0"/>
              <a:t>In this section of the report will load in the data, check for cleanliness, and then trim and clean given dataset for analysis. Make sure that the document steps carefully and justify for cleaning decisions.</a:t>
            </a:r>
            <a:endParaRPr lang="en-IN" b="1" dirty="0"/>
          </a:p>
          <a:p>
            <a:pPr marL="0" indent="0">
              <a:buNone/>
            </a:pPr>
            <a:r>
              <a:rPr lang="en-US" b="1" dirty="0"/>
              <a:t> </a:t>
            </a:r>
            <a:endParaRPr lang="en-IN" dirty="0"/>
          </a:p>
          <a:p>
            <a:pPr marL="0" indent="0">
              <a:buNone/>
            </a:pPr>
            <a:r>
              <a:rPr lang="en-US" b="1" dirty="0"/>
              <a:t>Data collection</a:t>
            </a:r>
            <a:endParaRPr lang="en-IN" dirty="0"/>
          </a:p>
          <a:p>
            <a:r>
              <a:rPr lang="en-US" dirty="0"/>
              <a:t>The data set collected for predicting given data is split into Training set and Test set. Generally, 7:3 ratios are applied to split the Training set and Test set. The Data Model which was created using Random Forest, logistic, Decision tree algorithms and Support vector classifier (SVC) are applied on the Training set and based on the test result accuracy, Test set prediction is done.</a:t>
            </a:r>
            <a:endParaRPr lang="en-IN" dirty="0"/>
          </a:p>
          <a:p>
            <a:pPr marL="0" indent="0">
              <a:buNone/>
            </a:pPr>
            <a:r>
              <a:rPr lang="en-US" b="1" dirty="0"/>
              <a:t> </a:t>
            </a:r>
            <a:endParaRPr lang="en-IN" dirty="0"/>
          </a:p>
          <a:p>
            <a:pPr marL="0" indent="0">
              <a:buNone/>
            </a:pPr>
            <a:r>
              <a:rPr lang="en-US" b="1" dirty="0"/>
              <a:t>Preprocessing</a:t>
            </a:r>
            <a:endParaRPr lang="en-IN" dirty="0"/>
          </a:p>
          <a:p>
            <a:r>
              <a:rPr lang="en-US" dirty="0"/>
              <a:t>The data which was collected might contain missing values that may lead to inconsistency. To gain better results data need to be preprocessed so as to improve the efficiency of the algorithm. The outliers have to be removed and also variable conversion need to be done.</a:t>
            </a:r>
            <a:endParaRPr lang="en-IN" dirty="0"/>
          </a:p>
          <a:p>
            <a:endParaRPr lang="en-IN" dirty="0"/>
          </a:p>
        </p:txBody>
      </p:sp>
    </p:spTree>
    <p:extLst>
      <p:ext uri="{BB962C8B-B14F-4D97-AF65-F5344CB8AC3E}">
        <p14:creationId xmlns:p14="http://schemas.microsoft.com/office/powerpoint/2010/main" val="2649224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b="1" dirty="0"/>
              <a:t>Building the classification model</a:t>
            </a:r>
            <a:endParaRPr lang="en-IN" dirty="0"/>
          </a:p>
          <a:p>
            <a:pPr marL="0" indent="0">
              <a:buNone/>
            </a:pPr>
            <a:r>
              <a:rPr lang="en-US" dirty="0"/>
              <a:t>The prediction of Phishing Website, A Random Forest Algorithm prediction model is effective because of the following reasons:  It provides better results in classification problem.</a:t>
            </a:r>
            <a:endParaRPr lang="en-IN" dirty="0"/>
          </a:p>
          <a:p>
            <a:pPr marL="0" indent="0">
              <a:buNone/>
            </a:pPr>
            <a:r>
              <a:rPr lang="en-US" dirty="0"/>
              <a:t> </a:t>
            </a:r>
            <a:endParaRPr lang="en-IN" dirty="0"/>
          </a:p>
          <a:p>
            <a:pPr lvl="0"/>
            <a:r>
              <a:rPr lang="en-US" dirty="0"/>
              <a:t>It is strong in preprocessing outliers, irrelevant variables, and a mix of continuous, categorical and discrete variables.</a:t>
            </a:r>
            <a:endParaRPr lang="en-IN" dirty="0"/>
          </a:p>
          <a:p>
            <a:pPr lvl="0"/>
            <a:r>
              <a:rPr lang="en-US" dirty="0"/>
              <a:t>It produces out of bag estimate error which has proven to be unbiased in many tests and it is relatively easy to tune with.</a:t>
            </a:r>
            <a:endParaRPr lang="en-IN" dirty="0"/>
          </a:p>
          <a:p>
            <a:pPr marL="0" indent="0">
              <a:buNone/>
            </a:pPr>
            <a:r>
              <a:rPr lang="en-US" dirty="0"/>
              <a:t> </a:t>
            </a:r>
            <a:endParaRPr lang="en-IN" dirty="0"/>
          </a:p>
          <a:p>
            <a:pPr marL="0" indent="0">
              <a:buNone/>
            </a:pPr>
            <a:r>
              <a:rPr lang="en-US" b="1" dirty="0"/>
              <a:t>Construction of a Predictive Model</a:t>
            </a:r>
            <a:endParaRPr lang="en-IN" dirty="0"/>
          </a:p>
          <a:p>
            <a:r>
              <a:rPr lang="en-US" dirty="0"/>
              <a:t>Machine learning needs data gathering have lot of past data’s. Data gathering have sufficient historical data and raw data. Before data pre-processing, raw data can’t be used directly. It’s used to preprocess then, what kind of algorithm with model. Training and testing this model working and predicting correctly with minimum errors. Tuned model involved by tuned time to time with improving the accuracy.</a:t>
            </a:r>
            <a:endParaRPr lang="en-IN" b="1" dirty="0"/>
          </a:p>
          <a:p>
            <a:pPr marL="0" indent="0">
              <a:buNone/>
            </a:pPr>
            <a:endParaRPr lang="en-IN" dirty="0"/>
          </a:p>
        </p:txBody>
      </p:sp>
    </p:spTree>
    <p:extLst>
      <p:ext uri="{BB962C8B-B14F-4D97-AF65-F5344CB8AC3E}">
        <p14:creationId xmlns:p14="http://schemas.microsoft.com/office/powerpoint/2010/main" val="403701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MODULES:</a:t>
            </a:r>
            <a:endParaRPr lang="en-IN" dirty="0"/>
          </a:p>
        </p:txBody>
      </p:sp>
      <p:sp>
        <p:nvSpPr>
          <p:cNvPr id="3" name="Content Placeholder 2"/>
          <p:cNvSpPr>
            <a:spLocks noGrp="1"/>
          </p:cNvSpPr>
          <p:nvPr>
            <p:ph idx="1"/>
          </p:nvPr>
        </p:nvSpPr>
        <p:spPr/>
        <p:txBody>
          <a:bodyPr/>
          <a:lstStyle/>
          <a:p>
            <a:pPr lvl="0"/>
            <a:r>
              <a:rPr lang="en-US" dirty="0"/>
              <a:t>Data validation process and Visualization (Module-01)</a:t>
            </a:r>
            <a:endParaRPr lang="en-IN" dirty="0"/>
          </a:p>
          <a:p>
            <a:pPr lvl="0"/>
            <a:r>
              <a:rPr lang="en-US" dirty="0"/>
              <a:t>DOS Attack Algorithm </a:t>
            </a:r>
            <a:r>
              <a:rPr lang="en-US" dirty="0" err="1"/>
              <a:t>Comparision</a:t>
            </a:r>
            <a:r>
              <a:rPr lang="en-US" dirty="0"/>
              <a:t> (Module-02)</a:t>
            </a:r>
            <a:endParaRPr lang="en-IN" dirty="0"/>
          </a:p>
          <a:p>
            <a:pPr lvl="0"/>
            <a:r>
              <a:rPr lang="en-US" dirty="0"/>
              <a:t>R2L  Attack Algorithm </a:t>
            </a:r>
            <a:r>
              <a:rPr lang="en-US" dirty="0" err="1"/>
              <a:t>Comparision</a:t>
            </a:r>
            <a:r>
              <a:rPr lang="en-US" dirty="0"/>
              <a:t>  (Module-03)</a:t>
            </a:r>
            <a:endParaRPr lang="en-IN" dirty="0"/>
          </a:p>
          <a:p>
            <a:pPr lvl="0"/>
            <a:r>
              <a:rPr lang="en-US" dirty="0"/>
              <a:t>U2R Attack Algorithm </a:t>
            </a:r>
            <a:r>
              <a:rPr lang="en-US" dirty="0" err="1"/>
              <a:t>Comparision</a:t>
            </a:r>
            <a:r>
              <a:rPr lang="en-US" dirty="0"/>
              <a:t> (Module-04)</a:t>
            </a:r>
            <a:endParaRPr lang="en-IN" dirty="0"/>
          </a:p>
          <a:p>
            <a:pPr lvl="0"/>
            <a:r>
              <a:rPr lang="en-US" dirty="0"/>
              <a:t>Probe Attack Algorithm </a:t>
            </a:r>
            <a:r>
              <a:rPr lang="en-US" dirty="0" err="1"/>
              <a:t>Comparision</a:t>
            </a:r>
            <a:r>
              <a:rPr lang="en-US" dirty="0"/>
              <a:t> (Module-05)</a:t>
            </a:r>
            <a:endParaRPr lang="en-IN" dirty="0"/>
          </a:p>
          <a:p>
            <a:pPr lvl="0"/>
            <a:r>
              <a:rPr lang="en-US" dirty="0"/>
              <a:t>Overall Attack Algorithm </a:t>
            </a:r>
            <a:r>
              <a:rPr lang="en-US" dirty="0" err="1"/>
              <a:t>Comparision</a:t>
            </a:r>
            <a:r>
              <a:rPr lang="en-US" dirty="0"/>
              <a:t>  (Module-06)</a:t>
            </a:r>
            <a:endParaRPr lang="en-IN" dirty="0"/>
          </a:p>
          <a:p>
            <a:pPr lvl="0"/>
            <a:r>
              <a:rPr lang="en-US" dirty="0"/>
              <a:t>Deployment in </a:t>
            </a:r>
            <a:r>
              <a:rPr lang="en-US" dirty="0" smtClean="0"/>
              <a:t>GUI</a:t>
            </a:r>
            <a:endParaRPr lang="en-IN" dirty="0"/>
          </a:p>
        </p:txBody>
      </p:sp>
    </p:spTree>
    <p:extLst>
      <p:ext uri="{BB962C8B-B14F-4D97-AF65-F5344CB8AC3E}">
        <p14:creationId xmlns:p14="http://schemas.microsoft.com/office/powerpoint/2010/main" val="3962209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IN" dirty="0"/>
          </a:p>
        </p:txBody>
      </p:sp>
      <p:sp>
        <p:nvSpPr>
          <p:cNvPr id="3" name="Content Placeholder 2"/>
          <p:cNvSpPr>
            <a:spLocks noGrp="1"/>
          </p:cNvSpPr>
          <p:nvPr>
            <p:ph idx="1"/>
          </p:nvPr>
        </p:nvSpPr>
        <p:spPr/>
        <p:txBody>
          <a:bodyPr/>
          <a:lstStyle/>
          <a:p>
            <a:pPr marL="0" indent="0">
              <a:buNone/>
            </a:pPr>
            <a:r>
              <a:rPr lang="en-US" dirty="0"/>
              <a:t>Requirements are the basic constrains that are required to develop a system. Requirements are collected while designing the system. The following are the requirements that are to be discussed.</a:t>
            </a:r>
            <a:endParaRPr lang="en-IN" dirty="0"/>
          </a:p>
          <a:p>
            <a:pPr lvl="1"/>
            <a:r>
              <a:rPr lang="en-US" dirty="0"/>
              <a:t>1. Functional requirements</a:t>
            </a:r>
            <a:endParaRPr lang="en-IN" dirty="0"/>
          </a:p>
          <a:p>
            <a:pPr lvl="1"/>
            <a:r>
              <a:rPr lang="en-US" dirty="0"/>
              <a:t>2. Non-Functional requirements</a:t>
            </a:r>
            <a:endParaRPr lang="en-IN" dirty="0"/>
          </a:p>
          <a:p>
            <a:pPr lvl="1"/>
            <a:r>
              <a:rPr lang="en-US" dirty="0"/>
              <a:t>3. Environment requirements</a:t>
            </a:r>
            <a:endParaRPr lang="en-IN" dirty="0"/>
          </a:p>
          <a:p>
            <a:pPr lvl="2"/>
            <a:r>
              <a:rPr lang="en-US" dirty="0"/>
              <a:t>A. Hardware requirements</a:t>
            </a:r>
            <a:endParaRPr lang="en-IN" dirty="0"/>
          </a:p>
          <a:p>
            <a:pPr lvl="2"/>
            <a:r>
              <a:rPr lang="en-US" dirty="0"/>
              <a:t>B. software requirements</a:t>
            </a:r>
            <a:endParaRPr lang="en-IN" dirty="0"/>
          </a:p>
          <a:p>
            <a:endParaRPr lang="en-IN" dirty="0"/>
          </a:p>
        </p:txBody>
      </p:sp>
    </p:spTree>
    <p:extLst>
      <p:ext uri="{BB962C8B-B14F-4D97-AF65-F5344CB8AC3E}">
        <p14:creationId xmlns:p14="http://schemas.microsoft.com/office/powerpoint/2010/main" val="85343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IN" dirty="0"/>
          </a:p>
        </p:txBody>
      </p:sp>
      <p:sp>
        <p:nvSpPr>
          <p:cNvPr id="3" name="Content Placeholder 2"/>
          <p:cNvSpPr>
            <a:spLocks noGrp="1"/>
          </p:cNvSpPr>
          <p:nvPr>
            <p:ph idx="1"/>
          </p:nvPr>
        </p:nvSpPr>
        <p:spPr/>
        <p:txBody>
          <a:bodyPr>
            <a:normAutofit lnSpcReduction="10000"/>
          </a:bodyPr>
          <a:lstStyle/>
          <a:p>
            <a:r>
              <a:rPr lang="en-US" dirty="0"/>
              <a:t>They proposed first to create a contrastive self-supervised learning to the anomaly detection problem of attributed networks. </a:t>
            </a:r>
            <a:r>
              <a:rPr lang="en-US" dirty="0" err="1"/>
              <a:t>CoLa</a:t>
            </a:r>
            <a:r>
              <a:rPr lang="en-US" dirty="0"/>
              <a:t>, is mainly consists of three components: contrastive instance pair sampling, GNN-based contrastive learning model, and </a:t>
            </a:r>
            <a:r>
              <a:rPr lang="en-US" dirty="0" err="1"/>
              <a:t>multiround</a:t>
            </a:r>
            <a:r>
              <a:rPr lang="en-US" dirty="0"/>
              <a:t> sampling-based anomaly score computation. Their model captures the relationship between each node and its </a:t>
            </a:r>
            <a:r>
              <a:rPr lang="en-US" dirty="0" err="1"/>
              <a:t>neighbouring</a:t>
            </a:r>
            <a:r>
              <a:rPr lang="en-US" dirty="0"/>
              <a:t> structure and uses an anomaly-related objective to train the contrastive learning model. We believe that the proposed framework opens a new opportunity to expand self-supervised learning and contrastive learning to increasingly graph anomaly detection applications. The </a:t>
            </a:r>
            <a:r>
              <a:rPr lang="en-US" dirty="0" err="1"/>
              <a:t>multiround</a:t>
            </a:r>
            <a:r>
              <a:rPr lang="en-US" dirty="0"/>
              <a:t> predicted scores by the contrastive learning model are further used to evaluate the abnormality of each node with statistical estimation. The training phase and the inference phase. In the training phase, the contrastive learning model is trained with sampled instance pairs in an unsupervised fashion. After that the anomaly score for each node is obtained in the inference phase.</a:t>
            </a:r>
            <a:endParaRPr lang="en-IN" dirty="0"/>
          </a:p>
          <a:p>
            <a:endParaRPr lang="en-IN" dirty="0"/>
          </a:p>
        </p:txBody>
      </p:sp>
    </p:spTree>
    <p:extLst>
      <p:ext uri="{BB962C8B-B14F-4D97-AF65-F5344CB8AC3E}">
        <p14:creationId xmlns:p14="http://schemas.microsoft.com/office/powerpoint/2010/main" val="1882139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b="1" dirty="0" smtClean="0"/>
              <a:t>Functional </a:t>
            </a:r>
            <a:r>
              <a:rPr lang="en-US" b="1" dirty="0"/>
              <a:t>requirements:</a:t>
            </a:r>
            <a:endParaRPr lang="en-IN" dirty="0"/>
          </a:p>
          <a:p>
            <a:r>
              <a:rPr lang="en-US" dirty="0"/>
              <a:t>The software requirements specification is a technical specification of requirements for the software product. It is the first step in the requirements analysis process. It lists requirements of a particular software system. The following details to follow the special libraries like </a:t>
            </a:r>
            <a:r>
              <a:rPr lang="en-US" dirty="0" err="1"/>
              <a:t>sk</a:t>
            </a:r>
            <a:r>
              <a:rPr lang="en-US" dirty="0"/>
              <a:t>-learn, pandas, </a:t>
            </a:r>
            <a:r>
              <a:rPr lang="en-US" dirty="0" err="1"/>
              <a:t>numpy</a:t>
            </a:r>
            <a:r>
              <a:rPr lang="en-US" dirty="0"/>
              <a:t>, </a:t>
            </a:r>
            <a:r>
              <a:rPr lang="en-US" dirty="0" err="1"/>
              <a:t>matplotlib</a:t>
            </a:r>
            <a:r>
              <a:rPr lang="en-US" dirty="0"/>
              <a:t> and </a:t>
            </a:r>
            <a:r>
              <a:rPr lang="en-US" dirty="0" err="1"/>
              <a:t>seaborn</a:t>
            </a:r>
            <a:r>
              <a:rPr lang="en-US" dirty="0"/>
              <a:t>.</a:t>
            </a:r>
            <a:endParaRPr lang="en-IN" dirty="0"/>
          </a:p>
          <a:p>
            <a:pPr marL="0" indent="0">
              <a:buNone/>
            </a:pPr>
            <a:r>
              <a:rPr lang="en-US" b="1" dirty="0"/>
              <a:t> </a:t>
            </a:r>
            <a:endParaRPr lang="en-IN" dirty="0"/>
          </a:p>
          <a:p>
            <a:pPr marL="0" indent="0">
              <a:buNone/>
            </a:pPr>
            <a:r>
              <a:rPr lang="en-US" b="1" dirty="0" smtClean="0"/>
              <a:t>Non-Functional </a:t>
            </a:r>
            <a:r>
              <a:rPr lang="en-US" b="1" dirty="0"/>
              <a:t>Requirements:</a:t>
            </a:r>
            <a:endParaRPr lang="en-IN" dirty="0"/>
          </a:p>
          <a:p>
            <a:r>
              <a:rPr lang="en-US" dirty="0"/>
              <a:t>Process of functional steps,</a:t>
            </a:r>
            <a:endParaRPr lang="en-IN" dirty="0"/>
          </a:p>
          <a:p>
            <a:pPr lvl="0"/>
            <a:r>
              <a:rPr lang="en-US" dirty="0"/>
              <a:t>Problem define</a:t>
            </a:r>
            <a:endParaRPr lang="en-IN" dirty="0"/>
          </a:p>
          <a:p>
            <a:pPr lvl="0"/>
            <a:r>
              <a:rPr lang="en-US" dirty="0"/>
              <a:t>Preparing data</a:t>
            </a:r>
            <a:endParaRPr lang="en-IN" dirty="0"/>
          </a:p>
          <a:p>
            <a:pPr lvl="0"/>
            <a:r>
              <a:rPr lang="en-US" dirty="0"/>
              <a:t>Evaluating algorithms</a:t>
            </a:r>
            <a:endParaRPr lang="en-IN" dirty="0"/>
          </a:p>
          <a:p>
            <a:pPr lvl="0"/>
            <a:r>
              <a:rPr lang="en-US" dirty="0"/>
              <a:t>Improving results</a:t>
            </a:r>
            <a:endParaRPr lang="en-IN" dirty="0"/>
          </a:p>
          <a:p>
            <a:pPr lvl="0"/>
            <a:r>
              <a:rPr lang="en-US" dirty="0"/>
              <a:t>Prediction the result</a:t>
            </a:r>
            <a:endParaRPr lang="en-IN" dirty="0"/>
          </a:p>
        </p:txBody>
      </p:sp>
    </p:spTree>
    <p:extLst>
      <p:ext uri="{BB962C8B-B14F-4D97-AF65-F5344CB8AC3E}">
        <p14:creationId xmlns:p14="http://schemas.microsoft.com/office/powerpoint/2010/main" val="2265625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REQUIREMENTS:</a:t>
            </a:r>
            <a:endParaRPr lang="en-IN" dirty="0"/>
          </a:p>
        </p:txBody>
      </p:sp>
      <p:sp>
        <p:nvSpPr>
          <p:cNvPr id="3" name="Content Placeholder 2"/>
          <p:cNvSpPr>
            <a:spLocks noGrp="1"/>
          </p:cNvSpPr>
          <p:nvPr>
            <p:ph idx="1"/>
          </p:nvPr>
        </p:nvSpPr>
        <p:spPr/>
        <p:txBody>
          <a:bodyPr/>
          <a:lstStyle/>
          <a:p>
            <a:pPr marL="0" indent="0">
              <a:buNone/>
            </a:pPr>
            <a:r>
              <a:rPr lang="en-US" dirty="0"/>
              <a:t>Software Requirements:</a:t>
            </a:r>
            <a:endParaRPr lang="en-IN" dirty="0"/>
          </a:p>
          <a:p>
            <a:r>
              <a:rPr lang="en-US" dirty="0"/>
              <a:t>Operating System 		: Windows</a:t>
            </a:r>
            <a:endParaRPr lang="en-IN" dirty="0"/>
          </a:p>
          <a:p>
            <a:r>
              <a:rPr lang="en-US" dirty="0"/>
              <a:t>Tool   			: Anaconda with </a:t>
            </a:r>
            <a:r>
              <a:rPr lang="en-US" dirty="0" err="1"/>
              <a:t>Jupyter</a:t>
            </a:r>
            <a:r>
              <a:rPr lang="en-US" dirty="0"/>
              <a:t> </a:t>
            </a:r>
            <a:r>
              <a:rPr lang="en-US" dirty="0" smtClean="0"/>
              <a:t>Notebook</a:t>
            </a:r>
            <a:endParaRPr lang="en-IN" dirty="0"/>
          </a:p>
          <a:p>
            <a:pPr marL="0" indent="0">
              <a:buNone/>
            </a:pPr>
            <a:r>
              <a:rPr lang="en-US" dirty="0" smtClean="0"/>
              <a:t>Hardware </a:t>
            </a:r>
            <a:r>
              <a:rPr lang="en-US" dirty="0"/>
              <a:t>requirements:</a:t>
            </a:r>
            <a:endParaRPr lang="en-IN" dirty="0"/>
          </a:p>
          <a:p>
            <a:r>
              <a:rPr lang="en-US" dirty="0"/>
              <a:t>Processor   		: Pentium IV/III</a:t>
            </a:r>
            <a:endParaRPr lang="en-IN" dirty="0"/>
          </a:p>
          <a:p>
            <a:r>
              <a:rPr lang="en-US" dirty="0"/>
              <a:t>Hard disk   		: minimum 80 GB</a:t>
            </a:r>
            <a:endParaRPr lang="en-IN" dirty="0"/>
          </a:p>
          <a:p>
            <a:r>
              <a:rPr lang="en-US" dirty="0"/>
              <a:t>RAM        		: minimum 2 GB</a:t>
            </a:r>
            <a:endParaRPr lang="en-IN" dirty="0"/>
          </a:p>
          <a:p>
            <a:endParaRPr lang="en-IN" dirty="0"/>
          </a:p>
        </p:txBody>
      </p:sp>
    </p:spTree>
    <p:extLst>
      <p:ext uri="{BB962C8B-B14F-4D97-AF65-F5344CB8AC3E}">
        <p14:creationId xmlns:p14="http://schemas.microsoft.com/office/powerpoint/2010/main" val="1302737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Python</a:t>
            </a:r>
            <a:r>
              <a:rPr lang="en-US" dirty="0"/>
              <a:t> is an interpreted </a:t>
            </a:r>
            <a:r>
              <a:rPr lang="en-US" dirty="0" smtClean="0"/>
              <a:t>high-level</a:t>
            </a:r>
            <a:r>
              <a:rPr lang="en-US" dirty="0"/>
              <a:t> </a:t>
            </a:r>
            <a:r>
              <a:rPr lang="en-US" dirty="0" smtClean="0"/>
              <a:t>general-purpose </a:t>
            </a:r>
            <a:r>
              <a:rPr lang="en-US" dirty="0"/>
              <a:t>programming language. Its design philosophy emphasizes code readability with its use of significant indentation. Its language constructs as well as its object-oriented approach aim to help programmers write clear, logical code for small and large-scale projects.</a:t>
            </a:r>
            <a:endParaRPr lang="en-IN" dirty="0"/>
          </a:p>
          <a:p>
            <a:pPr marL="0" indent="0">
              <a:buNone/>
            </a:pPr>
            <a:endParaRPr lang="en-IN" dirty="0"/>
          </a:p>
          <a:p>
            <a:r>
              <a:rPr lang="en-US" dirty="0"/>
              <a:t>Python is dynamically-typed and garbage-collected. It supports multiple programming paradigms, including structured (particularly, procedural), object-oriented and functional programming. It is often described as a "batteries included" language due to its comprehensive standard library.</a:t>
            </a:r>
            <a:endParaRPr lang="en-IN" dirty="0"/>
          </a:p>
          <a:p>
            <a:pPr marL="0" indent="0">
              <a:buNone/>
            </a:pPr>
            <a:endParaRPr lang="en-IN" dirty="0"/>
          </a:p>
          <a:p>
            <a:r>
              <a:rPr lang="en-US" dirty="0"/>
              <a:t>Guido van </a:t>
            </a:r>
            <a:r>
              <a:rPr lang="en-US" dirty="0" err="1"/>
              <a:t>Rossum</a:t>
            </a:r>
            <a:r>
              <a:rPr lang="en-US" dirty="0"/>
              <a:t> began working on Python in the late 1980s, as a successor to the ABC programming language, and first released it in 1991 as Python 0.9.0. Python 2.0 was released in 2000 and introduced new features, such as list comprehensions and a garbage collection system using reference counting. Python 3.0 was released in 2008 and was a major revision of the language that is not completely backward-compatible. Python 2 was discontinued with version 2.7.18 in 2020.</a:t>
            </a:r>
            <a:endParaRPr lang="en-IN" dirty="0"/>
          </a:p>
          <a:p>
            <a:pPr marL="0" indent="0">
              <a:buNone/>
            </a:pPr>
            <a:endParaRPr lang="en-IN" dirty="0"/>
          </a:p>
          <a:p>
            <a:r>
              <a:rPr lang="en-US" dirty="0"/>
              <a:t>Python consistently ranks as one of the most popular programming languages</a:t>
            </a:r>
            <a:endParaRPr lang="en-IN" dirty="0"/>
          </a:p>
          <a:p>
            <a:endParaRPr lang="en-IN" dirty="0"/>
          </a:p>
        </p:txBody>
      </p:sp>
    </p:spTree>
    <p:extLst>
      <p:ext uri="{BB962C8B-B14F-4D97-AF65-F5344CB8AC3E}">
        <p14:creationId xmlns:p14="http://schemas.microsoft.com/office/powerpoint/2010/main" val="3343801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IN" dirty="0"/>
          </a:p>
        </p:txBody>
      </p:sp>
      <p:pic>
        <p:nvPicPr>
          <p:cNvPr id="4" name="Content Placeholder 3" descr="\\Spiro59-python\d\Own\Phishing\Screenshot 2021-01-13 13290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528" y="2114271"/>
            <a:ext cx="8496944" cy="4001058"/>
          </a:xfrm>
          <a:prstGeom prst="rect">
            <a:avLst/>
          </a:prstGeom>
          <a:noFill/>
          <a:ln>
            <a:noFill/>
          </a:ln>
        </p:spPr>
      </p:pic>
    </p:spTree>
    <p:extLst>
      <p:ext uri="{BB962C8B-B14F-4D97-AF65-F5344CB8AC3E}">
        <p14:creationId xmlns:p14="http://schemas.microsoft.com/office/powerpoint/2010/main" val="141742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IN" dirty="0"/>
          </a:p>
        </p:txBody>
      </p:sp>
      <p:pic>
        <p:nvPicPr>
          <p:cNvPr id="4" name="Content Placeholder 3"/>
          <p:cNvPicPr>
            <a:picLocks noGrp="1"/>
          </p:cNvPicPr>
          <p:nvPr>
            <p:ph idx="1"/>
          </p:nvPr>
        </p:nvPicPr>
        <p:blipFill>
          <a:blip r:embed="rId2"/>
          <a:stretch>
            <a:fillRect/>
          </a:stretch>
        </p:blipFill>
        <p:spPr>
          <a:xfrm>
            <a:off x="2135560" y="1988840"/>
            <a:ext cx="7632848" cy="4579193"/>
          </a:xfrm>
          <a:prstGeom prst="rect">
            <a:avLst/>
          </a:prstGeom>
        </p:spPr>
      </p:pic>
    </p:spTree>
    <p:extLst>
      <p:ext uri="{BB962C8B-B14F-4D97-AF65-F5344CB8AC3E}">
        <p14:creationId xmlns:p14="http://schemas.microsoft.com/office/powerpoint/2010/main" val="411813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02919" y="2204864"/>
            <a:ext cx="9784080" cy="4248471"/>
          </a:xfrm>
          <a:prstGeom prst="rect">
            <a:avLst/>
          </a:prstGeom>
        </p:spPr>
      </p:pic>
    </p:spTree>
    <p:extLst>
      <p:ext uri="{BB962C8B-B14F-4D97-AF65-F5344CB8AC3E}">
        <p14:creationId xmlns:p14="http://schemas.microsoft.com/office/powerpoint/2010/main" val="502339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63552" y="1916832"/>
            <a:ext cx="8208912" cy="4824535"/>
          </a:xfrm>
          <a:prstGeom prst="rect">
            <a:avLst/>
          </a:prstGeom>
        </p:spPr>
      </p:pic>
    </p:spTree>
    <p:extLst>
      <p:ext uri="{BB962C8B-B14F-4D97-AF65-F5344CB8AC3E}">
        <p14:creationId xmlns:p14="http://schemas.microsoft.com/office/powerpoint/2010/main" val="2856312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IN" dirty="0"/>
          </a:p>
        </p:txBody>
      </p:sp>
      <p:pic>
        <p:nvPicPr>
          <p:cNvPr id="4" name="Content Placeholder 3"/>
          <p:cNvPicPr>
            <a:picLocks noGrp="1"/>
          </p:cNvPicPr>
          <p:nvPr>
            <p:ph idx="1"/>
          </p:nvPr>
        </p:nvPicPr>
        <p:blipFill>
          <a:blip r:embed="rId2"/>
          <a:stretch>
            <a:fillRect/>
          </a:stretch>
        </p:blipFill>
        <p:spPr>
          <a:xfrm>
            <a:off x="1631504" y="2204864"/>
            <a:ext cx="8640960" cy="4248472"/>
          </a:xfrm>
          <a:prstGeom prst="rect">
            <a:avLst/>
          </a:prstGeom>
        </p:spPr>
      </p:pic>
    </p:spTree>
    <p:extLst>
      <p:ext uri="{BB962C8B-B14F-4D97-AF65-F5344CB8AC3E}">
        <p14:creationId xmlns:p14="http://schemas.microsoft.com/office/powerpoint/2010/main" val="460149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7488" y="2132856"/>
            <a:ext cx="8208912" cy="4392488"/>
          </a:xfrm>
          <a:prstGeom prst="rect">
            <a:avLst/>
          </a:prstGeom>
        </p:spPr>
      </p:pic>
    </p:spTree>
    <p:extLst>
      <p:ext uri="{BB962C8B-B14F-4D97-AF65-F5344CB8AC3E}">
        <p14:creationId xmlns:p14="http://schemas.microsoft.com/office/powerpoint/2010/main" val="2219560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DESCRIPTION:</a:t>
            </a:r>
            <a:endParaRPr lang="en-IN" dirty="0"/>
          </a:p>
        </p:txBody>
      </p:sp>
      <p:sp>
        <p:nvSpPr>
          <p:cNvPr id="3" name="Content Placeholder 2"/>
          <p:cNvSpPr>
            <a:spLocks noGrp="1"/>
          </p:cNvSpPr>
          <p:nvPr>
            <p:ph idx="1"/>
          </p:nvPr>
        </p:nvSpPr>
        <p:spPr/>
        <p:txBody>
          <a:bodyPr/>
          <a:lstStyle/>
          <a:p>
            <a:pPr lvl="0"/>
            <a:r>
              <a:rPr lang="en-US" dirty="0"/>
              <a:t>Data validation process by each attack (Module-01)</a:t>
            </a:r>
            <a:endParaRPr lang="en-IN" dirty="0"/>
          </a:p>
          <a:p>
            <a:pPr lvl="0"/>
            <a:r>
              <a:rPr lang="en-US" dirty="0"/>
              <a:t>Performance measurements of </a:t>
            </a:r>
            <a:r>
              <a:rPr lang="en-US" dirty="0" err="1"/>
              <a:t>DoS</a:t>
            </a:r>
            <a:r>
              <a:rPr lang="en-US" dirty="0"/>
              <a:t> attacks (Module-02)</a:t>
            </a:r>
            <a:endParaRPr lang="en-IN" dirty="0"/>
          </a:p>
          <a:p>
            <a:pPr lvl="0"/>
            <a:r>
              <a:rPr lang="en-US" dirty="0"/>
              <a:t>Performance measurements of R2L attacks (Module-03)</a:t>
            </a:r>
            <a:endParaRPr lang="en-IN" dirty="0"/>
          </a:p>
          <a:p>
            <a:pPr lvl="0"/>
            <a:r>
              <a:rPr lang="en-US" dirty="0"/>
              <a:t>Performance measurements of U2R attacks (Module-04)</a:t>
            </a:r>
            <a:endParaRPr lang="en-IN" dirty="0"/>
          </a:p>
          <a:p>
            <a:pPr lvl="0"/>
            <a:r>
              <a:rPr lang="en-US" dirty="0"/>
              <a:t>Performance measurements of Probe attacks (Module-05)</a:t>
            </a:r>
            <a:endParaRPr lang="en-IN" dirty="0"/>
          </a:p>
          <a:p>
            <a:pPr lvl="0"/>
            <a:r>
              <a:rPr lang="en-US" dirty="0"/>
              <a:t>Performance measurements of overall network attacks (Module-06)</a:t>
            </a:r>
            <a:endParaRPr lang="en-IN" dirty="0"/>
          </a:p>
          <a:p>
            <a:pPr lvl="0"/>
            <a:r>
              <a:rPr lang="en-US" dirty="0"/>
              <a:t>GUI based prediction results of Network attacks (Module-07</a:t>
            </a:r>
            <a:r>
              <a:rPr lang="en-US" dirty="0" smtClean="0"/>
              <a:t>)</a:t>
            </a:r>
            <a:endParaRPr lang="en-IN" dirty="0"/>
          </a:p>
        </p:txBody>
      </p:sp>
    </p:spTree>
    <p:extLst>
      <p:ext uri="{BB962C8B-B14F-4D97-AF65-F5344CB8AC3E}">
        <p14:creationId xmlns:p14="http://schemas.microsoft.com/office/powerpoint/2010/main" val="385430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IN" dirty="0"/>
          </a:p>
        </p:txBody>
      </p:sp>
      <p:sp>
        <p:nvSpPr>
          <p:cNvPr id="3" name="Content Placeholder 2"/>
          <p:cNvSpPr>
            <a:spLocks noGrp="1"/>
          </p:cNvSpPr>
          <p:nvPr>
            <p:ph idx="1"/>
          </p:nvPr>
        </p:nvSpPr>
        <p:spPr/>
        <p:txBody>
          <a:bodyPr/>
          <a:lstStyle/>
          <a:p>
            <a:r>
              <a:rPr lang="en-US" dirty="0"/>
              <a:t>1. The performance is not good and its get complicated for other networks.</a:t>
            </a:r>
            <a:endParaRPr lang="en-IN" dirty="0"/>
          </a:p>
          <a:p>
            <a:r>
              <a:rPr lang="en-US" dirty="0"/>
              <a:t>2. The performance metrics like recall F1 score and comparison of machine learning algorithm is not done.</a:t>
            </a:r>
            <a:endParaRPr lang="en-IN" dirty="0"/>
          </a:p>
          <a:p>
            <a:pPr marL="0" indent="0">
              <a:buNone/>
            </a:pPr>
            <a:endParaRPr lang="en-IN" dirty="0"/>
          </a:p>
        </p:txBody>
      </p:sp>
    </p:spTree>
    <p:extLst>
      <p:ext uri="{BB962C8B-B14F-4D97-AF65-F5344CB8AC3E}">
        <p14:creationId xmlns:p14="http://schemas.microsoft.com/office/powerpoint/2010/main" val="3896225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lstStyle/>
          <a:p>
            <a:r>
              <a:rPr lang="en-US" dirty="0"/>
              <a:t>Pre-processing refers to the transformations applied to our data before feeding it to the algorithm. Data Preprocessing is a technique that is used to convert the raw data into a clean data set. In other words, whenever the data is gathered from different sources it is collected in raw format which is not feasible for the analysis. To achieving better results from the applied model in Machine Learning method of the data has to be in a proper manner. Some specified Machine Learning model needs information in a specified format; for example, Random Forest algorithm does not support null values. Therefore, to execute random forest algorithm null values have to be managed from the original raw data set. And another aspect is that data set should be formatted in such a way that more than one Machine Learning and Deep Learning algorithms are executed in given dataset</a:t>
            </a:r>
            <a:r>
              <a:rPr lang="en-US" dirty="0" smtClean="0"/>
              <a:t>.</a:t>
            </a:r>
            <a:endParaRPr lang="en-IN" dirty="0"/>
          </a:p>
        </p:txBody>
      </p:sp>
    </p:spTree>
    <p:extLst>
      <p:ext uri="{BB962C8B-B14F-4D97-AF65-F5344CB8AC3E}">
        <p14:creationId xmlns:p14="http://schemas.microsoft.com/office/powerpoint/2010/main" val="2569816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EXPLORATION DATA ANALYSIS OF VISUALIZATION:</a:t>
            </a:r>
            <a:endParaRPr lang="en-IN" dirty="0"/>
          </a:p>
        </p:txBody>
      </p:sp>
      <p:sp>
        <p:nvSpPr>
          <p:cNvPr id="3" name="Content Placeholder 2"/>
          <p:cNvSpPr>
            <a:spLocks noGrp="1"/>
          </p:cNvSpPr>
          <p:nvPr>
            <p:ph idx="1"/>
          </p:nvPr>
        </p:nvSpPr>
        <p:spPr/>
        <p:txBody>
          <a:bodyPr/>
          <a:lstStyle/>
          <a:p>
            <a:r>
              <a:rPr lang="en-US" dirty="0"/>
              <a:t>Data visualization is an important skill in applied statistics and machine learning. Statistics does indeed focus on quantitative descriptions and estimations of data. Data visualization provides an important suite of tools for gaining a qualitative understanding. This can be helpful when exploring and getting to know a dataset and can help with identifying patterns, corrupt data, outliers, and much more. With a little domain knowledge, data visualizations can be used to express and demonstrate key relationships in plots and charts that are more visceral and stakeholders than measures of association or significance. Data visualization and exploratory data analysis are whole fields themselves and it will recommend a deeper dive into some the books mentioned at the end. </a:t>
            </a:r>
            <a:endParaRPr lang="en-IN" dirty="0"/>
          </a:p>
        </p:txBody>
      </p:sp>
    </p:spTree>
    <p:extLst>
      <p:ext uri="{BB962C8B-B14F-4D97-AF65-F5344CB8AC3E}">
        <p14:creationId xmlns:p14="http://schemas.microsoft.com/office/powerpoint/2010/main" val="2454059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EXPLANATION:</a:t>
            </a:r>
            <a:endParaRPr lang="en-IN" dirty="0"/>
          </a:p>
        </p:txBody>
      </p:sp>
      <p:sp>
        <p:nvSpPr>
          <p:cNvPr id="3" name="Content Placeholder 2"/>
          <p:cNvSpPr>
            <a:spLocks noGrp="1"/>
          </p:cNvSpPr>
          <p:nvPr>
            <p:ph idx="1"/>
          </p:nvPr>
        </p:nvSpPr>
        <p:spPr/>
        <p:txBody>
          <a:bodyPr/>
          <a:lstStyle/>
          <a:p>
            <a:r>
              <a:rPr lang="en-US" dirty="0"/>
              <a:t>In machine learning and statistics, classification is a supervised learning approach in which the computer program learns from the data input given to it and then uses this learning to classify new observation. This data set may simply be bi-class (like identifying whether the person is male or female or that the mail is spam or non-spam) or it may be multi-class too. Some examples of classification problems are: speech recognition, handwriting recognition, bio metric identification, document classification etc. In Supervised Learning, algorithms learn from labeled data. After understanding the data, the algorithm determines which label should be given to new data based on pattern and associating the patterns to the unlabeled new data</a:t>
            </a:r>
            <a:r>
              <a:rPr lang="en-US" dirty="0" smtClean="0"/>
              <a:t>.</a:t>
            </a:r>
            <a:endParaRPr lang="en-IN" dirty="0"/>
          </a:p>
        </p:txBody>
      </p:sp>
    </p:spTree>
    <p:extLst>
      <p:ext uri="{BB962C8B-B14F-4D97-AF65-F5344CB8AC3E}">
        <p14:creationId xmlns:p14="http://schemas.microsoft.com/office/powerpoint/2010/main" val="160066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It is a statistical method for </a:t>
            </a:r>
            <a:r>
              <a:rPr lang="en-US" dirty="0" err="1"/>
              <a:t>analysing</a:t>
            </a:r>
            <a:r>
              <a:rPr lang="en-US" dirty="0"/>
              <a:t> a data set in which there are one or more independent variables that determine an outcome. The outcome is measured with a dichotomous variable (in which there are only two possible outcomes). The goal of logistic regression is to find the best fitting model to describe the relationship between the dichotomous characteristic of interest (dependent variable = response or outcome variable) and a set of independent (predictor or explanatory) variables. Logistic regression is a Machine Learning classification algorithm that is used to predict the probability of a categorical dependent variable. In logistic regression, the dependent variable is a binary variable that contains data coded as 1 (yes, success, etc.) or 0 (no, failure, etc.). </a:t>
            </a:r>
            <a:endParaRPr lang="en-IN" dirty="0"/>
          </a:p>
          <a:p>
            <a:pPr marL="0" indent="0">
              <a:buNone/>
            </a:pPr>
            <a:r>
              <a:rPr lang="en-US" dirty="0"/>
              <a:t> </a:t>
            </a:r>
            <a:endParaRPr lang="en-IN" dirty="0"/>
          </a:p>
          <a:p>
            <a:r>
              <a:rPr lang="en-US" dirty="0"/>
              <a:t>In other words, the logistic regression model predicts P(Y=1) as a function of X. Logistic regression Assumptions:</a:t>
            </a:r>
            <a:endParaRPr lang="en-IN" dirty="0"/>
          </a:p>
          <a:p>
            <a:pPr lvl="0"/>
            <a:r>
              <a:rPr lang="en-US" dirty="0"/>
              <a:t>Binary logistic regression requires the dependent variable to be binary.</a:t>
            </a:r>
            <a:endParaRPr lang="en-IN" dirty="0"/>
          </a:p>
          <a:p>
            <a:pPr lvl="0"/>
            <a:r>
              <a:rPr lang="en-US" dirty="0"/>
              <a:t>For a binary regression, the factor level 1 of the dependent variable should represent the desired outcome.</a:t>
            </a:r>
            <a:endParaRPr lang="en-IN" dirty="0"/>
          </a:p>
          <a:p>
            <a:pPr lvl="0"/>
            <a:r>
              <a:rPr lang="en-US" dirty="0"/>
              <a:t>Only the meaningful variables should be included.</a:t>
            </a:r>
            <a:endParaRPr lang="en-IN" dirty="0"/>
          </a:p>
          <a:p>
            <a:pPr lvl="0"/>
            <a:r>
              <a:rPr lang="en-US" dirty="0"/>
              <a:t>The independent variables should be independent of each other. That is, the model should have little.</a:t>
            </a:r>
            <a:endParaRPr lang="en-IN" dirty="0"/>
          </a:p>
          <a:p>
            <a:pPr lvl="0"/>
            <a:r>
              <a:rPr lang="en-US" dirty="0"/>
              <a:t>The independent variables are linearly related to the log odds.</a:t>
            </a:r>
            <a:endParaRPr lang="en-IN" dirty="0"/>
          </a:p>
          <a:p>
            <a:pPr lvl="0"/>
            <a:r>
              <a:rPr lang="en-US" dirty="0"/>
              <a:t>Logistic regression requires quite large sample sizes.</a:t>
            </a:r>
            <a:endParaRPr lang="en-IN" dirty="0"/>
          </a:p>
          <a:p>
            <a:pPr marL="0" indent="0">
              <a:buNone/>
            </a:pPr>
            <a:endParaRPr lang="en-IN" dirty="0"/>
          </a:p>
        </p:txBody>
      </p:sp>
    </p:spTree>
    <p:extLst>
      <p:ext uri="{BB962C8B-B14F-4D97-AF65-F5344CB8AC3E}">
        <p14:creationId xmlns:p14="http://schemas.microsoft.com/office/powerpoint/2010/main" val="1144712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a:t>
            </a:r>
            <a:endParaRPr lang="en-IN" dirty="0"/>
          </a:p>
        </p:txBody>
      </p:sp>
      <p:sp>
        <p:nvSpPr>
          <p:cNvPr id="3" name="Content Placeholder 2"/>
          <p:cNvSpPr>
            <a:spLocks noGrp="1"/>
          </p:cNvSpPr>
          <p:nvPr>
            <p:ph idx="1"/>
          </p:nvPr>
        </p:nvSpPr>
        <p:spPr/>
        <p:txBody>
          <a:bodyPr>
            <a:normAutofit fontScale="70000" lnSpcReduction="20000"/>
          </a:bodyPr>
          <a:lstStyle/>
          <a:p>
            <a:r>
              <a:rPr lang="en-US" dirty="0"/>
              <a:t>It is one of the most powerful and popular algorithm. Decision-tree algorithm falls under the category of supervised learning algorithms. It works for both continuous as well as categorical output variables. Assumptions of Decision tree:</a:t>
            </a:r>
            <a:endParaRPr lang="en-IN" dirty="0"/>
          </a:p>
          <a:p>
            <a:pPr lvl="0" fontAlgn="base"/>
            <a:r>
              <a:rPr lang="en-US" dirty="0"/>
              <a:t>At the beginning, we consider the whole training set as the root.</a:t>
            </a:r>
            <a:endParaRPr lang="en-IN" dirty="0"/>
          </a:p>
          <a:p>
            <a:pPr lvl="0" fontAlgn="base"/>
            <a:r>
              <a:rPr lang="en-US" dirty="0"/>
              <a:t>Attributes are assumed to be categorical for information gain, attributes are assumed to be continuous.</a:t>
            </a:r>
            <a:endParaRPr lang="en-IN" dirty="0"/>
          </a:p>
          <a:p>
            <a:pPr lvl="0" fontAlgn="base"/>
            <a:r>
              <a:rPr lang="en-US" dirty="0"/>
              <a:t>On the basis of attribute values records are distributed recursively.</a:t>
            </a:r>
            <a:endParaRPr lang="en-IN" dirty="0"/>
          </a:p>
          <a:p>
            <a:pPr lvl="0" fontAlgn="base"/>
            <a:r>
              <a:rPr lang="en-US" dirty="0"/>
              <a:t>We use statistical methods for ordering attributes as root or internal node.</a:t>
            </a:r>
            <a:endParaRPr lang="en-IN" dirty="0"/>
          </a:p>
          <a:p>
            <a:r>
              <a:rPr lang="en-US" dirty="0"/>
              <a:t>Decision tree builds classification or regression models in the form of a tree structure. It breaks down a data set into smaller and smaller subsets while at the same time an associated decision tree is incrementally developed. A decision node has two or more branches and a leaf node represents a classification or decision. The topmost decision node in a tree which corresponds to the best predictor called root node. Decision trees can handle both categorical and numerical data. Decision tree builds classification or regression models in the form of a tree structure. It utilizes an if-then rule set which is mutually exclusive and exhaustive for classification. The rules are learned sequentially using the training data one at a time. Each time a rule is learned, the tuples covered by the rules are removed. </a:t>
            </a:r>
            <a:endParaRPr lang="en-IN" dirty="0"/>
          </a:p>
          <a:p>
            <a:r>
              <a:rPr lang="en-US" dirty="0"/>
              <a:t>This process is continued on the training set until meeting a termination condition. It is constructed in a top-down recursive divide-and-conquer manner. All the attributes should be categorical. Otherwise, they should be discretized in advance. Attributes in the top of the tree have more impact towards in the classification and they are identified using the information gain concept. A decision tree can be easily over-fitted generating too many branches and may reflect anomalies due to noise or outliers. </a:t>
            </a:r>
            <a:endParaRPr lang="en-IN" dirty="0"/>
          </a:p>
          <a:p>
            <a:endParaRPr lang="en-IN" dirty="0"/>
          </a:p>
        </p:txBody>
      </p:sp>
    </p:spTree>
    <p:extLst>
      <p:ext uri="{BB962C8B-B14F-4D97-AF65-F5344CB8AC3E}">
        <p14:creationId xmlns:p14="http://schemas.microsoft.com/office/powerpoint/2010/main" val="4025513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a:t>
            </a:r>
            <a:endParaRPr lang="en-IN" dirty="0"/>
          </a:p>
        </p:txBody>
      </p:sp>
      <p:sp>
        <p:nvSpPr>
          <p:cNvPr id="3" name="Content Placeholder 2"/>
          <p:cNvSpPr>
            <a:spLocks noGrp="1"/>
          </p:cNvSpPr>
          <p:nvPr>
            <p:ph idx="1"/>
          </p:nvPr>
        </p:nvSpPr>
        <p:spPr/>
        <p:txBody>
          <a:bodyPr/>
          <a:lstStyle/>
          <a:p>
            <a:r>
              <a:rPr lang="en-US" dirty="0"/>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over fitting to their training set. Random forest is a type of supervised machine learning algorithm based on ensemble learning. 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trees</a:t>
            </a:r>
            <a:r>
              <a:rPr lang="en-US" dirty="0"/>
              <a:t>, hence the name "Random Forest". The random forest algorithm can be used for both regression and classification tasks</a:t>
            </a:r>
            <a:r>
              <a:rPr lang="en-US" dirty="0" smtClean="0"/>
              <a:t>.</a:t>
            </a:r>
            <a:endParaRPr lang="en-IN" dirty="0"/>
          </a:p>
        </p:txBody>
      </p:sp>
    </p:spTree>
    <p:extLst>
      <p:ext uri="{BB962C8B-B14F-4D97-AF65-F5344CB8AC3E}">
        <p14:creationId xmlns:p14="http://schemas.microsoft.com/office/powerpoint/2010/main" val="41891429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SUPPORT VECTOR MACHINE:</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classifier that categorizes the data set by setting an optimal hyper plane between data. I chose this classifier as it is incredibly versatile in the number of different kernelling functions that can be applied and this model can yield a high predictability rate. Support Vector Machines are perhaps one of the most popular and talked about machine learning algorithms. They were extremely popular around the time they were developed in the 1990s and continue to be the go-to method for a high-performing algorithm with little tuning.</a:t>
            </a:r>
            <a:endParaRPr lang="en-IN" dirty="0"/>
          </a:p>
          <a:p>
            <a:pPr lvl="0" fontAlgn="base"/>
            <a:r>
              <a:rPr lang="en-US" dirty="0"/>
              <a:t>How to disentangle the many names used to refer to support vector machines.</a:t>
            </a:r>
            <a:endParaRPr lang="en-IN" dirty="0"/>
          </a:p>
          <a:p>
            <a:pPr lvl="0" fontAlgn="base"/>
            <a:r>
              <a:rPr lang="en-US" dirty="0"/>
              <a:t>The representation used by SVM when the model is actually stored on disk.</a:t>
            </a:r>
            <a:endParaRPr lang="en-IN" dirty="0"/>
          </a:p>
          <a:p>
            <a:pPr lvl="0" fontAlgn="base"/>
            <a:r>
              <a:rPr lang="en-US" dirty="0"/>
              <a:t>How a learned SVM model representation can be used to make predictions for new data.</a:t>
            </a:r>
            <a:endParaRPr lang="en-IN" dirty="0"/>
          </a:p>
          <a:p>
            <a:pPr lvl="0" fontAlgn="base"/>
            <a:r>
              <a:rPr lang="en-US" dirty="0"/>
              <a:t>How to learn an SVM model from training data.</a:t>
            </a:r>
            <a:endParaRPr lang="en-IN" dirty="0"/>
          </a:p>
          <a:p>
            <a:pPr lvl="0" fontAlgn="base"/>
            <a:r>
              <a:rPr lang="en-US" dirty="0"/>
              <a:t>How to best prepare your data for the SVM algorithm.</a:t>
            </a:r>
            <a:endParaRPr lang="en-IN" dirty="0"/>
          </a:p>
          <a:p>
            <a:pPr lvl="0" fontAlgn="base"/>
            <a:r>
              <a:rPr lang="en-US" dirty="0"/>
              <a:t>Where you might look to get more information on SVM</a:t>
            </a:r>
            <a:r>
              <a:rPr lang="en-US" dirty="0" smtClean="0"/>
              <a:t>.</a:t>
            </a:r>
            <a:endParaRPr lang="en-IN" dirty="0"/>
          </a:p>
        </p:txBody>
      </p:sp>
    </p:spTree>
    <p:extLst>
      <p:ext uri="{BB962C8B-B14F-4D97-AF65-F5344CB8AC3E}">
        <p14:creationId xmlns:p14="http://schemas.microsoft.com/office/powerpoint/2010/main" val="40227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GRAPHICAL USER INTERFACE:</a:t>
            </a:r>
            <a:endParaRPr lang="en-IN" dirty="0"/>
          </a:p>
        </p:txBody>
      </p:sp>
      <p:sp>
        <p:nvSpPr>
          <p:cNvPr id="3" name="Content Placeholder 2"/>
          <p:cNvSpPr>
            <a:spLocks noGrp="1"/>
          </p:cNvSpPr>
          <p:nvPr>
            <p:ph idx="1"/>
          </p:nvPr>
        </p:nvSpPr>
        <p:spPr/>
        <p:txBody>
          <a:bodyPr/>
          <a:lstStyle/>
          <a:p>
            <a:pPr fontAlgn="base"/>
            <a:r>
              <a:rPr lang="en-US" dirty="0"/>
              <a:t>GUI means Graphical User Interface. It is the common user Interface that includes Graphical representation like buttons and icons, and communication can be performed by interacting with these icons rather than the usual text-based or command-based communication. A common example of a GUI is Microsoft operating systems.</a:t>
            </a:r>
            <a:endParaRPr lang="en-IN" dirty="0"/>
          </a:p>
          <a:p>
            <a:r>
              <a:rPr lang="en-US" dirty="0"/>
              <a:t>	The graphical user interface (GUI) is a form of user interface that allows users to interact with electronic devices through graphical icons and audio indicator such as primary notation, instead of text-based user interfaces, typed command labels or text navigation. GUIs were introduced in reaction to the perceived steep learning curve of command-line interfaces (CLIs) which require commands to be typed on a computer keyboard</a:t>
            </a:r>
            <a:r>
              <a:rPr lang="en-US" dirty="0" smtClean="0"/>
              <a:t>.</a:t>
            </a:r>
            <a:endParaRPr lang="en-IN" dirty="0"/>
          </a:p>
        </p:txBody>
      </p:sp>
    </p:spTree>
    <p:extLst>
      <p:ext uri="{BB962C8B-B14F-4D97-AF65-F5344CB8AC3E}">
        <p14:creationId xmlns:p14="http://schemas.microsoft.com/office/powerpoint/2010/main" val="252923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TKINTER</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a:t>Tkinter is Python's de-facto standard GUI (Graphical User Interface) package. It is a thin object-oriented layer on top of Tcl/Tk. Tkinter is not the only GUI Programming toolkit for Python. It is however the most commonly used one. ... Graphical User Interfaces with Tk, a chapter from the Python Documentation.</a:t>
            </a:r>
            <a:endParaRPr lang="en-IN" dirty="0"/>
          </a:p>
          <a:p>
            <a:r>
              <a:rPr lang="en-IN" dirty="0"/>
              <a:t>The tkinter package (“Tk interface”) is the standard Python interface to the Tcl/Tk GUI toolkit. Both Tk and tkinter are available on most Unix platforms, including macOS, as well as on Windows systems.</a:t>
            </a:r>
          </a:p>
          <a:p>
            <a:r>
              <a:rPr lang="en-IN" dirty="0"/>
              <a:t>Running python –m tkinter from the command line should open a window demonstrating a simple Tk interface, letting you know that tkinter is properly installed on your system, and also showing what version of Tcl/Tk is installed, so you can read the Tcl/Tk documentation specific to that version.</a:t>
            </a:r>
          </a:p>
          <a:p>
            <a:r>
              <a:rPr lang="en-IN" dirty="0"/>
              <a:t>Tkinter supports a range of Tcl/Tk versions, built either with or without thread support. The official Python binary release bundles Tcl/Tk 8.6 threaded. See the source code for the _tkinter module for more information about supported versions.</a:t>
            </a:r>
          </a:p>
          <a:p>
            <a:endParaRPr lang="en-IN" dirty="0"/>
          </a:p>
        </p:txBody>
      </p:sp>
    </p:spTree>
    <p:extLst>
      <p:ext uri="{BB962C8B-B14F-4D97-AF65-F5344CB8AC3E}">
        <p14:creationId xmlns:p14="http://schemas.microsoft.com/office/powerpoint/2010/main" val="3920725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t>The analytical process started from data cleaning and processing, missing value, exploratory analysis and finally model building and evaluation. The best accuracy on public test set is higher accuracy score will be find out by comparing each algorithm with type of all network attacks for future prediction results by finding best connections. This brings some of the following insights about diagnose the network attack of each new connection. To presented a prediction model with the aid of artificial intelligence to improve over human accuracy and provide with the scope of early detection. It can be inferred from this model that, area analysis and use of machine learning technique is useful in developing prediction models that can helps to network sectors reduce the long process of diagnosis and eradicate any human error. </a:t>
            </a:r>
            <a:endParaRPr lang="en-IN" dirty="0"/>
          </a:p>
        </p:txBody>
      </p:sp>
    </p:spTree>
    <p:extLst>
      <p:ext uri="{BB962C8B-B14F-4D97-AF65-F5344CB8AC3E}">
        <p14:creationId xmlns:p14="http://schemas.microsoft.com/office/powerpoint/2010/main" val="112113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IN" dirty="0"/>
          </a:p>
        </p:txBody>
      </p:sp>
      <p:sp>
        <p:nvSpPr>
          <p:cNvPr id="3" name="Content Placeholder 2"/>
          <p:cNvSpPr>
            <a:spLocks noGrp="1"/>
          </p:cNvSpPr>
          <p:nvPr>
            <p:ph idx="1"/>
          </p:nvPr>
        </p:nvSpPr>
        <p:spPr/>
        <p:txBody>
          <a:bodyPr>
            <a:normAutofit fontScale="85000" lnSpcReduction="20000"/>
          </a:bodyPr>
          <a:lstStyle/>
          <a:p>
            <a:r>
              <a:rPr lang="en-US" dirty="0"/>
              <a:t>Data science is an interdisciplinary field that uses scientific methods, processes, algorithms and systems to extract knowledge and insights from structured and unstructured data, and apply knowledge and actionable insights from data across a broad range of application domains.</a:t>
            </a:r>
            <a:endParaRPr lang="en-IN" dirty="0"/>
          </a:p>
          <a:p>
            <a:r>
              <a:rPr lang="en-US" dirty="0"/>
              <a:t>The term "data science" has been traced back to 1974, when Peter </a:t>
            </a:r>
            <a:r>
              <a:rPr lang="en-US" dirty="0" err="1"/>
              <a:t>Naur</a:t>
            </a:r>
            <a:r>
              <a:rPr lang="en-US" dirty="0"/>
              <a:t> proposed it as an alternative name for computer science. In 1996, the International Federation of Classification Societies became the first conference to specifically feature data science as a topic. However, the definition was still in flux.</a:t>
            </a:r>
            <a:endParaRPr lang="en-IN" dirty="0"/>
          </a:p>
          <a:p>
            <a:r>
              <a:rPr lang="en-US" dirty="0"/>
              <a:t>The term “data science” was first coined in 2008 by D.J. </a:t>
            </a:r>
            <a:r>
              <a:rPr lang="en-US" dirty="0" err="1"/>
              <a:t>Patil</a:t>
            </a:r>
            <a:r>
              <a:rPr lang="en-US" dirty="0"/>
              <a:t>, and Jeff </a:t>
            </a:r>
            <a:r>
              <a:rPr lang="en-US" dirty="0" err="1"/>
              <a:t>Hammerbacher</a:t>
            </a:r>
            <a:r>
              <a:rPr lang="en-US" dirty="0"/>
              <a:t>, the pioneer leads of data and analytics efforts at LinkedIn and Facebook. In less than a decade, it has become one of the hottest and most trending professions in the market.</a:t>
            </a:r>
            <a:endParaRPr lang="en-IN" dirty="0"/>
          </a:p>
          <a:p>
            <a:r>
              <a:rPr lang="en-US" dirty="0"/>
              <a:t>Data science is the field of study that combines domain expertise, programming skills, and knowledge of mathematics and statistics to extract meaningful insights from data.</a:t>
            </a:r>
            <a:endParaRPr lang="en-IN" dirty="0"/>
          </a:p>
          <a:p>
            <a:r>
              <a:rPr lang="en-US" dirty="0"/>
              <a:t>Data science can be defined as a blend of mathematics, business acumen, tools, algorithms and machine learning techniques, all of which help us in finding out the hidden insights or patterns from raw data which can be of major use in the formation of big business decisions</a:t>
            </a:r>
            <a:r>
              <a:rPr lang="en-US" dirty="0" smtClean="0"/>
              <a:t>.</a:t>
            </a:r>
            <a:endParaRPr lang="en-IN" dirty="0"/>
          </a:p>
        </p:txBody>
      </p:sp>
    </p:spTree>
    <p:extLst>
      <p:ext uri="{BB962C8B-B14F-4D97-AF65-F5344CB8AC3E}">
        <p14:creationId xmlns:p14="http://schemas.microsoft.com/office/powerpoint/2010/main" val="2413586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lstStyle/>
          <a:p>
            <a:pPr lvl="0"/>
            <a:r>
              <a:rPr lang="en-US" dirty="0"/>
              <a:t>Network sector want to automate the detecting the attacks of packet transfers from eligibility process (real time) based on the connection detail.</a:t>
            </a:r>
            <a:endParaRPr lang="en-IN" dirty="0"/>
          </a:p>
          <a:p>
            <a:pPr lvl="0"/>
            <a:r>
              <a:rPr lang="en-US" dirty="0"/>
              <a:t>To automate this process by show the prediction result in web application or desktop application.</a:t>
            </a:r>
            <a:endParaRPr lang="en-IN" dirty="0"/>
          </a:p>
          <a:p>
            <a:pPr lvl="0"/>
            <a:r>
              <a:rPr lang="en-US" dirty="0"/>
              <a:t>To optimize the work to implement in Artificial Intelligence environment</a:t>
            </a:r>
            <a:r>
              <a:rPr lang="en-US" dirty="0" smtClean="0"/>
              <a:t>.</a:t>
            </a:r>
            <a:endParaRPr lang="en-IN" dirty="0"/>
          </a:p>
        </p:txBody>
      </p:sp>
    </p:spTree>
    <p:extLst>
      <p:ext uri="{BB962C8B-B14F-4D97-AF65-F5344CB8AC3E}">
        <p14:creationId xmlns:p14="http://schemas.microsoft.com/office/powerpoint/2010/main" val="8578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Data scientists examine which questions need answering and where to find the related data. They have business acumen and analytical skills as well as the ability to mine, clean, and present data.</a:t>
            </a:r>
            <a:endParaRPr lang="en-IN" dirty="0"/>
          </a:p>
          <a:p>
            <a:pPr marL="0" indent="0">
              <a:buNone/>
            </a:pPr>
            <a:r>
              <a:rPr lang="en-US" dirty="0"/>
              <a:t>Businesses use data scientists to source, manage, and analyze large amounts of unstructured data.</a:t>
            </a:r>
            <a:endParaRPr lang="en-IN" dirty="0"/>
          </a:p>
          <a:p>
            <a:pPr marL="0" indent="0">
              <a:buNone/>
            </a:pPr>
            <a:r>
              <a:rPr lang="en-US" b="1" dirty="0"/>
              <a:t/>
            </a:r>
            <a:br>
              <a:rPr lang="en-US" b="1" dirty="0"/>
            </a:br>
            <a:r>
              <a:rPr lang="en-US" b="1" dirty="0"/>
              <a:t>Required Skills for a Data Scientist:</a:t>
            </a:r>
            <a:endParaRPr lang="en-IN" dirty="0"/>
          </a:p>
          <a:p>
            <a:pPr lvl="0"/>
            <a:r>
              <a:rPr lang="en-US" b="1" dirty="0"/>
              <a:t>Programming</a:t>
            </a:r>
            <a:r>
              <a:rPr lang="en-US" dirty="0"/>
              <a:t>: Python, SQL, </a:t>
            </a:r>
            <a:r>
              <a:rPr lang="en-US" dirty="0" err="1"/>
              <a:t>Scala</a:t>
            </a:r>
            <a:r>
              <a:rPr lang="en-US" dirty="0"/>
              <a:t>, Java, R, MATLAB.</a:t>
            </a:r>
            <a:endParaRPr lang="en-IN" dirty="0"/>
          </a:p>
          <a:p>
            <a:pPr lvl="0"/>
            <a:r>
              <a:rPr lang="en-US" b="1" dirty="0"/>
              <a:t>Machine Learning</a:t>
            </a:r>
            <a:r>
              <a:rPr lang="en-US" dirty="0"/>
              <a:t>: Natural Language Processing, Classification, Clustering.</a:t>
            </a:r>
            <a:endParaRPr lang="en-IN" dirty="0"/>
          </a:p>
          <a:p>
            <a:pPr lvl="0"/>
            <a:r>
              <a:rPr lang="en-US" b="1" dirty="0"/>
              <a:t>Data Visualization</a:t>
            </a:r>
            <a:r>
              <a:rPr lang="en-US" dirty="0"/>
              <a:t>: Tableau, SAS, D3.js, Python, Java, R libraries.</a:t>
            </a:r>
            <a:endParaRPr lang="en-IN" dirty="0"/>
          </a:p>
          <a:p>
            <a:pPr lvl="0"/>
            <a:r>
              <a:rPr lang="en-US" b="1" dirty="0"/>
              <a:t>Big data platforms</a:t>
            </a:r>
            <a:r>
              <a:rPr lang="en-US" dirty="0"/>
              <a:t>: </a:t>
            </a:r>
            <a:r>
              <a:rPr lang="en-US" dirty="0" err="1"/>
              <a:t>MongoDB</a:t>
            </a:r>
            <a:r>
              <a:rPr lang="en-US" dirty="0"/>
              <a:t>, Oracle, Microsoft Azure, </a:t>
            </a:r>
            <a:r>
              <a:rPr lang="en-US" dirty="0" err="1"/>
              <a:t>Cloudera</a:t>
            </a:r>
            <a:r>
              <a:rPr lang="en-US" dirty="0"/>
              <a:t>.</a:t>
            </a:r>
            <a:endParaRPr lang="en-IN" dirty="0"/>
          </a:p>
          <a:p>
            <a:endParaRPr lang="en-IN" dirty="0"/>
          </a:p>
        </p:txBody>
      </p:sp>
    </p:spTree>
    <p:extLst>
      <p:ext uri="{BB962C8B-B14F-4D97-AF65-F5344CB8AC3E}">
        <p14:creationId xmlns:p14="http://schemas.microsoft.com/office/powerpoint/2010/main" val="198816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IN" dirty="0"/>
          </a:p>
        </p:txBody>
      </p:sp>
      <p:sp>
        <p:nvSpPr>
          <p:cNvPr id="3" name="Content Placeholder 2"/>
          <p:cNvSpPr>
            <a:spLocks noGrp="1"/>
          </p:cNvSpPr>
          <p:nvPr>
            <p:ph idx="1"/>
          </p:nvPr>
        </p:nvSpPr>
        <p:spPr/>
        <p:txBody>
          <a:bodyPr>
            <a:normAutofit fontScale="70000" lnSpcReduction="20000"/>
          </a:bodyPr>
          <a:lstStyle/>
          <a:p>
            <a:r>
              <a:rPr lang="en-US" dirty="0"/>
              <a:t>Artificial intelligence (AI) refers to the simulation of human intelligence in machines that are programmed to think like humans and mimic their actions. The term may also be applied to any machine that exhibits traits associated with a human mind such as learning and problem-solving.</a:t>
            </a:r>
            <a:endParaRPr lang="en-IN" dirty="0"/>
          </a:p>
          <a:p>
            <a:r>
              <a:rPr lang="en-US" dirty="0"/>
              <a:t>Artificial intelligence (AI) is intelligence demonstrated by machines, as opposed to the natural intelligence displayed by humans or animals. Leading AI textbooks define the field as the study of "intelligent agents" any system that perceives its environment and takes actions that maximize its chance of achieving its goals. Some popular accounts use the term "artificial intelligence" to describe machines that mimic "cognitive" functions that humans associate with the human mind, such as "learning" and "problem solving", however this definition is rejected by major AI researchers.</a:t>
            </a:r>
            <a:endParaRPr lang="en-IN" dirty="0"/>
          </a:p>
          <a:p>
            <a:r>
              <a:rPr lang="en-US" dirty="0"/>
              <a:t>Artificial intelligence is the simulation of human intelligence processes by machines, especially computer systems. Specific applications of AI include expert systems, natural language processing, speech recognition and machine vision.</a:t>
            </a:r>
            <a:endParaRPr lang="en-IN" dirty="0"/>
          </a:p>
          <a:p>
            <a:r>
              <a:rPr lang="en-US" dirty="0"/>
              <a:t>AI applications include advanced web search engines, recommendation systems (used by </a:t>
            </a:r>
            <a:r>
              <a:rPr lang="en-US" dirty="0" err="1"/>
              <a:t>Youtube</a:t>
            </a:r>
            <a:r>
              <a:rPr lang="en-US" dirty="0"/>
              <a:t>, Amazon and Netflix), Understanding human speech (such as </a:t>
            </a:r>
            <a:r>
              <a:rPr lang="en-US" dirty="0" err="1"/>
              <a:t>Siri</a:t>
            </a:r>
            <a:r>
              <a:rPr lang="en-US" dirty="0"/>
              <a:t> or Alexa), self-driving cars (e.g. Tesla), and competing at the highest level in strategic game systems (such as chess and Go), As machines become increasingly capable, tasks considered to require "intelligence" are often removed from the definition of AI, a phenomenon known as the AI effect.</a:t>
            </a:r>
            <a:endParaRPr lang="en-IN" dirty="0"/>
          </a:p>
          <a:p>
            <a:r>
              <a:rPr lang="en-US" dirty="0"/>
              <a:t>For instance, optical character recognition is frequently excluded from things considered to be AI, having become a routine technology.</a:t>
            </a:r>
            <a:endParaRPr lang="en-IN" dirty="0"/>
          </a:p>
          <a:p>
            <a:r>
              <a:rPr lang="en-US" dirty="0"/>
              <a:t>Artificial intelligence was founded as an academic discipline in 1956, and in the years since has experienced several waves of optimism, followed by disappointment and the loss of funding  (known as an "AI winter"), followed by new approaches, success and renewed funding.</a:t>
            </a:r>
            <a:endParaRPr lang="en-IN" dirty="0"/>
          </a:p>
          <a:p>
            <a:endParaRPr lang="en-IN" dirty="0"/>
          </a:p>
        </p:txBody>
      </p:sp>
    </p:spTree>
    <p:extLst>
      <p:ext uri="{BB962C8B-B14F-4D97-AF65-F5344CB8AC3E}">
        <p14:creationId xmlns:p14="http://schemas.microsoft.com/office/powerpoint/2010/main" val="225813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Learning processes.</a:t>
            </a:r>
            <a:r>
              <a:rPr lang="en-US" dirty="0"/>
              <a:t> This aspect of AI programming focuses on acquiring data and creating rules for how to turn the data into actionable information. The rules, which are called algorithms, provide computing devices with step-by-step instructions for how to complete a specific task.</a:t>
            </a:r>
            <a:endParaRPr lang="en-IN" dirty="0"/>
          </a:p>
          <a:p>
            <a:r>
              <a:rPr lang="en-US" b="1" dirty="0"/>
              <a:t>Reasoning processes.</a:t>
            </a:r>
            <a:r>
              <a:rPr lang="en-US" dirty="0"/>
              <a:t> This aspect of AI programming focuses on choosing the right algorithm to reach a desired outcome.</a:t>
            </a:r>
            <a:endParaRPr lang="en-IN" dirty="0"/>
          </a:p>
          <a:p>
            <a:r>
              <a:rPr lang="en-US" b="1" dirty="0"/>
              <a:t>Self-correction processes.</a:t>
            </a:r>
            <a:r>
              <a:rPr lang="en-US" dirty="0"/>
              <a:t> This aspect of AI programming is designed to continually fine-tune algorithms and ensure they provide the most accurate results possible</a:t>
            </a:r>
            <a:r>
              <a:rPr lang="en-US" dirty="0" smtClean="0"/>
              <a:t>.</a:t>
            </a:r>
            <a:endParaRPr lang="en-IN" dirty="0"/>
          </a:p>
        </p:txBody>
      </p:sp>
    </p:spTree>
    <p:extLst>
      <p:ext uri="{BB962C8B-B14F-4D97-AF65-F5344CB8AC3E}">
        <p14:creationId xmlns:p14="http://schemas.microsoft.com/office/powerpoint/2010/main" val="72204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IN" dirty="0"/>
          </a:p>
        </p:txBody>
      </p:sp>
      <p:sp>
        <p:nvSpPr>
          <p:cNvPr id="3" name="Content Placeholder 2"/>
          <p:cNvSpPr>
            <a:spLocks noGrp="1"/>
          </p:cNvSpPr>
          <p:nvPr>
            <p:ph idx="1"/>
          </p:nvPr>
        </p:nvSpPr>
        <p:spPr/>
        <p:txBody>
          <a:bodyPr>
            <a:normAutofit fontScale="92500" lnSpcReduction="10000"/>
          </a:bodyPr>
          <a:lstStyle/>
          <a:p>
            <a:r>
              <a:rPr lang="en-US" dirty="0"/>
              <a:t>Natural language processing (NLP) allows machines to read and understand human language. A sufficiently powerful natural language processing system would enable natural-language user interfaces and the acquisition of knowledge directly from human-written sources, such as newswire texts. Some straightforward applications of natural language processing include information retrieval, text mining, question answering and machine translation. Many current approaches use word co-occurrence frequencies to construct syntactic representations of text. "Keyword spotting" strategies for search are popular and scalable but dumb; a search query for "dog" might only match documents with the literal word "dog" and miss a document with the word "poodle". "Lexical affinity" strategies use the occurrence of words such as "accident" to assess the sentiment of a document. Modern statistical NLP approaches can combine all these strategies as well as others, and often achieve acceptable accuracy at the page or paragraph level. Beyond semantic NLP, the ultimate goal of "narrative" NLP is to embody a full understanding of commonsense reasoning. By 2019, transformer-based deep learning architectures could generate coherent text.</a:t>
            </a:r>
            <a:endParaRPr lang="en-IN" dirty="0"/>
          </a:p>
          <a:p>
            <a:endParaRPr lang="en-IN" dirty="0"/>
          </a:p>
        </p:txBody>
      </p:sp>
    </p:spTree>
    <p:extLst>
      <p:ext uri="{BB962C8B-B14F-4D97-AF65-F5344CB8AC3E}">
        <p14:creationId xmlns:p14="http://schemas.microsoft.com/office/powerpoint/2010/main" val="4260692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52</TotalTime>
  <Words>3308</Words>
  <Application>Microsoft Office PowerPoint</Application>
  <PresentationFormat>Widescreen</PresentationFormat>
  <Paragraphs>230</Paragraphs>
  <Slides>50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Corbel</vt:lpstr>
      <vt:lpstr>Wingdings</vt:lpstr>
      <vt:lpstr>Banded</vt:lpstr>
      <vt:lpstr>PREDICTION OF CYBER-ATTACKS USING DATA SCIENCE TECHNIQUE</vt:lpstr>
      <vt:lpstr>ABSTRACT:</vt:lpstr>
      <vt:lpstr>EXISTING SYSTEM:</vt:lpstr>
      <vt:lpstr>DIS-ADVANTAGES:</vt:lpstr>
      <vt:lpstr>DATA SCIENCE:</vt:lpstr>
      <vt:lpstr>DATA SCIENTIST:</vt:lpstr>
      <vt:lpstr>ARTIFICIAL INTELLIGENCE:</vt:lpstr>
      <vt:lpstr>PowerPoint Presentation</vt:lpstr>
      <vt:lpstr>NATURAL LANGUAGE PROCESSING:</vt:lpstr>
      <vt:lpstr>MACHINE LEARNING:</vt:lpstr>
      <vt:lpstr>PROPOSED SYSTEM:</vt:lpstr>
      <vt:lpstr>ADVANTAGES:</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STUDY:</vt:lpstr>
      <vt:lpstr>OBJECTIVES:</vt:lpstr>
      <vt:lpstr>PROJECT GOALS:</vt:lpstr>
      <vt:lpstr>PowerPoint Presentation</vt:lpstr>
      <vt:lpstr>SCOPE:</vt:lpstr>
      <vt:lpstr>FEASIBILITY STUDY:</vt:lpstr>
      <vt:lpstr>PowerPoint Presentation</vt:lpstr>
      <vt:lpstr>LIST OF MODULES:</vt:lpstr>
      <vt:lpstr>PROJECT REQUIREMENTS:</vt:lpstr>
      <vt:lpstr>PowerPoint Presentation</vt:lpstr>
      <vt:lpstr>ENVIRONMENT REQUIREMENTS:</vt:lpstr>
      <vt:lpstr>PYTHON:</vt:lpstr>
      <vt:lpstr>SYSTEM ARCHITECTURE:</vt:lpstr>
      <vt:lpstr>USE CASE DIAGRAM:</vt:lpstr>
      <vt:lpstr>CLASS DIAGRAM:</vt:lpstr>
      <vt:lpstr>ACTIVITY DIAGRAM:</vt:lpstr>
      <vt:lpstr>SEQUENCE DIAGRAM:</vt:lpstr>
      <vt:lpstr>E-R DIAGRAM:</vt:lpstr>
      <vt:lpstr>MODULE DESCRIPTION:</vt:lpstr>
      <vt:lpstr>DATA PRE-PROCESSING:</vt:lpstr>
      <vt:lpstr>EXPLORATION DATA ANALYSIS OF VISUALIZATION:</vt:lpstr>
      <vt:lpstr>ALGORITHM EXPLANATION:</vt:lpstr>
      <vt:lpstr>LOGISTIC REGRESSION:</vt:lpstr>
      <vt:lpstr>DECISION TREE:</vt:lpstr>
      <vt:lpstr>RANDOM FOREST:</vt:lpstr>
      <vt:lpstr>SUPPORT VECTOR MACHINE:</vt:lpstr>
      <vt:lpstr>GRAPHICAL USER INTERFACE:</vt:lpstr>
      <vt:lpstr>TKINTER</vt:lpstr>
      <vt:lpstr>CONCLUSION:</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CYBER-ATTACKS USING DATA SCIENCE TECHNIQUE</dc:title>
  <dc:creator>SPIRO-14</dc:creator>
  <cp:lastModifiedBy>SPIRO-11</cp:lastModifiedBy>
  <cp:revision>20</cp:revision>
  <dcterms:created xsi:type="dcterms:W3CDTF">2021-11-24T11:05:56Z</dcterms:created>
  <dcterms:modified xsi:type="dcterms:W3CDTF">2021-12-08T12:50:20Z</dcterms:modified>
</cp:coreProperties>
</file>