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4" r:id="rId1"/>
  </p:sldMasterIdLst>
  <p:notesMasterIdLst>
    <p:notesMasterId r:id="rId14"/>
  </p:notesMasterIdLst>
  <p:sldIdLst>
    <p:sldId id="256" r:id="rId2"/>
    <p:sldId id="257" r:id="rId3"/>
    <p:sldId id="258" r:id="rId4"/>
    <p:sldId id="259" r:id="rId5"/>
    <p:sldId id="260" r:id="rId6"/>
    <p:sldId id="261" r:id="rId7"/>
    <p:sldId id="268"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7F0D94-1F82-480C-8CBA-B488115C61EE}" v="4" dt="2024-11-26T01:43:40.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5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a:extLst>
            <a:ext uri="{FF2B5EF4-FFF2-40B4-BE49-F238E27FC236}">
              <a16:creationId xmlns:a16="http://schemas.microsoft.com/office/drawing/2014/main" id="{D7270162-23F8-4C83-787C-BD5E0D1AE85A}"/>
            </a:ext>
          </a:extLst>
        </p:cNvPr>
        <p:cNvGrpSpPr/>
        <p:nvPr/>
      </p:nvGrpSpPr>
      <p:grpSpPr>
        <a:xfrm>
          <a:off x="0" y="0"/>
          <a:ext cx="0" cy="0"/>
          <a:chOff x="0" y="0"/>
          <a:chExt cx="0" cy="0"/>
        </a:xfrm>
      </p:grpSpPr>
      <p:sp>
        <p:nvSpPr>
          <p:cNvPr id="306" name="Google Shape;306;p9:notes">
            <a:extLst>
              <a:ext uri="{FF2B5EF4-FFF2-40B4-BE49-F238E27FC236}">
                <a16:creationId xmlns:a16="http://schemas.microsoft.com/office/drawing/2014/main" id="{B92B8B56-703A-9BA1-B547-00761606D66A}"/>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p9:notes">
            <a:extLst>
              <a:ext uri="{FF2B5EF4-FFF2-40B4-BE49-F238E27FC236}">
                <a16:creationId xmlns:a16="http://schemas.microsoft.com/office/drawing/2014/main" id="{00F2A013-0ED5-B897-35A1-77E75580F52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64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a:extLst>
            <a:ext uri="{FF2B5EF4-FFF2-40B4-BE49-F238E27FC236}">
              <a16:creationId xmlns:a16="http://schemas.microsoft.com/office/drawing/2014/main" id="{975302AA-C830-7718-BA00-D2D098F641B9}"/>
            </a:ext>
          </a:extLst>
        </p:cNvPr>
        <p:cNvGrpSpPr/>
        <p:nvPr/>
      </p:nvGrpSpPr>
      <p:grpSpPr>
        <a:xfrm>
          <a:off x="0" y="0"/>
          <a:ext cx="0" cy="0"/>
          <a:chOff x="0" y="0"/>
          <a:chExt cx="0" cy="0"/>
        </a:xfrm>
      </p:grpSpPr>
      <p:sp>
        <p:nvSpPr>
          <p:cNvPr id="306" name="Google Shape;306;p9:notes">
            <a:extLst>
              <a:ext uri="{FF2B5EF4-FFF2-40B4-BE49-F238E27FC236}">
                <a16:creationId xmlns:a16="http://schemas.microsoft.com/office/drawing/2014/main" id="{FAF5E854-7B99-02BF-FF14-9B6184BA51FE}"/>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p9:notes">
            <a:extLst>
              <a:ext uri="{FF2B5EF4-FFF2-40B4-BE49-F238E27FC236}">
                <a16:creationId xmlns:a16="http://schemas.microsoft.com/office/drawing/2014/main" id="{8D1FF54C-51AE-EAC3-0CEB-6E74E975CBF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850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a:extLst>
            <a:ext uri="{FF2B5EF4-FFF2-40B4-BE49-F238E27FC236}">
              <a16:creationId xmlns:a16="http://schemas.microsoft.com/office/drawing/2014/main" id="{2FDAE871-C6D1-FB8A-21FE-5208EACACF6C}"/>
            </a:ext>
          </a:extLst>
        </p:cNvPr>
        <p:cNvGrpSpPr/>
        <p:nvPr/>
      </p:nvGrpSpPr>
      <p:grpSpPr>
        <a:xfrm>
          <a:off x="0" y="0"/>
          <a:ext cx="0" cy="0"/>
          <a:chOff x="0" y="0"/>
          <a:chExt cx="0" cy="0"/>
        </a:xfrm>
      </p:grpSpPr>
      <p:sp>
        <p:nvSpPr>
          <p:cNvPr id="306" name="Google Shape;306;p9:notes">
            <a:extLst>
              <a:ext uri="{FF2B5EF4-FFF2-40B4-BE49-F238E27FC236}">
                <a16:creationId xmlns:a16="http://schemas.microsoft.com/office/drawing/2014/main" id="{62616F68-8740-248F-569E-9C1C33DD1AD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p9:notes">
            <a:extLst>
              <a:ext uri="{FF2B5EF4-FFF2-40B4-BE49-F238E27FC236}">
                <a16:creationId xmlns:a16="http://schemas.microsoft.com/office/drawing/2014/main" id="{C022405F-4B41-F5AB-026E-FB7EB7BAF66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511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207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18031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5092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81638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57556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902356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54161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77969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1655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aption">
  <p:cSld name="1_Title and Caption">
    <p:spTree>
      <p:nvGrpSpPr>
        <p:cNvPr id="1" name="Shape 118"/>
        <p:cNvGrpSpPr/>
        <p:nvPr/>
      </p:nvGrpSpPr>
      <p:grpSpPr>
        <a:xfrm>
          <a:off x="0" y="0"/>
          <a:ext cx="0" cy="0"/>
          <a:chOff x="0" y="0"/>
          <a:chExt cx="0" cy="0"/>
        </a:xfrm>
      </p:grpSpPr>
      <p:sp>
        <p:nvSpPr>
          <p:cNvPr id="119" name="Google Shape;119;p13"/>
          <p:cNvSpPr txBox="1">
            <a:spLocks noGrp="1"/>
          </p:cNvSpPr>
          <p:nvPr>
            <p:ph type="title"/>
          </p:nvPr>
        </p:nvSpPr>
        <p:spPr>
          <a:xfrm>
            <a:off x="1141456" y="609600"/>
            <a:ext cx="9906000"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3"/>
          <p:cNvSpPr txBox="1">
            <a:spLocks noGrp="1"/>
          </p:cNvSpPr>
          <p:nvPr>
            <p:ph type="body" idx="1"/>
          </p:nvPr>
        </p:nvSpPr>
        <p:spPr>
          <a:xfrm>
            <a:off x="1141410" y="4419599"/>
            <a:ext cx="9904500" cy="13716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21" name="Google Shape;121;p13"/>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3"/>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3"/>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62618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1141413" y="609600"/>
            <a:ext cx="5934600" cy="1639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4"/>
          <p:cNvSpPr>
            <a:spLocks noGrp="1"/>
          </p:cNvSpPr>
          <p:nvPr>
            <p:ph type="pic" idx="2"/>
          </p:nvPr>
        </p:nvSpPr>
        <p:spPr>
          <a:xfrm>
            <a:off x="7380721" y="609601"/>
            <a:ext cx="3666600" cy="5181600"/>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27" name="Google Shape;127;p14"/>
          <p:cNvSpPr txBox="1">
            <a:spLocks noGrp="1"/>
          </p:cNvSpPr>
          <p:nvPr>
            <p:ph type="body" idx="1"/>
          </p:nvPr>
        </p:nvSpPr>
        <p:spPr>
          <a:xfrm>
            <a:off x="1141410" y="2249486"/>
            <a:ext cx="5934600" cy="35418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28" name="Google Shape;128;p14"/>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4"/>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4"/>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2476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236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6245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205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150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4073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163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8811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61629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1888596"/>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
          <p:cNvSpPr txBox="1">
            <a:spLocks noGrp="1"/>
          </p:cNvSpPr>
          <p:nvPr>
            <p:ph type="ctrTitle"/>
          </p:nvPr>
        </p:nvSpPr>
        <p:spPr>
          <a:xfrm>
            <a:off x="520803" y="762179"/>
            <a:ext cx="7537348" cy="71625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4800"/>
              <a:buNone/>
            </a:pPr>
            <a:r>
              <a:rPr lang="en-US" sz="3200" b="1" dirty="0">
                <a:solidFill>
                  <a:srgbClr val="FFFFFF"/>
                </a:solidFill>
                <a:latin typeface="Times New Roman"/>
                <a:ea typeface="Times New Roman"/>
                <a:cs typeface="Times New Roman"/>
                <a:sym typeface="Times New Roman"/>
              </a:rPr>
              <a:t>MOBILE</a:t>
            </a:r>
            <a:r>
              <a:rPr lang="en-US" sz="3600" b="1" dirty="0">
                <a:solidFill>
                  <a:srgbClr val="FFFFFF"/>
                </a:solidFill>
                <a:latin typeface="Times New Roman"/>
                <a:ea typeface="Times New Roman"/>
                <a:cs typeface="Times New Roman"/>
                <a:sym typeface="Times New Roman"/>
              </a:rPr>
              <a:t> SIGNAL JAMMER</a:t>
            </a:r>
            <a:endParaRPr sz="3600" b="1" dirty="0">
              <a:solidFill>
                <a:srgbClr val="FFFFFF"/>
              </a:solidFill>
              <a:latin typeface="Times New Roman"/>
              <a:ea typeface="Times New Roman"/>
              <a:cs typeface="Times New Roman"/>
              <a:sym typeface="Times New Roman"/>
            </a:endParaRPr>
          </a:p>
        </p:txBody>
      </p:sp>
      <p:sp>
        <p:nvSpPr>
          <p:cNvPr id="379" name="Google Shape;379;p1"/>
          <p:cNvSpPr txBox="1">
            <a:spLocks noGrp="1"/>
          </p:cNvSpPr>
          <p:nvPr>
            <p:ph type="subTitle" idx="1"/>
          </p:nvPr>
        </p:nvSpPr>
        <p:spPr>
          <a:xfrm>
            <a:off x="1040111" y="2640421"/>
            <a:ext cx="4274839" cy="1531529"/>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lt2"/>
              </a:buClr>
              <a:buSzPts val="2500"/>
              <a:buNone/>
            </a:pPr>
            <a:r>
              <a:rPr lang="en-US" sz="1800" dirty="0">
                <a:solidFill>
                  <a:schemeClr val="bg1"/>
                </a:solidFill>
                <a:latin typeface="Times New Roman"/>
                <a:ea typeface="Times New Roman"/>
                <a:cs typeface="Times New Roman"/>
                <a:sym typeface="Times New Roman"/>
              </a:rPr>
              <a:t>PREPARED BY</a:t>
            </a:r>
            <a:endParaRPr sz="1800" dirty="0">
              <a:solidFill>
                <a:schemeClr val="bg1"/>
              </a:solidFill>
              <a:latin typeface="Times New Roman"/>
              <a:ea typeface="Times New Roman"/>
              <a:cs typeface="Times New Roman"/>
              <a:sym typeface="Times New Roman"/>
            </a:endParaRPr>
          </a:p>
          <a:p>
            <a:pPr marL="0" lvl="0" indent="0" rtl="0">
              <a:lnSpc>
                <a:spcPct val="120000"/>
              </a:lnSpc>
              <a:spcBef>
                <a:spcPts val="0"/>
              </a:spcBef>
              <a:spcAft>
                <a:spcPts val="0"/>
              </a:spcAft>
              <a:buClr>
                <a:schemeClr val="lt2"/>
              </a:buClr>
              <a:buSzPts val="2500"/>
              <a:buNone/>
            </a:pPr>
            <a:r>
              <a:rPr lang="en-US" sz="1800" dirty="0">
                <a:solidFill>
                  <a:schemeClr val="bg1"/>
                </a:solidFill>
                <a:latin typeface="Times New Roman"/>
                <a:ea typeface="Times New Roman"/>
                <a:cs typeface="Times New Roman"/>
                <a:sym typeface="Times New Roman"/>
              </a:rPr>
              <a:t>DHARSHAN S (927623BEC034)</a:t>
            </a:r>
            <a:endParaRPr sz="1800" dirty="0">
              <a:solidFill>
                <a:schemeClr val="bg1"/>
              </a:solidFill>
              <a:latin typeface="Times New Roman"/>
              <a:ea typeface="Times New Roman"/>
              <a:cs typeface="Times New Roman"/>
              <a:sym typeface="Times New Roman"/>
            </a:endParaRPr>
          </a:p>
          <a:p>
            <a:pPr marL="0" lvl="0" indent="0" rtl="0">
              <a:lnSpc>
                <a:spcPct val="120000"/>
              </a:lnSpc>
              <a:spcBef>
                <a:spcPts val="0"/>
              </a:spcBef>
              <a:spcAft>
                <a:spcPts val="0"/>
              </a:spcAft>
              <a:buClr>
                <a:schemeClr val="lt2"/>
              </a:buClr>
              <a:buSzPts val="2500"/>
              <a:buNone/>
            </a:pPr>
            <a:r>
              <a:rPr lang="en-US" sz="1800" dirty="0">
                <a:solidFill>
                  <a:schemeClr val="bg1"/>
                </a:solidFill>
                <a:latin typeface="Times New Roman"/>
                <a:ea typeface="Times New Roman"/>
                <a:cs typeface="Times New Roman"/>
                <a:sym typeface="Times New Roman"/>
              </a:rPr>
              <a:t>DHARSHAN T (927623BEC035)</a:t>
            </a:r>
            <a:endParaRPr sz="1800" dirty="0">
              <a:solidFill>
                <a:schemeClr val="bg1"/>
              </a:solidFill>
              <a:latin typeface="Times New Roman"/>
              <a:ea typeface="Times New Roman"/>
              <a:cs typeface="Times New Roman"/>
              <a:sym typeface="Times New Roman"/>
            </a:endParaRPr>
          </a:p>
          <a:p>
            <a:pPr marL="0" lvl="0" indent="0" rtl="0">
              <a:lnSpc>
                <a:spcPct val="120000"/>
              </a:lnSpc>
              <a:spcBef>
                <a:spcPts val="0"/>
              </a:spcBef>
              <a:spcAft>
                <a:spcPts val="0"/>
              </a:spcAft>
              <a:buClr>
                <a:schemeClr val="lt2"/>
              </a:buClr>
              <a:buSzPts val="2500"/>
              <a:buNone/>
            </a:pPr>
            <a:r>
              <a:rPr lang="en-US" sz="1800" dirty="0">
                <a:solidFill>
                  <a:schemeClr val="bg1"/>
                </a:solidFill>
                <a:latin typeface="Times New Roman"/>
                <a:ea typeface="Times New Roman"/>
                <a:cs typeface="Times New Roman"/>
                <a:sym typeface="Times New Roman"/>
              </a:rPr>
              <a:t>DHIVAKAR B(927623BEC046)</a:t>
            </a:r>
            <a:endParaRPr sz="18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6B1A35AE-5ECD-AAFD-FB2F-6063C5243C3B}"/>
            </a:ext>
          </a:extLst>
        </p:cNvPr>
        <p:cNvGrpSpPr/>
        <p:nvPr/>
      </p:nvGrpSpPr>
      <p:grpSpPr>
        <a:xfrm>
          <a:off x="0" y="0"/>
          <a:ext cx="0" cy="0"/>
          <a:chOff x="0" y="0"/>
          <a:chExt cx="0" cy="0"/>
        </a:xfrm>
      </p:grpSpPr>
      <p:sp>
        <p:nvSpPr>
          <p:cNvPr id="390" name="Google Shape;390;p5">
            <a:extLst>
              <a:ext uri="{FF2B5EF4-FFF2-40B4-BE49-F238E27FC236}">
                <a16:creationId xmlns:a16="http://schemas.microsoft.com/office/drawing/2014/main" id="{4BF08CD0-098F-383A-DFDE-FF3FCEEF8118}"/>
              </a:ext>
            </a:extLst>
          </p:cNvPr>
          <p:cNvSpPr txBox="1">
            <a:spLocks noGrp="1"/>
          </p:cNvSpPr>
          <p:nvPr>
            <p:ph type="ctrTitle"/>
          </p:nvPr>
        </p:nvSpPr>
        <p:spPr>
          <a:xfrm>
            <a:off x="751672" y="450388"/>
            <a:ext cx="4468028" cy="5884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ct val="177766"/>
              <a:buNone/>
            </a:pPr>
            <a:r>
              <a:rPr lang="en-IN" sz="3600" b="1" dirty="0">
                <a:latin typeface="Times New Roman" panose="02020603050405020304" pitchFamily="18" charset="0"/>
                <a:cs typeface="Times New Roman" panose="02020603050405020304" pitchFamily="18" charset="0"/>
              </a:rPr>
              <a:t>Future Scope</a:t>
            </a:r>
            <a:endParaRPr sz="3600" b="1" dirty="0">
              <a:latin typeface="Times New Roman" panose="02020603050405020304" pitchFamily="18" charset="0"/>
              <a:ea typeface="Times New Roman"/>
              <a:cs typeface="Times New Roman" panose="02020603050405020304" pitchFamily="18" charset="0"/>
              <a:sym typeface="Times New Roman"/>
            </a:endParaRPr>
          </a:p>
        </p:txBody>
      </p:sp>
      <p:sp>
        <p:nvSpPr>
          <p:cNvPr id="4" name="TextBox 3">
            <a:extLst>
              <a:ext uri="{FF2B5EF4-FFF2-40B4-BE49-F238E27FC236}">
                <a16:creationId xmlns:a16="http://schemas.microsoft.com/office/drawing/2014/main" id="{4F790F24-78FF-DED4-AE0E-016DD7D50568}"/>
              </a:ext>
            </a:extLst>
          </p:cNvPr>
          <p:cNvSpPr txBox="1"/>
          <p:nvPr/>
        </p:nvSpPr>
        <p:spPr>
          <a:xfrm>
            <a:off x="751672" y="1247775"/>
            <a:ext cx="10750517" cy="4480073"/>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future scope of mobile signal jammers lies in their ability to adapt to emerging technologies such as 5G and beyond, requiring innovations to target higher frequency signals and more complex network structures.</a:t>
            </a:r>
          </a:p>
          <a:p>
            <a:pPr marL="171450" indent="-171450" algn="just">
              <a:lnSpc>
                <a:spcPct val="150000"/>
              </a:lnSpc>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 With advancements, jammers could become more selective, offering localized interference without disrupting broader communications, making them more efficient and precise.</a:t>
            </a:r>
          </a:p>
          <a:p>
            <a:pPr marL="171450" indent="-171450" algn="just">
              <a:lnSpc>
                <a:spcPct val="150000"/>
              </a:lnSpc>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 Additionally, the use of jammers may expand into areas like smart city management and sensitive data environments, where controlling mobile usage is essential. </a:t>
            </a:r>
          </a:p>
          <a:p>
            <a:pPr marL="171450" indent="-171450" algn="just">
              <a:lnSpc>
                <a:spcPct val="150000"/>
              </a:lnSpc>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However, as mobile networks grow more intricate, the challenge will be to balance the enhanced capabilities of jammers with legal and ethical considerations, ensuring they do not interfere with emergency communications or public safety while addressing evolving security needs.</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21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52174A02-C8A5-7F23-F36B-5E6BD1422FDC}"/>
            </a:ext>
          </a:extLst>
        </p:cNvPr>
        <p:cNvGrpSpPr/>
        <p:nvPr/>
      </p:nvGrpSpPr>
      <p:grpSpPr>
        <a:xfrm>
          <a:off x="0" y="0"/>
          <a:ext cx="0" cy="0"/>
          <a:chOff x="0" y="0"/>
          <a:chExt cx="0" cy="0"/>
        </a:xfrm>
      </p:grpSpPr>
      <p:sp>
        <p:nvSpPr>
          <p:cNvPr id="390" name="Google Shape;390;p5">
            <a:extLst>
              <a:ext uri="{FF2B5EF4-FFF2-40B4-BE49-F238E27FC236}">
                <a16:creationId xmlns:a16="http://schemas.microsoft.com/office/drawing/2014/main" id="{B796BF63-CA9A-D22C-BFC1-5E7D4CA2641B}"/>
              </a:ext>
            </a:extLst>
          </p:cNvPr>
          <p:cNvSpPr txBox="1">
            <a:spLocks noGrp="1"/>
          </p:cNvSpPr>
          <p:nvPr>
            <p:ph type="ctrTitle"/>
          </p:nvPr>
        </p:nvSpPr>
        <p:spPr>
          <a:xfrm>
            <a:off x="597267" y="506404"/>
            <a:ext cx="3047299" cy="58847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77766"/>
              <a:buNone/>
            </a:pPr>
            <a:r>
              <a:rPr lang="en-IN" sz="3600" b="1" dirty="0">
                <a:latin typeface="Times New Roman" panose="02020603050405020304" pitchFamily="18" charset="0"/>
                <a:cs typeface="Times New Roman" panose="02020603050405020304" pitchFamily="18" charset="0"/>
              </a:rPr>
              <a:t>Conclusion</a:t>
            </a:r>
            <a:endParaRPr sz="3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TextBox 4">
            <a:extLst>
              <a:ext uri="{FF2B5EF4-FFF2-40B4-BE49-F238E27FC236}">
                <a16:creationId xmlns:a16="http://schemas.microsoft.com/office/drawing/2014/main" id="{4E921731-15BD-4616-4534-5860586D272B}"/>
              </a:ext>
            </a:extLst>
          </p:cNvPr>
          <p:cNvSpPr txBox="1"/>
          <p:nvPr/>
        </p:nvSpPr>
        <p:spPr>
          <a:xfrm>
            <a:off x="597267" y="1188963"/>
            <a:ext cx="9135977" cy="4480073"/>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In conclusion, mobile signal jammers serve as effective tools for controlling and restricting mobile phone communications in environments where security, privacy, or operational control is a priority.</a:t>
            </a:r>
          </a:p>
          <a:p>
            <a:pPr marL="171450" indent="-171450" algn="just">
              <a:lnSpc>
                <a:spcPct val="150000"/>
              </a:lnSpc>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 These devices are widely used in settings such as government buildings, military zones, prisons, and certain public events to prevent unauthorized communication, enhance safety, and ensure focus.</a:t>
            </a:r>
          </a:p>
          <a:p>
            <a:pPr marL="171450" indent="-171450" algn="just">
              <a:lnSpc>
                <a:spcPct val="150000"/>
              </a:lnSpc>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 However, while their utility is evident, the use of mobile signal jammers raises significant legal and ethical challenges, particularly regarding their potential to interfere with emergency services and legitimate communications.</a:t>
            </a:r>
          </a:p>
          <a:p>
            <a:pPr marL="171450" indent="-171450" algn="just">
              <a:lnSpc>
                <a:spcPct val="150000"/>
              </a:lnSpc>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 As technology continues to evolve, it is crucial to establish clear regulations and guidelines to balance the benefits of signal jammers with the need to protect public safety and communication rights.</a:t>
            </a:r>
          </a:p>
        </p:txBody>
      </p:sp>
    </p:spTree>
    <p:extLst>
      <p:ext uri="{BB962C8B-B14F-4D97-AF65-F5344CB8AC3E}">
        <p14:creationId xmlns:p14="http://schemas.microsoft.com/office/powerpoint/2010/main" val="2377832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69" name="Google Shape;369;p10"/>
          <p:cNvSpPr txBox="1">
            <a:spLocks noGrp="1"/>
          </p:cNvSpPr>
          <p:nvPr>
            <p:ph type="ctrTitle"/>
          </p:nvPr>
        </p:nvSpPr>
        <p:spPr>
          <a:xfrm>
            <a:off x="8741" y="2749512"/>
            <a:ext cx="12183259" cy="1359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333"/>
              <a:buNone/>
            </a:pPr>
            <a:r>
              <a:rPr lang="en-US" sz="6000" b="1" dirty="0">
                <a:solidFill>
                  <a:schemeClr val="bg1"/>
                </a:solidFill>
                <a:highlight>
                  <a:srgbClr val="808080"/>
                </a:highlight>
                <a:latin typeface="Times New Roman"/>
                <a:ea typeface="Times New Roman"/>
                <a:cs typeface="Times New Roman"/>
                <a:sym typeface="Times New Roman"/>
              </a:rPr>
              <a:t>THANK YOU </a:t>
            </a:r>
            <a:endParaRPr sz="6000" b="1" dirty="0">
              <a:solidFill>
                <a:schemeClr val="bg1"/>
              </a:solidFill>
              <a:highlight>
                <a:srgbClr val="808080"/>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
          <p:cNvSpPr txBox="1">
            <a:spLocks noGrp="1"/>
          </p:cNvSpPr>
          <p:nvPr>
            <p:ph type="title"/>
          </p:nvPr>
        </p:nvSpPr>
        <p:spPr>
          <a:xfrm>
            <a:off x="852182" y="502780"/>
            <a:ext cx="2612912" cy="86531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IN" sz="3000" b="1" dirty="0">
                <a:latin typeface="Times New Roman" panose="02020603050405020304" pitchFamily="18" charset="0"/>
                <a:cs typeface="Times New Roman" panose="02020603050405020304" pitchFamily="18" charset="0"/>
              </a:rPr>
              <a:t>Abstract</a:t>
            </a:r>
            <a:endParaRPr sz="3000" b="1" dirty="0">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a:extLst>
              <a:ext uri="{FF2B5EF4-FFF2-40B4-BE49-F238E27FC236}">
                <a16:creationId xmlns:a16="http://schemas.microsoft.com/office/drawing/2014/main" id="{5D63EF7E-16F7-1246-D85E-4F51B1E98074}"/>
              </a:ext>
            </a:extLst>
          </p:cNvPr>
          <p:cNvSpPr>
            <a:spLocks noChangeArrowheads="1"/>
          </p:cNvSpPr>
          <p:nvPr/>
        </p:nvSpPr>
        <p:spPr bwMode="auto">
          <a:xfrm>
            <a:off x="852182" y="1499208"/>
            <a:ext cx="9705975" cy="3859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 mobile signal jammer is an electronic device designed to disrupt or block communication between mobile phones and cellular networks, rendering devices unable to receive or transmit signals. </a:t>
            </a:r>
          </a:p>
          <a:p>
            <a:pPr marR="0" lvl="0" algn="just" defTabSz="914400" rtl="0" eaLnBrk="0" fontAlgn="base" latinLnBrk="0" hangingPunct="0">
              <a:lnSpc>
                <a:spcPct val="150000"/>
              </a:lnSpc>
              <a:spcBef>
                <a:spcPct val="0"/>
              </a:spcBef>
              <a:spcAft>
                <a:spcPct val="0"/>
              </a:spcAft>
              <a:buClrTx/>
              <a:buSzTx/>
              <a:tabLst/>
            </a:pPr>
            <a:endPar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They are commonly used in settings where mobile phones are undesirable, such as in high-security areas, government buildings, educational institutions, or during public events to maintain focus and prevent unauthorized communications. </a:t>
            </a:r>
          </a:p>
          <a:p>
            <a:pPr marR="0" lvl="0" algn="just" defTabSz="914400" rtl="0" eaLnBrk="0" fontAlgn="base" latinLnBrk="0" hangingPunct="0">
              <a:lnSpc>
                <a:spcPct val="150000"/>
              </a:lnSpc>
              <a:spcBef>
                <a:spcPct val="0"/>
              </a:spcBef>
              <a:spcAft>
                <a:spcPct val="0"/>
              </a:spcAft>
              <a:buClrTx/>
              <a:buSzTx/>
              <a:tabLst/>
            </a:pPr>
            <a:endPar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While mobile signal jammers have a wide range of potential applications, their usage raises significant legal and ethical concerns due to their potential to interfere with legitimate communications. </a:t>
            </a:r>
          </a:p>
          <a:p>
            <a:pPr marR="0" lvl="0" algn="just" defTabSz="914400" rtl="0" eaLnBrk="0" fontAlgn="base" latinLnBrk="0" hangingPunct="0">
              <a:lnSpc>
                <a:spcPct val="150000"/>
              </a:lnSpc>
              <a:spcBef>
                <a:spcPct val="0"/>
              </a:spcBef>
              <a:spcAft>
                <a:spcPct val="0"/>
              </a:spcAft>
              <a:buClrTx/>
              <a:buSzTx/>
              <a:tabLst/>
            </a:pPr>
            <a:endPar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This paper explores the principles behind mobile signal jamming, its applications, the technology involved, and the challenges related to its legal status and impact on public safety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
          <p:cNvSpPr txBox="1">
            <a:spLocks noGrp="1"/>
          </p:cNvSpPr>
          <p:nvPr>
            <p:ph type="title"/>
          </p:nvPr>
        </p:nvSpPr>
        <p:spPr>
          <a:xfrm>
            <a:off x="794452" y="589326"/>
            <a:ext cx="3701348" cy="87401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2000"/>
              <a:buFont typeface="Times New Roman"/>
              <a:buNone/>
            </a:pPr>
            <a:r>
              <a:rPr lang="en-IN" b="1" dirty="0">
                <a:latin typeface="Times New Roman" panose="02020603050405020304" pitchFamily="18" charset="0"/>
                <a:cs typeface="Times New Roman" panose="02020603050405020304" pitchFamily="18" charset="0"/>
              </a:rPr>
              <a:t>Introduction</a:t>
            </a:r>
            <a:endParaRPr b="1" dirty="0">
              <a:latin typeface="Times New Roman" panose="02020603050405020304" pitchFamily="18" charset="0"/>
              <a:ea typeface="Times New Roman"/>
              <a:cs typeface="Times New Roman" panose="02020603050405020304" pitchFamily="18" charset="0"/>
              <a:sym typeface="Times New Roman"/>
            </a:endParaRPr>
          </a:p>
        </p:txBody>
      </p:sp>
      <p:sp>
        <p:nvSpPr>
          <p:cNvPr id="4" name="Rectangle 3">
            <a:extLst>
              <a:ext uri="{FF2B5EF4-FFF2-40B4-BE49-F238E27FC236}">
                <a16:creationId xmlns:a16="http://schemas.microsoft.com/office/drawing/2014/main" id="{0724E86D-64A2-FEB2-1340-D66510865F1B}"/>
              </a:ext>
            </a:extLst>
          </p:cNvPr>
          <p:cNvSpPr>
            <a:spLocks noChangeArrowheads="1"/>
          </p:cNvSpPr>
          <p:nvPr/>
        </p:nvSpPr>
        <p:spPr bwMode="auto">
          <a:xfrm>
            <a:off x="794452" y="1463341"/>
            <a:ext cx="10195022" cy="4205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 mobile signal jammer is an electronic device designed to block or interfere with mobile phone communications by emitting radio frequency (RF) signals that disrupt the signals between mobile phones and cellular networks.</a:t>
            </a:r>
          </a:p>
          <a:p>
            <a:pPr marR="0" lvl="0" algn="just" defTabSz="914400" rtl="0" eaLnBrk="0" fontAlgn="base" latinLnBrk="0" hangingPunct="0">
              <a:lnSpc>
                <a:spcPct val="150000"/>
              </a:lnSpc>
              <a:spcBef>
                <a:spcPct val="0"/>
              </a:spcBef>
              <a:spcAft>
                <a:spcPct val="0"/>
              </a:spcAft>
              <a:buClrTx/>
              <a:buSzTx/>
              <a:tabLst/>
            </a:pPr>
            <a:endPar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These devices can range from small, portable models to large systems capable of jamming signals over a wide area.</a:t>
            </a:r>
          </a:p>
          <a:p>
            <a:pPr marR="0" lvl="0" algn="just" defTabSz="914400" rtl="0" eaLnBrk="0" fontAlgn="base" latinLnBrk="0" hangingPunct="0">
              <a:lnSpc>
                <a:spcPct val="150000"/>
              </a:lnSpc>
              <a:spcBef>
                <a:spcPct val="0"/>
              </a:spcBef>
              <a:spcAft>
                <a:spcPct val="0"/>
              </a:spcAft>
              <a:buClrTx/>
              <a:buSzTx/>
              <a:tabLst/>
            </a:pPr>
            <a:endPar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Mobile signal jammers are used in various applications, including in security-sensitive environments such as prisons, military installations, and government buildings, as well as in settings like schools or public events to prevent distractions or unauthorized communication. </a:t>
            </a:r>
          </a:p>
          <a:p>
            <a:pPr marR="0" lvl="0" algn="just" defTabSz="914400" rtl="0" eaLnBrk="0" fontAlgn="base" latinLnBrk="0" hangingPunct="0">
              <a:lnSpc>
                <a:spcPct val="150000"/>
              </a:lnSpc>
              <a:spcBef>
                <a:spcPct val="0"/>
              </a:spcBef>
              <a:spcAft>
                <a:spcPct val="0"/>
              </a:spcAft>
              <a:buClrTx/>
              <a:buSzTx/>
              <a:tabLst/>
            </a:pPr>
            <a:endPar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However, their use raises significant legal and ethical concerns, as they can also interfere with emergency communications and legitimate services, leading to regulatory challenges. This technology’s growing prevalence underscores the need to balance security measures with public safety and communication rights.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
          <p:cNvSpPr txBox="1">
            <a:spLocks noGrp="1"/>
          </p:cNvSpPr>
          <p:nvPr>
            <p:ph type="title"/>
          </p:nvPr>
        </p:nvSpPr>
        <p:spPr>
          <a:xfrm>
            <a:off x="954103" y="565722"/>
            <a:ext cx="3551222" cy="8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000"/>
              <a:buFont typeface="Times New Roman"/>
              <a:buNone/>
            </a:pPr>
            <a:r>
              <a:rPr lang="en-IN" sz="3200" b="1" dirty="0">
                <a:latin typeface="Times New Roman" panose="02020603050405020304" pitchFamily="18" charset="0"/>
                <a:cs typeface="Times New Roman" panose="02020603050405020304" pitchFamily="18" charset="0"/>
              </a:rPr>
              <a:t>Objectives</a:t>
            </a:r>
            <a:endParaRPr sz="3200" b="1"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81390079-3364-091E-FF2D-28C93E763AFC}"/>
              </a:ext>
            </a:extLst>
          </p:cNvPr>
          <p:cNvSpPr txBox="1"/>
          <p:nvPr/>
        </p:nvSpPr>
        <p:spPr>
          <a:xfrm>
            <a:off x="954103" y="1417722"/>
            <a:ext cx="8905875" cy="455208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500" dirty="0">
                <a:solidFill>
                  <a:schemeClr val="bg1"/>
                </a:solidFill>
                <a:latin typeface="Times New Roman" panose="02020603050405020304" pitchFamily="18" charset="0"/>
                <a:cs typeface="Times New Roman" panose="02020603050405020304" pitchFamily="18" charset="0"/>
              </a:rPr>
              <a:t>The objective of a mobile signal jammer is to prevent or disrupt mobile phone communications within a specific area by emitting interference signals that block or degrade the connection between mobile devices and cellular networks. </a:t>
            </a:r>
          </a:p>
          <a:p>
            <a:pPr algn="just">
              <a:lnSpc>
                <a:spcPct val="150000"/>
              </a:lnSpc>
            </a:pPr>
            <a:endParaRPr lang="en-US" sz="15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500" dirty="0">
                <a:solidFill>
                  <a:schemeClr val="bg1"/>
                </a:solidFill>
                <a:latin typeface="Times New Roman" panose="02020603050405020304" pitchFamily="18" charset="0"/>
                <a:cs typeface="Times New Roman" panose="02020603050405020304" pitchFamily="18" charset="0"/>
              </a:rPr>
              <a:t>This technology aims to ensure security and privacy in sensitive environments, such as government buildings, military zones, prisons, and educational institutions, where mobile phone usage may pose a threat to safety, confidentiality, or productivity. </a:t>
            </a:r>
          </a:p>
          <a:p>
            <a:pPr algn="just">
              <a:lnSpc>
                <a:spcPct val="150000"/>
              </a:lnSpc>
            </a:pPr>
            <a:endParaRPr lang="en-US" sz="15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500" dirty="0">
                <a:solidFill>
                  <a:schemeClr val="bg1"/>
                </a:solidFill>
                <a:latin typeface="Times New Roman" panose="02020603050405020304" pitchFamily="18" charset="0"/>
                <a:cs typeface="Times New Roman" panose="02020603050405020304" pitchFamily="18" charset="0"/>
              </a:rPr>
              <a:t>Additionally, the goal is to maintain control over communication in areas requiring strict regulation, minimizing the risk of unauthorized communication during critical operations or public events.</a:t>
            </a:r>
          </a:p>
          <a:p>
            <a:pPr algn="just">
              <a:lnSpc>
                <a:spcPct val="150000"/>
              </a:lnSpc>
            </a:pPr>
            <a:endParaRPr lang="en-US" sz="15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500" dirty="0">
                <a:solidFill>
                  <a:schemeClr val="bg1"/>
                </a:solidFill>
                <a:latin typeface="Times New Roman" panose="02020603050405020304" pitchFamily="18" charset="0"/>
                <a:cs typeface="Times New Roman" panose="02020603050405020304" pitchFamily="18" charset="0"/>
              </a:rPr>
              <a:t> However, the design and deployment of mobile signal jammers must also consider legal and ethical implications to avoid interference with legitimate communications and emergency services.</a:t>
            </a:r>
            <a:endParaRPr lang="en-IN" sz="15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6"/>
          <p:cNvSpPr txBox="1">
            <a:spLocks noGrp="1"/>
          </p:cNvSpPr>
          <p:nvPr>
            <p:ph type="title"/>
          </p:nvPr>
        </p:nvSpPr>
        <p:spPr>
          <a:xfrm>
            <a:off x="660025" y="433715"/>
            <a:ext cx="4883525" cy="7794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000"/>
              <a:buFont typeface="Times New Roman"/>
              <a:buNone/>
            </a:pPr>
            <a:r>
              <a:rPr lang="en-IN" sz="3200" b="1" dirty="0">
                <a:latin typeface="Times New Roman" panose="02020603050405020304" pitchFamily="18" charset="0"/>
                <a:cs typeface="Times New Roman" panose="02020603050405020304" pitchFamily="18" charset="0"/>
              </a:rPr>
              <a:t>Components</a:t>
            </a:r>
            <a:r>
              <a:rPr lang="en-IN" b="1" dirty="0">
                <a:latin typeface="Times New Roman" panose="02020603050405020304" pitchFamily="18" charset="0"/>
                <a:cs typeface="Times New Roman" panose="02020603050405020304" pitchFamily="18" charset="0"/>
              </a:rPr>
              <a:t> Used</a:t>
            </a:r>
            <a:endParaRPr b="1" dirty="0">
              <a:latin typeface="Times New Roman" panose="02020603050405020304" pitchFamily="18" charset="0"/>
              <a:ea typeface="Times New Roman"/>
              <a:cs typeface="Times New Roman" panose="02020603050405020304" pitchFamily="18" charset="0"/>
              <a:sym typeface="Times New Roman"/>
            </a:endParaRPr>
          </a:p>
        </p:txBody>
      </p:sp>
      <p:sp>
        <p:nvSpPr>
          <p:cNvPr id="4" name="TextBox 3">
            <a:extLst>
              <a:ext uri="{FF2B5EF4-FFF2-40B4-BE49-F238E27FC236}">
                <a16:creationId xmlns:a16="http://schemas.microsoft.com/office/drawing/2014/main" id="{FDB25014-DC67-CBC5-1C50-3D549B0B4C0A}"/>
              </a:ext>
            </a:extLst>
          </p:cNvPr>
          <p:cNvSpPr txBox="1"/>
          <p:nvPr/>
        </p:nvSpPr>
        <p:spPr>
          <a:xfrm>
            <a:off x="660025" y="1213185"/>
            <a:ext cx="6105524" cy="5366213"/>
          </a:xfrm>
          <a:prstGeom prst="rect">
            <a:avLst/>
          </a:prstGeom>
          <a:noFill/>
        </p:spPr>
        <p:txBody>
          <a:bodyPr wrap="square">
            <a:spAutoFit/>
          </a:bodyPr>
          <a:lstStyle/>
          <a:p>
            <a:pPr marL="342900" lvl="0" indent="-342900" algn="just">
              <a:lnSpc>
                <a:spcPct val="115000"/>
              </a:lnSpc>
              <a:spcAft>
                <a:spcPts val="1400"/>
              </a:spcAft>
              <a:buFont typeface="Times New Roman" panose="02020603050405020304" pitchFamily="18" charset="0"/>
              <a:buChar char="•"/>
              <a:tabLst>
                <a:tab pos="457200" algn="l"/>
                <a:tab pos="800100" algn="l"/>
              </a:tabLst>
            </a:pPr>
            <a:r>
              <a:rPr lang="en-GB" sz="1800" spc="0" dirty="0">
                <a:solidFill>
                  <a:schemeClr val="bg1"/>
                </a:solidFill>
                <a:effectLst/>
                <a:latin typeface="Times New Roman" panose="02020603050405020304" pitchFamily="18" charset="0"/>
                <a:ea typeface="Times New Roman" panose="02020603050405020304" pitchFamily="18" charset="0"/>
              </a:rPr>
              <a:t>8 pin IC pin base</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400"/>
              </a:spcAft>
              <a:buFont typeface="Times New Roman" panose="02020603050405020304" pitchFamily="18" charset="0"/>
              <a:buChar char="•"/>
              <a:tabLst>
                <a:tab pos="457200" algn="l"/>
                <a:tab pos="800100" algn="l"/>
              </a:tabLst>
            </a:pPr>
            <a:r>
              <a:rPr lang="en-GB" sz="1800" spc="0" dirty="0">
                <a:solidFill>
                  <a:schemeClr val="bg1"/>
                </a:solidFill>
                <a:effectLst/>
                <a:latin typeface="Times New Roman" panose="02020603050405020304" pitchFamily="18" charset="0"/>
                <a:ea typeface="Times New Roman" panose="02020603050405020304" pitchFamily="18" charset="0"/>
              </a:rPr>
              <a:t>IC 555 Timer</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400"/>
              </a:spcAft>
              <a:buFont typeface="Times New Roman" panose="02020603050405020304" pitchFamily="18" charset="0"/>
              <a:buChar char="•"/>
              <a:tabLst>
                <a:tab pos="457200" algn="l"/>
                <a:tab pos="800100" algn="l"/>
              </a:tabLst>
            </a:pPr>
            <a:r>
              <a:rPr lang="en-GB" sz="1800" spc="0" dirty="0">
                <a:solidFill>
                  <a:schemeClr val="bg1"/>
                </a:solidFill>
                <a:effectLst/>
                <a:latin typeface="Times New Roman" panose="02020603050405020304" pitchFamily="18" charset="0"/>
                <a:ea typeface="Times New Roman" panose="02020603050405020304" pitchFamily="18" charset="0"/>
              </a:rPr>
              <a:t>Transistor </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400"/>
              </a:spcAft>
              <a:buFont typeface="Times New Roman" panose="02020603050405020304" pitchFamily="18" charset="0"/>
              <a:buChar char="•"/>
              <a:tabLst>
                <a:tab pos="457200" algn="l"/>
                <a:tab pos="800100" algn="l"/>
              </a:tabLst>
            </a:pPr>
            <a:r>
              <a:rPr lang="en-GB" sz="1800" spc="0" dirty="0">
                <a:solidFill>
                  <a:schemeClr val="bg1"/>
                </a:solidFill>
                <a:effectLst/>
                <a:latin typeface="Times New Roman" panose="02020603050405020304" pitchFamily="18" charset="0"/>
                <a:ea typeface="Times New Roman" panose="02020603050405020304" pitchFamily="18" charset="0"/>
              </a:rPr>
              <a:t>Capacitor </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400"/>
              </a:spcAft>
              <a:buFont typeface="Times New Roman" panose="02020603050405020304" pitchFamily="18" charset="0"/>
              <a:buChar char="•"/>
              <a:tabLst>
                <a:tab pos="457200" algn="l"/>
                <a:tab pos="800100" algn="l"/>
              </a:tabLst>
            </a:pPr>
            <a:r>
              <a:rPr lang="en-GB" sz="1800" spc="0" dirty="0">
                <a:solidFill>
                  <a:schemeClr val="bg1"/>
                </a:solidFill>
                <a:effectLst/>
                <a:latin typeface="Times New Roman" panose="02020603050405020304" pitchFamily="18" charset="0"/>
                <a:ea typeface="Times New Roman" panose="02020603050405020304" pitchFamily="18" charset="0"/>
              </a:rPr>
              <a:t>Resistor</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400"/>
              </a:spcAft>
              <a:buFont typeface="Times New Roman" panose="02020603050405020304" pitchFamily="18" charset="0"/>
              <a:buChar char="•"/>
              <a:tabLst>
                <a:tab pos="457200" algn="l"/>
                <a:tab pos="800100" algn="l"/>
              </a:tabLst>
            </a:pPr>
            <a:r>
              <a:rPr lang="en-GB" sz="1800" spc="0" dirty="0">
                <a:solidFill>
                  <a:schemeClr val="bg1"/>
                </a:solidFill>
                <a:effectLst/>
                <a:latin typeface="Times New Roman" panose="02020603050405020304" pitchFamily="18" charset="0"/>
                <a:ea typeface="Times New Roman" panose="02020603050405020304" pitchFamily="18" charset="0"/>
              </a:rPr>
              <a:t>30 pf variable Trimmer</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400"/>
              </a:spcAft>
              <a:buFont typeface="Times New Roman" panose="02020603050405020304" pitchFamily="18" charset="0"/>
              <a:buChar char="•"/>
              <a:tabLst>
                <a:tab pos="457200" algn="l"/>
                <a:tab pos="800100" algn="l"/>
              </a:tabLst>
            </a:pPr>
            <a:r>
              <a:rPr lang="en-GB" sz="1800" spc="0" dirty="0">
                <a:solidFill>
                  <a:schemeClr val="bg1"/>
                </a:solidFill>
                <a:effectLst/>
                <a:latin typeface="Times New Roman" panose="02020603050405020304" pitchFamily="18" charset="0"/>
                <a:ea typeface="Times New Roman" panose="02020603050405020304" pitchFamily="18" charset="0"/>
              </a:rPr>
              <a:t>Red LED</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400"/>
              </a:spcAft>
              <a:buFont typeface="Times New Roman" panose="02020603050405020304" pitchFamily="18" charset="0"/>
              <a:buChar char="•"/>
              <a:tabLst>
                <a:tab pos="457200" algn="l"/>
                <a:tab pos="800100" algn="l"/>
              </a:tabLst>
            </a:pPr>
            <a:r>
              <a:rPr lang="en-GB" sz="1800" spc="0" dirty="0">
                <a:solidFill>
                  <a:schemeClr val="bg1"/>
                </a:solidFill>
                <a:effectLst/>
                <a:latin typeface="Times New Roman" panose="02020603050405020304" pitchFamily="18" charset="0"/>
                <a:ea typeface="Times New Roman" panose="02020603050405020304" pitchFamily="18" charset="0"/>
              </a:rPr>
              <a:t>Antenna (Wire )</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400"/>
              </a:spcAft>
              <a:buFont typeface="Times New Roman" panose="02020603050405020304" pitchFamily="18" charset="0"/>
              <a:buChar char="•"/>
              <a:tabLst>
                <a:tab pos="457200" algn="l"/>
                <a:tab pos="800100" algn="l"/>
              </a:tabLst>
            </a:pPr>
            <a:r>
              <a:rPr lang="en-GB" sz="1800" spc="0" dirty="0">
                <a:solidFill>
                  <a:schemeClr val="bg1"/>
                </a:solidFill>
                <a:effectLst/>
                <a:latin typeface="Times New Roman" panose="02020603050405020304" pitchFamily="18" charset="0"/>
                <a:ea typeface="Times New Roman" panose="02020603050405020304" pitchFamily="18" charset="0"/>
              </a:rPr>
              <a:t>Dot board</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400"/>
              </a:spcAft>
              <a:buFont typeface="Times New Roman" panose="02020603050405020304" pitchFamily="18" charset="0"/>
              <a:buChar char="•"/>
              <a:tabLst>
                <a:tab pos="457200" algn="l"/>
                <a:tab pos="800100" algn="l"/>
              </a:tabLst>
            </a:pPr>
            <a:r>
              <a:rPr lang="en-GB" sz="1800" spc="0" dirty="0">
                <a:solidFill>
                  <a:schemeClr val="bg1"/>
                </a:solidFill>
                <a:effectLst/>
                <a:latin typeface="Times New Roman" panose="02020603050405020304" pitchFamily="18" charset="0"/>
                <a:ea typeface="Times New Roman" panose="02020603050405020304" pitchFamily="18" charset="0"/>
              </a:rPr>
              <a:t>Two pin Terminal block</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400"/>
              </a:spcAft>
              <a:buFont typeface="Times New Roman" panose="02020603050405020304" pitchFamily="18" charset="0"/>
              <a:buChar char="•"/>
              <a:tabLst>
                <a:tab pos="457200" algn="l"/>
                <a:tab pos="800100" algn="l"/>
              </a:tabLst>
            </a:pPr>
            <a:r>
              <a:rPr lang="en-US" sz="1800" spc="0" dirty="0">
                <a:solidFill>
                  <a:schemeClr val="bg1"/>
                </a:solidFill>
                <a:effectLst/>
                <a:latin typeface="Times New Roman" panose="02020603050405020304" pitchFamily="18" charset="0"/>
                <a:ea typeface="Times New Roman" panose="02020603050405020304" pitchFamily="18" charset="0"/>
              </a:rPr>
              <a:t>Jumper Wires</a:t>
            </a:r>
            <a:endParaRPr lang="en-IN" sz="1800" spc="0" dirty="0">
              <a:solidFill>
                <a:schemeClr val="bg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7" name="Google Shape;387;p4"/>
          <p:cNvSpPr txBox="1"/>
          <p:nvPr/>
        </p:nvSpPr>
        <p:spPr>
          <a:xfrm>
            <a:off x="664161" y="462108"/>
            <a:ext cx="5121584"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200" b="1"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rPr>
              <a:t>CIRCUIT DIAGRAM</a:t>
            </a:r>
            <a:endParaRPr lang="en-IN" sz="3200" b="1"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pic>
        <p:nvPicPr>
          <p:cNvPr id="2" name="Picture 1">
            <a:extLst>
              <a:ext uri="{FF2B5EF4-FFF2-40B4-BE49-F238E27FC236}">
                <a16:creationId xmlns:a16="http://schemas.microsoft.com/office/drawing/2014/main" id="{AF262615-4373-23D3-B589-4A1B5796DB6E}"/>
              </a:ext>
            </a:extLst>
          </p:cNvPr>
          <p:cNvPicPr>
            <a:picLocks noChangeAspect="1"/>
          </p:cNvPicPr>
          <p:nvPr/>
        </p:nvPicPr>
        <p:blipFill>
          <a:blip r:embed="rId3"/>
          <a:stretch>
            <a:fillRect/>
          </a:stretch>
        </p:blipFill>
        <p:spPr>
          <a:xfrm>
            <a:off x="791173" y="1695450"/>
            <a:ext cx="8598494" cy="36956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9345-00EA-8990-5780-E919C9E2A87A}"/>
              </a:ext>
            </a:extLst>
          </p:cNvPr>
          <p:cNvSpPr>
            <a:spLocks noGrp="1"/>
          </p:cNvSpPr>
          <p:nvPr>
            <p:ph type="title"/>
          </p:nvPr>
        </p:nvSpPr>
        <p:spPr>
          <a:xfrm>
            <a:off x="693737" y="428625"/>
            <a:ext cx="4697414" cy="630600"/>
          </a:xfrm>
        </p:spPr>
        <p:txBody>
          <a:bodyPr>
            <a:normAutofit fontScale="90000"/>
          </a:bodyPr>
          <a:lstStyle/>
          <a:p>
            <a:r>
              <a:rPr lang="en-IN" b="1" dirty="0">
                <a:latin typeface="Times New Roman" panose="02020603050405020304" pitchFamily="18" charset="0"/>
                <a:cs typeface="Times New Roman" panose="02020603050405020304" pitchFamily="18" charset="0"/>
              </a:rPr>
              <a:t>Working Principle</a:t>
            </a:r>
            <a:endParaRPr lang="en-IN" dirty="0"/>
          </a:p>
        </p:txBody>
      </p:sp>
      <p:sp>
        <p:nvSpPr>
          <p:cNvPr id="4" name="Rectangle 1">
            <a:extLst>
              <a:ext uri="{FF2B5EF4-FFF2-40B4-BE49-F238E27FC236}">
                <a16:creationId xmlns:a16="http://schemas.microsoft.com/office/drawing/2014/main" id="{77F08DE5-6C3C-14D1-71E8-9982A084A559}"/>
              </a:ext>
            </a:extLst>
          </p:cNvPr>
          <p:cNvSpPr>
            <a:spLocks noGrp="1" noChangeArrowheads="1"/>
          </p:cNvSpPr>
          <p:nvPr>
            <p:ph type="body" idx="1"/>
          </p:nvPr>
        </p:nvSpPr>
        <p:spPr bwMode="auto">
          <a:xfrm>
            <a:off x="836612" y="922276"/>
            <a:ext cx="854233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circuit is a simple RF transmitter designed using an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NE555 timer</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BC547 transistor</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NE555 timer</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is configured in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astable mode</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to generate a high-frequency square wave at its output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pin 3</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output of the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555 timer</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drives the base of the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BC547 transistor</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through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R4</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(5.6kΩ).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BC547 transistor</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amplifies the signal to drive the RF oscillation circuit.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antenna</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radiates the RF signal.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LED1</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acts as a power indicator.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circuit is powered by a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9V supply</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controlled by a switch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SW</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This circuit is commonly used for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low-power RF transmission applications</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22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
          <p:cNvSpPr txBox="1">
            <a:spLocks noGrp="1"/>
          </p:cNvSpPr>
          <p:nvPr>
            <p:ph type="ctrTitle"/>
          </p:nvPr>
        </p:nvSpPr>
        <p:spPr>
          <a:xfrm>
            <a:off x="761197" y="555680"/>
            <a:ext cx="3047299" cy="58847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77766"/>
              <a:buNone/>
            </a:pPr>
            <a:r>
              <a:rPr lang="en-IN" sz="3600" b="1" dirty="0">
                <a:latin typeface="Times New Roman" panose="02020603050405020304" pitchFamily="18" charset="0"/>
                <a:cs typeface="Times New Roman" panose="02020603050405020304" pitchFamily="18" charset="0"/>
              </a:rPr>
              <a:t>Application </a:t>
            </a:r>
            <a:endParaRPr sz="3600" b="1"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10829C80-742E-FD85-5DE9-05448121CE62}"/>
              </a:ext>
            </a:extLst>
          </p:cNvPr>
          <p:cNvSpPr txBox="1"/>
          <p:nvPr/>
        </p:nvSpPr>
        <p:spPr>
          <a:xfrm>
            <a:off x="761197" y="1447800"/>
            <a:ext cx="8162925" cy="3416320"/>
          </a:xfrm>
          <a:prstGeom prst="rect">
            <a:avLst/>
          </a:prstGeom>
          <a:noFill/>
        </p:spPr>
        <p:txBody>
          <a:bodyPr wrap="square" rtlCol="0">
            <a:spAutoFit/>
          </a:bodyPr>
          <a:lstStyle/>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Military and </a:t>
            </a:r>
            <a:r>
              <a:rPr lang="en-US" b="1" i="0" dirty="0" err="1">
                <a:solidFill>
                  <a:schemeClr val="bg1"/>
                </a:solidFill>
                <a:effectLst/>
                <a:latin typeface="Times New Roman" panose="02020603050405020304" pitchFamily="18" charset="0"/>
                <a:cs typeface="Times New Roman" panose="02020603050405020304" pitchFamily="18" charset="0"/>
              </a:rPr>
              <a:t>Defense:</a:t>
            </a:r>
            <a:r>
              <a:rPr lang="en-US" b="0" i="0" dirty="0" err="1">
                <a:solidFill>
                  <a:schemeClr val="bg1"/>
                </a:solidFill>
                <a:effectLst/>
                <a:latin typeface="Times New Roman" panose="02020603050405020304" pitchFamily="18" charset="0"/>
                <a:cs typeface="Times New Roman" panose="02020603050405020304" pitchFamily="18" charset="0"/>
              </a:rPr>
              <a:t>Prevent</a:t>
            </a:r>
            <a:r>
              <a:rPr lang="en-US" b="0" i="0" dirty="0">
                <a:solidFill>
                  <a:schemeClr val="bg1"/>
                </a:solidFill>
                <a:effectLst/>
                <a:latin typeface="Times New Roman" panose="02020603050405020304" pitchFamily="18" charset="0"/>
                <a:cs typeface="Times New Roman" panose="02020603050405020304" pitchFamily="18" charset="0"/>
              </a:rPr>
              <a:t> unauthorized communications, disrupt enemy networks, and neutralize remote-controlled devices, such as IEDs.</a:t>
            </a:r>
          </a:p>
          <a:p>
            <a:pPr algn="l">
              <a:buFont typeface="Arial" panose="020B0604020202020204" pitchFamily="34" charset="0"/>
              <a:buChar char="•"/>
            </a:pPr>
            <a:endParaRPr lang="en-US" b="0" i="0"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Prisons:</a:t>
            </a:r>
            <a:r>
              <a:rPr lang="en-US" b="0" i="0" dirty="0">
                <a:solidFill>
                  <a:schemeClr val="bg1"/>
                </a:solidFill>
                <a:effectLst/>
                <a:latin typeface="Times New Roman" panose="02020603050405020304" pitchFamily="18" charset="0"/>
                <a:cs typeface="Times New Roman" panose="02020603050405020304" pitchFamily="18" charset="0"/>
              </a:rPr>
              <a:t> Block mobile phone usage by inmates to prevent illegal activities and smuggling operations.</a:t>
            </a:r>
          </a:p>
          <a:p>
            <a:pPr algn="l"/>
            <a:endParaRPr lang="en-US" b="0" i="0"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Government </a:t>
            </a:r>
            <a:r>
              <a:rPr lang="en-US" b="1" i="0" dirty="0" err="1">
                <a:solidFill>
                  <a:schemeClr val="bg1"/>
                </a:solidFill>
                <a:effectLst/>
                <a:latin typeface="Times New Roman" panose="02020603050405020304" pitchFamily="18" charset="0"/>
                <a:cs typeface="Times New Roman" panose="02020603050405020304" pitchFamily="18" charset="0"/>
              </a:rPr>
              <a:t>Buildings:</a:t>
            </a:r>
            <a:r>
              <a:rPr lang="en-US" b="0" i="0" dirty="0" err="1">
                <a:solidFill>
                  <a:schemeClr val="bg1"/>
                </a:solidFill>
                <a:effectLst/>
                <a:latin typeface="Times New Roman" panose="02020603050405020304" pitchFamily="18" charset="0"/>
                <a:cs typeface="Times New Roman" panose="02020603050405020304" pitchFamily="18" charset="0"/>
              </a:rPr>
              <a:t>Ensure</a:t>
            </a:r>
            <a:r>
              <a:rPr lang="en-US" b="0" i="0" dirty="0">
                <a:solidFill>
                  <a:schemeClr val="bg1"/>
                </a:solidFill>
                <a:effectLst/>
                <a:latin typeface="Times New Roman" panose="02020603050405020304" pitchFamily="18" charset="0"/>
                <a:cs typeface="Times New Roman" panose="02020603050405020304" pitchFamily="18" charset="0"/>
              </a:rPr>
              <a:t> confidentiality by preventing unauthorized communication and protecting sensitive information.</a:t>
            </a:r>
          </a:p>
          <a:p>
            <a:pPr algn="l"/>
            <a:endParaRPr lang="en-US" b="0" i="0"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Public </a:t>
            </a:r>
            <a:r>
              <a:rPr lang="en-US" b="1" i="0" dirty="0" err="1">
                <a:solidFill>
                  <a:schemeClr val="bg1"/>
                </a:solidFill>
                <a:effectLst/>
                <a:latin typeface="Times New Roman" panose="02020603050405020304" pitchFamily="18" charset="0"/>
                <a:cs typeface="Times New Roman" panose="02020603050405020304" pitchFamily="18" charset="0"/>
              </a:rPr>
              <a:t>Events:</a:t>
            </a:r>
            <a:r>
              <a:rPr lang="en-US" b="0" i="0" dirty="0" err="1">
                <a:solidFill>
                  <a:schemeClr val="bg1"/>
                </a:solidFill>
                <a:effectLst/>
                <a:latin typeface="Times New Roman" panose="02020603050405020304" pitchFamily="18" charset="0"/>
                <a:cs typeface="Times New Roman" panose="02020603050405020304" pitchFamily="18" charset="0"/>
              </a:rPr>
              <a:t>Enhance</a:t>
            </a:r>
            <a:r>
              <a:rPr lang="en-US" b="0" i="0" dirty="0">
                <a:solidFill>
                  <a:schemeClr val="bg1"/>
                </a:solidFill>
                <a:effectLst/>
                <a:latin typeface="Times New Roman" panose="02020603050405020304" pitchFamily="18" charset="0"/>
                <a:cs typeface="Times New Roman" panose="02020603050405020304" pitchFamily="18" charset="0"/>
              </a:rPr>
              <a:t> security by preventing remote detonation of explosives and unauthorized transmissions.</a:t>
            </a:r>
          </a:p>
          <a:p>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6CDF4449-D949-50A9-6816-5EBEB0EA6460}"/>
            </a:ext>
          </a:extLst>
        </p:cNvPr>
        <p:cNvGrpSpPr/>
        <p:nvPr/>
      </p:nvGrpSpPr>
      <p:grpSpPr>
        <a:xfrm>
          <a:off x="0" y="0"/>
          <a:ext cx="0" cy="0"/>
          <a:chOff x="0" y="0"/>
          <a:chExt cx="0" cy="0"/>
        </a:xfrm>
      </p:grpSpPr>
      <p:sp>
        <p:nvSpPr>
          <p:cNvPr id="390" name="Google Shape;390;p5">
            <a:extLst>
              <a:ext uri="{FF2B5EF4-FFF2-40B4-BE49-F238E27FC236}">
                <a16:creationId xmlns:a16="http://schemas.microsoft.com/office/drawing/2014/main" id="{E6A82141-07EF-D8D0-EA6E-1480206F1278}"/>
              </a:ext>
            </a:extLst>
          </p:cNvPr>
          <p:cNvSpPr txBox="1">
            <a:spLocks noGrp="1"/>
          </p:cNvSpPr>
          <p:nvPr>
            <p:ph type="ctrTitle"/>
          </p:nvPr>
        </p:nvSpPr>
        <p:spPr>
          <a:xfrm>
            <a:off x="799297" y="664318"/>
            <a:ext cx="3047299" cy="58847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77766"/>
              <a:buNone/>
            </a:pPr>
            <a:r>
              <a:rPr lang="en-IN" sz="3600" b="1" dirty="0">
                <a:latin typeface="Times New Roman" panose="02020603050405020304" pitchFamily="18" charset="0"/>
                <a:cs typeface="Times New Roman" panose="02020603050405020304" pitchFamily="18" charset="0"/>
              </a:rPr>
              <a:t>Advantages </a:t>
            </a:r>
            <a:endParaRPr sz="3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Rectangle 3">
            <a:extLst>
              <a:ext uri="{FF2B5EF4-FFF2-40B4-BE49-F238E27FC236}">
                <a16:creationId xmlns:a16="http://schemas.microsoft.com/office/drawing/2014/main" id="{4E505065-1D30-4D68-D11A-80239D2BBD73}"/>
              </a:ext>
            </a:extLst>
          </p:cNvPr>
          <p:cNvSpPr>
            <a:spLocks noChangeArrowheads="1"/>
          </p:cNvSpPr>
          <p:nvPr/>
        </p:nvSpPr>
        <p:spPr bwMode="auto">
          <a:xfrm>
            <a:off x="799297" y="1659285"/>
            <a:ext cx="977265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Arial" panose="020B0604020202020204" pitchFamily="34" charset="0"/>
              <a:buChar char="•"/>
            </a:pPr>
            <a:r>
              <a:rPr lang="en-US" sz="1600" b="1" i="0" dirty="0">
                <a:solidFill>
                  <a:schemeClr val="bg1"/>
                </a:solidFill>
                <a:effectLst/>
                <a:latin typeface="Times New Roman" panose="02020603050405020304" pitchFamily="18" charset="0"/>
                <a:cs typeface="Times New Roman" panose="02020603050405020304" pitchFamily="18" charset="0"/>
              </a:rPr>
              <a:t>Enhanced Security:</a:t>
            </a:r>
            <a:r>
              <a:rPr lang="en-US" sz="1600" b="0" i="0" dirty="0">
                <a:solidFill>
                  <a:schemeClr val="bg1"/>
                </a:solidFill>
                <a:effectLst/>
                <a:latin typeface="Times New Roman" panose="02020603050405020304" pitchFamily="18" charset="0"/>
                <a:cs typeface="Times New Roman" panose="02020603050405020304" pitchFamily="18" charset="0"/>
              </a:rPr>
              <a:t> Prevents unauthorized communications in sensitive environments such as military zones, government buildings, and prisons.</a:t>
            </a:r>
          </a:p>
          <a:p>
            <a:pPr algn="l">
              <a:buFont typeface="Arial" panose="020B0604020202020204" pitchFamily="34" charset="0"/>
              <a:buChar char="•"/>
            </a:pPr>
            <a:endParaRPr lang="en-US" sz="1600" b="0" i="0"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chemeClr val="bg1"/>
                </a:solidFill>
                <a:effectLst/>
                <a:latin typeface="Times New Roman" panose="02020603050405020304" pitchFamily="18" charset="0"/>
                <a:cs typeface="Times New Roman" panose="02020603050405020304" pitchFamily="18" charset="0"/>
              </a:rPr>
              <a:t>Prevention of Illegal Activities:</a:t>
            </a:r>
            <a:r>
              <a:rPr lang="en-US" sz="1600" b="0" i="0" dirty="0">
                <a:solidFill>
                  <a:schemeClr val="bg1"/>
                </a:solidFill>
                <a:effectLst/>
                <a:latin typeface="Times New Roman" panose="02020603050405020304" pitchFamily="18" charset="0"/>
                <a:cs typeface="Times New Roman" panose="02020603050405020304" pitchFamily="18" charset="0"/>
              </a:rPr>
              <a:t> Blocks inmates from using smuggled phones to coordinate criminal operations inside prisons.</a:t>
            </a:r>
          </a:p>
          <a:p>
            <a:pPr algn="l">
              <a:buFont typeface="Arial" panose="020B0604020202020204" pitchFamily="34" charset="0"/>
              <a:buChar char="•"/>
            </a:pPr>
            <a:endParaRPr lang="en-US" sz="1600" b="0" i="0"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chemeClr val="bg1"/>
                </a:solidFill>
                <a:effectLst/>
                <a:latin typeface="Times New Roman" panose="02020603050405020304" pitchFamily="18" charset="0"/>
                <a:cs typeface="Times New Roman" panose="02020603050405020304" pitchFamily="18" charset="0"/>
              </a:rPr>
              <a:t>Protection Against Remote Threats:</a:t>
            </a:r>
            <a:r>
              <a:rPr lang="en-US" sz="1600" b="0" i="0" dirty="0">
                <a:solidFill>
                  <a:schemeClr val="bg1"/>
                </a:solidFill>
                <a:effectLst/>
                <a:latin typeface="Times New Roman" panose="02020603050405020304" pitchFamily="18" charset="0"/>
                <a:cs typeface="Times New Roman" panose="02020603050405020304" pitchFamily="18" charset="0"/>
              </a:rPr>
              <a:t> Disables remote-controlled devices, such as explosives, by blocking triggering signals.</a:t>
            </a:r>
          </a:p>
          <a:p>
            <a:pPr algn="l">
              <a:buFont typeface="Arial" panose="020B0604020202020204" pitchFamily="34" charset="0"/>
              <a:buChar char="•"/>
            </a:pPr>
            <a:endParaRPr lang="en-US" sz="1600" b="0" i="0"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chemeClr val="bg1"/>
                </a:solidFill>
                <a:effectLst/>
                <a:latin typeface="Times New Roman" panose="02020603050405020304" pitchFamily="18" charset="0"/>
                <a:cs typeface="Times New Roman" panose="02020603050405020304" pitchFamily="18" charset="0"/>
              </a:rPr>
              <a:t>Reduced Distractions:</a:t>
            </a:r>
            <a:r>
              <a:rPr lang="en-US" sz="1600" b="0" i="0" dirty="0">
                <a:solidFill>
                  <a:schemeClr val="bg1"/>
                </a:solidFill>
                <a:effectLst/>
                <a:latin typeface="Times New Roman" panose="02020603050405020304" pitchFamily="18" charset="0"/>
                <a:cs typeface="Times New Roman" panose="02020603050405020304" pitchFamily="18" charset="0"/>
              </a:rPr>
              <a:t> Minimizes mobile phone disturbances in educational institutions, theaters, and places of worship, enhancing focus and maintaining decorum.</a:t>
            </a:r>
          </a:p>
          <a:p>
            <a:pPr algn="l">
              <a:buFont typeface="Arial" panose="020B0604020202020204" pitchFamily="34" charset="0"/>
              <a:buChar char="•"/>
            </a:pPr>
            <a:endParaRPr lang="en-US" sz="1600" b="0" i="0"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chemeClr val="bg1"/>
                </a:solidFill>
                <a:effectLst/>
                <a:latin typeface="Times New Roman" panose="02020603050405020304" pitchFamily="18" charset="0"/>
                <a:cs typeface="Times New Roman" panose="02020603050405020304" pitchFamily="18" charset="0"/>
              </a:rPr>
              <a:t>Safeguarding Confidentiality:</a:t>
            </a:r>
            <a:r>
              <a:rPr lang="en-US" sz="1600" b="0" i="0" dirty="0">
                <a:solidFill>
                  <a:schemeClr val="bg1"/>
                </a:solidFill>
                <a:effectLst/>
                <a:latin typeface="Times New Roman" panose="02020603050405020304" pitchFamily="18" charset="0"/>
                <a:cs typeface="Times New Roman" panose="02020603050405020304" pitchFamily="18" charset="0"/>
              </a:rPr>
              <a:t> Ensures that sensitive information remains protected during meetings or classified operations by preventing unauthorized transmissions.</a:t>
            </a:r>
          </a:p>
        </p:txBody>
      </p:sp>
    </p:spTree>
    <p:extLst>
      <p:ext uri="{BB962C8B-B14F-4D97-AF65-F5344CB8AC3E}">
        <p14:creationId xmlns:p14="http://schemas.microsoft.com/office/powerpoint/2010/main" val="8087392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71</TotalTime>
  <Words>1011</Words>
  <Application>Microsoft Office PowerPoint</Application>
  <PresentationFormat>Widescreen</PresentationFormat>
  <Paragraphs>94</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Twentieth Century</vt:lpstr>
      <vt:lpstr>Wingdings 3</vt:lpstr>
      <vt:lpstr>Slice</vt:lpstr>
      <vt:lpstr>MOBILE SIGNAL JAMMER</vt:lpstr>
      <vt:lpstr>Abstract</vt:lpstr>
      <vt:lpstr>Introduction</vt:lpstr>
      <vt:lpstr>Objectives</vt:lpstr>
      <vt:lpstr>Components Used</vt:lpstr>
      <vt:lpstr>PowerPoint Presentation</vt:lpstr>
      <vt:lpstr>Working Principle</vt:lpstr>
      <vt:lpstr>Application </vt:lpstr>
      <vt:lpstr>Advantages </vt:lpstr>
      <vt:lpstr>Future Scope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Dharshan Shanmugam</dc:creator>
  <cp:lastModifiedBy>Dharshan Shanmugam</cp:lastModifiedBy>
  <cp:revision>4</cp:revision>
  <dcterms:modified xsi:type="dcterms:W3CDTF">2024-12-04T09:07:19Z</dcterms:modified>
</cp:coreProperties>
</file>