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AC73-D873-C30F-C029-CDCF3F4E0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61558E-A005-ED16-1B4D-4394F31D53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9800CA-5611-762C-8792-574949B7D4C2}"/>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5" name="Footer Placeholder 4">
            <a:extLst>
              <a:ext uri="{FF2B5EF4-FFF2-40B4-BE49-F238E27FC236}">
                <a16:creationId xmlns:a16="http://schemas.microsoft.com/office/drawing/2014/main" id="{CFB3F2AD-1468-649B-918D-C0F89CE70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60170-FEBA-6181-0902-B42AA73507E1}"/>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53608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4487-3963-B88E-C67C-4A342028A7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750259-C536-ABD9-868B-4179B56230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D3839D-D991-CF55-8DA3-DD2CD752B6F6}"/>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5" name="Footer Placeholder 4">
            <a:extLst>
              <a:ext uri="{FF2B5EF4-FFF2-40B4-BE49-F238E27FC236}">
                <a16:creationId xmlns:a16="http://schemas.microsoft.com/office/drawing/2014/main" id="{A00CFF1E-8CBC-D260-B889-ED4FF3775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4DF7F-5131-D750-653D-42E26ADD4A03}"/>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274545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41AB7-74D5-F264-20D3-761E9C63BF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B4E18-D7EB-83F8-0A15-859BBEA5D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26A2E3-8C06-75F4-CC98-3711EFA17333}"/>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5" name="Footer Placeholder 4">
            <a:extLst>
              <a:ext uri="{FF2B5EF4-FFF2-40B4-BE49-F238E27FC236}">
                <a16:creationId xmlns:a16="http://schemas.microsoft.com/office/drawing/2014/main" id="{F42304DD-DB0A-1869-285A-2F8AD6F91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E5EAD-A2E5-3B7B-F519-A306FCB6BB3B}"/>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46538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26D-2F69-7736-FF9B-E87E999BBD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F1877-6023-9CD0-AFB5-A31D1061F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727470-126D-F57D-7C33-31D29AB81FC2}"/>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5" name="Footer Placeholder 4">
            <a:extLst>
              <a:ext uri="{FF2B5EF4-FFF2-40B4-BE49-F238E27FC236}">
                <a16:creationId xmlns:a16="http://schemas.microsoft.com/office/drawing/2014/main" id="{47C75F6F-F3F9-68BC-0DF8-4B8EEEDF7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09443-1F78-CF03-C328-C71753B00588}"/>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286927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C9E-A3C0-65B3-8F89-8E1596568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829C03-7191-6341-AB2A-E1DE4CCF6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D2EEC-23DE-281E-5F56-6BFFE982ABE2}"/>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5" name="Footer Placeholder 4">
            <a:extLst>
              <a:ext uri="{FF2B5EF4-FFF2-40B4-BE49-F238E27FC236}">
                <a16:creationId xmlns:a16="http://schemas.microsoft.com/office/drawing/2014/main" id="{E8F33D3E-6638-99C8-504D-F4F90E9B8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78C35-7A3B-2D8A-9826-F14B04AC6707}"/>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386787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C4DE-09B9-F997-1D91-5790EBE952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55F871-5066-D9E5-02E6-7E40DE659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EFC4FF-05C5-CCE6-FF8C-F02A2B689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540862-D1E5-0520-767B-8CB42DE5063D}"/>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6" name="Footer Placeholder 5">
            <a:extLst>
              <a:ext uri="{FF2B5EF4-FFF2-40B4-BE49-F238E27FC236}">
                <a16:creationId xmlns:a16="http://schemas.microsoft.com/office/drawing/2014/main" id="{560150F4-E973-86FC-0765-8C94CA678E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5FC84-1A41-7D1C-AEF3-47E5815071E4}"/>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341958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8D7A-B339-DF46-F933-E0030A914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D53171-E7CF-8259-3925-652286EDB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AA54-E9F7-D898-FC0A-2A1013683B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820C95-7C72-9820-B8DF-094A7614E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2F0E0-1309-750E-C752-01689B78DA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577321-2E0B-1B58-CBF8-38F1472F927F}"/>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8" name="Footer Placeholder 7">
            <a:extLst>
              <a:ext uri="{FF2B5EF4-FFF2-40B4-BE49-F238E27FC236}">
                <a16:creationId xmlns:a16="http://schemas.microsoft.com/office/drawing/2014/main" id="{FAFF5710-CC27-3B8F-D9D1-EBEAD28E5D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F25CF9-7679-7131-61FF-914C3A15588A}"/>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218090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3DF8-DD16-5E9D-8D1A-AC51E66FBF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6F869-FD65-A0AF-3E2A-C8E3FFF02F5B}"/>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4" name="Footer Placeholder 3">
            <a:extLst>
              <a:ext uri="{FF2B5EF4-FFF2-40B4-BE49-F238E27FC236}">
                <a16:creationId xmlns:a16="http://schemas.microsoft.com/office/drawing/2014/main" id="{FCE1B2FE-71AD-6ADB-0D72-24219F97A2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638144-8BFD-53F2-E9A6-93CE8A9CE6D6}"/>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415568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BDF29-E33A-B039-447C-D3959690ACDC}"/>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3" name="Footer Placeholder 2">
            <a:extLst>
              <a:ext uri="{FF2B5EF4-FFF2-40B4-BE49-F238E27FC236}">
                <a16:creationId xmlns:a16="http://schemas.microsoft.com/office/drawing/2014/main" id="{8E6CC887-9CC1-7AEE-C329-E5E96A0939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0BB3B9-C62F-34D8-00CF-9DFEBFE55BF3}"/>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405091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D8B6-7AAB-5422-4681-153739C3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5973F6-CFFF-D298-E213-D0ACE7948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63FE8B-4E57-CE69-0A1C-518B0F9CC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199EC-3FAB-FD78-0DB8-746FCF2184A3}"/>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6" name="Footer Placeholder 5">
            <a:extLst>
              <a:ext uri="{FF2B5EF4-FFF2-40B4-BE49-F238E27FC236}">
                <a16:creationId xmlns:a16="http://schemas.microsoft.com/office/drawing/2014/main" id="{BAFF13EE-AA57-99A5-74F0-9F08CC5350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97301-4DA9-AF7B-1716-CDD41C81FFD5}"/>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95558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1C68-EA7C-5030-F035-C9367E2B3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DC5A2A-ED14-0C23-5CBC-54844FBF0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089FE2-9797-D7F4-B977-489433A33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3CEBC-F0A9-C56D-4940-3C21B3EA74FA}"/>
              </a:ext>
            </a:extLst>
          </p:cNvPr>
          <p:cNvSpPr>
            <a:spLocks noGrp="1"/>
          </p:cNvSpPr>
          <p:nvPr>
            <p:ph type="dt" sz="half" idx="10"/>
          </p:nvPr>
        </p:nvSpPr>
        <p:spPr/>
        <p:txBody>
          <a:bodyPr/>
          <a:lstStyle/>
          <a:p>
            <a:fld id="{84CBABD0-AF14-4EFB-8749-EFAE194D43BE}" type="datetimeFigureOut">
              <a:rPr lang="en-IN" smtClean="0"/>
              <a:t>09-10-2023</a:t>
            </a:fld>
            <a:endParaRPr lang="en-IN"/>
          </a:p>
        </p:txBody>
      </p:sp>
      <p:sp>
        <p:nvSpPr>
          <p:cNvPr id="6" name="Footer Placeholder 5">
            <a:extLst>
              <a:ext uri="{FF2B5EF4-FFF2-40B4-BE49-F238E27FC236}">
                <a16:creationId xmlns:a16="http://schemas.microsoft.com/office/drawing/2014/main" id="{36E04FA4-38F2-2A35-A668-6E63955AD2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B2EA7A-16F5-292C-3413-6D9948619FCF}"/>
              </a:ext>
            </a:extLst>
          </p:cNvPr>
          <p:cNvSpPr>
            <a:spLocks noGrp="1"/>
          </p:cNvSpPr>
          <p:nvPr>
            <p:ph type="sldNum" sz="quarter" idx="12"/>
          </p:nvPr>
        </p:nvSpPr>
        <p:spPr/>
        <p:txBody>
          <a:bodyPr/>
          <a:lstStyle/>
          <a:p>
            <a:fld id="{ECAFE6C4-1D48-4F03-A228-04C150AE0A84}" type="slidenum">
              <a:rPr lang="en-IN" smtClean="0"/>
              <a:t>‹#›</a:t>
            </a:fld>
            <a:endParaRPr lang="en-IN"/>
          </a:p>
        </p:txBody>
      </p:sp>
    </p:spTree>
    <p:extLst>
      <p:ext uri="{BB962C8B-B14F-4D97-AF65-F5344CB8AC3E}">
        <p14:creationId xmlns:p14="http://schemas.microsoft.com/office/powerpoint/2010/main" val="402819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9AA23-B6D0-9B8B-55C1-2E70A2BD0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FA5372-626B-E0A7-96B2-FB133AE1B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593FD-E4BD-78FA-4157-9DDD73D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BABD0-AF14-4EFB-8749-EFAE194D43BE}" type="datetimeFigureOut">
              <a:rPr lang="en-IN" smtClean="0"/>
              <a:t>09-10-2023</a:t>
            </a:fld>
            <a:endParaRPr lang="en-IN"/>
          </a:p>
        </p:txBody>
      </p:sp>
      <p:sp>
        <p:nvSpPr>
          <p:cNvPr id="5" name="Footer Placeholder 4">
            <a:extLst>
              <a:ext uri="{FF2B5EF4-FFF2-40B4-BE49-F238E27FC236}">
                <a16:creationId xmlns:a16="http://schemas.microsoft.com/office/drawing/2014/main" id="{763D1440-2182-65AE-4E8C-C9D5D7C03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3AB2C1-3F93-3EEA-2211-BF8B5E3E2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FE6C4-1D48-4F03-A228-04C150AE0A84}" type="slidenum">
              <a:rPr lang="en-IN" smtClean="0"/>
              <a:t>‹#›</a:t>
            </a:fld>
            <a:endParaRPr lang="en-IN"/>
          </a:p>
        </p:txBody>
      </p:sp>
    </p:spTree>
    <p:extLst>
      <p:ext uri="{BB962C8B-B14F-4D97-AF65-F5344CB8AC3E}">
        <p14:creationId xmlns:p14="http://schemas.microsoft.com/office/powerpoint/2010/main" val="28772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8854-C0D0-D3BF-ED75-342B4C902ED2}"/>
              </a:ext>
            </a:extLst>
          </p:cNvPr>
          <p:cNvSpPr>
            <a:spLocks noGrp="1"/>
          </p:cNvSpPr>
          <p:nvPr>
            <p:ph type="ctrTitle"/>
          </p:nvPr>
        </p:nvSpPr>
        <p:spPr>
          <a:xfrm>
            <a:off x="1036724" y="199324"/>
            <a:ext cx="10282518" cy="2801751"/>
          </a:xfrm>
        </p:spPr>
        <p:txBody>
          <a:bodyPr>
            <a:noAutofit/>
          </a:bodyPr>
          <a:lstStyle/>
          <a:p>
            <a:r>
              <a:rPr lang="en-IN" sz="8800" b="1" dirty="0">
                <a:latin typeface="+mn-lt"/>
                <a:cs typeface="Aharoni" panose="02010803020104030203" pitchFamily="2" charset="-79"/>
              </a:rPr>
              <a:t>Smart Water System </a:t>
            </a:r>
          </a:p>
        </p:txBody>
      </p:sp>
      <p:sp>
        <p:nvSpPr>
          <p:cNvPr id="3" name="Subtitle 2">
            <a:extLst>
              <a:ext uri="{FF2B5EF4-FFF2-40B4-BE49-F238E27FC236}">
                <a16:creationId xmlns:a16="http://schemas.microsoft.com/office/drawing/2014/main" id="{AE148540-101A-D1F3-58D9-C411276124DD}"/>
              </a:ext>
            </a:extLst>
          </p:cNvPr>
          <p:cNvSpPr>
            <a:spLocks noGrp="1"/>
          </p:cNvSpPr>
          <p:nvPr>
            <p:ph type="subTitle" idx="1"/>
          </p:nvPr>
        </p:nvSpPr>
        <p:spPr>
          <a:xfrm>
            <a:off x="1524000" y="3701845"/>
            <a:ext cx="9144000" cy="1143000"/>
          </a:xfrm>
        </p:spPr>
        <p:txBody>
          <a:bodyPr>
            <a:noAutofit/>
          </a:bodyPr>
          <a:lstStyle/>
          <a:p>
            <a:r>
              <a:rPr lang="en-US" sz="4800" b="1" dirty="0"/>
              <a:t>Project Definition and Design Thinking</a:t>
            </a:r>
            <a:endParaRPr lang="en-IN" sz="4800" b="1" dirty="0"/>
          </a:p>
        </p:txBody>
      </p:sp>
    </p:spTree>
    <p:extLst>
      <p:ext uri="{BB962C8B-B14F-4D97-AF65-F5344CB8AC3E}">
        <p14:creationId xmlns:p14="http://schemas.microsoft.com/office/powerpoint/2010/main" val="11227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0ED6F-AFA2-72D2-3F2A-D24F1CA738C3}"/>
              </a:ext>
            </a:extLst>
          </p:cNvPr>
          <p:cNvSpPr txBox="1"/>
          <p:nvPr/>
        </p:nvSpPr>
        <p:spPr>
          <a:xfrm>
            <a:off x="573741" y="477138"/>
            <a:ext cx="11286565" cy="2646878"/>
          </a:xfrm>
          <a:prstGeom prst="rect">
            <a:avLst/>
          </a:prstGeom>
          <a:noFill/>
        </p:spPr>
        <p:txBody>
          <a:bodyPr wrap="square">
            <a:spAutoFit/>
          </a:bodyPr>
          <a:lstStyle/>
          <a:p>
            <a:r>
              <a:rPr lang="en-US" sz="4000" b="1" dirty="0"/>
              <a:t>Project Definition</a:t>
            </a:r>
          </a:p>
          <a:p>
            <a:r>
              <a:rPr lang="en-US" dirty="0"/>
              <a:t>                                </a:t>
            </a:r>
          </a:p>
          <a:p>
            <a:r>
              <a:rPr lang="en-US" dirty="0"/>
              <a:t>                              The Smart Water System project is an ambitious initiative aimed at implementing Internet of Things (IoT) sensors to monitor water consumption in public areas such as parks and gardens. The primary objective of this project is to foster water conservation by providing real-time water consumption data to the public. This comprehensive endeavor encompasses several key components:</a:t>
            </a:r>
          </a:p>
          <a:p>
            <a:endParaRPr lang="en-US" dirty="0"/>
          </a:p>
          <a:p>
            <a:endParaRPr lang="en-IN" dirty="0"/>
          </a:p>
        </p:txBody>
      </p:sp>
      <p:sp>
        <p:nvSpPr>
          <p:cNvPr id="5" name="TextBox 4">
            <a:extLst>
              <a:ext uri="{FF2B5EF4-FFF2-40B4-BE49-F238E27FC236}">
                <a16:creationId xmlns:a16="http://schemas.microsoft.com/office/drawing/2014/main" id="{4933EE03-FEC0-8D0C-5C98-EA3D7B201AE9}"/>
              </a:ext>
            </a:extLst>
          </p:cNvPr>
          <p:cNvSpPr txBox="1"/>
          <p:nvPr/>
        </p:nvSpPr>
        <p:spPr>
          <a:xfrm>
            <a:off x="573740" y="2819524"/>
            <a:ext cx="10963835" cy="4031873"/>
          </a:xfrm>
          <a:prstGeom prst="rect">
            <a:avLst/>
          </a:prstGeom>
          <a:noFill/>
        </p:spPr>
        <p:txBody>
          <a:bodyPr wrap="square">
            <a:spAutoFit/>
          </a:bodyPr>
          <a:lstStyle/>
          <a:p>
            <a:r>
              <a:rPr lang="en-US" sz="2800" b="1" dirty="0"/>
              <a:t>Objectives</a:t>
            </a:r>
          </a:p>
          <a:p>
            <a:r>
              <a:rPr lang="en-US" dirty="0"/>
              <a:t>               </a:t>
            </a:r>
          </a:p>
          <a:p>
            <a:r>
              <a:rPr lang="en-US" dirty="0"/>
              <a:t>                             The project sets forth a series of crucial objectives:</a:t>
            </a:r>
          </a:p>
          <a:p>
            <a:endParaRPr lang="en-US" dirty="0"/>
          </a:p>
          <a:p>
            <a:r>
              <a:rPr lang="en-US" sz="2400" b="1" dirty="0"/>
              <a:t>1. Real-time Water Consumption Monitoring:</a:t>
            </a:r>
          </a:p>
          <a:p>
            <a:r>
              <a:rPr lang="en-US" dirty="0"/>
              <a:t>                 </a:t>
            </a:r>
          </a:p>
          <a:p>
            <a:r>
              <a:rPr lang="en-US" dirty="0"/>
              <a:t>                              The core focus is on establishing a system that enables the real-time tracking of water usage in designated public spaces.</a:t>
            </a:r>
          </a:p>
          <a:p>
            <a:endParaRPr lang="en-US" dirty="0"/>
          </a:p>
          <a:p>
            <a:r>
              <a:rPr lang="en-US" sz="2400" b="1" dirty="0"/>
              <a:t>2. Public Awareness:</a:t>
            </a:r>
          </a:p>
          <a:p>
            <a:r>
              <a:rPr lang="en-US" b="1" dirty="0"/>
              <a:t>                </a:t>
            </a:r>
          </a:p>
          <a:p>
            <a:r>
              <a:rPr lang="en-US" b="1" dirty="0"/>
              <a:t>                              </a:t>
            </a:r>
            <a:r>
              <a:rPr lang="en-US" dirty="0"/>
              <a:t>By making water consumption data accessible to the public, this project seeks to raise awareness about the importance of water conservation.</a:t>
            </a:r>
            <a:endParaRPr lang="en-IN" dirty="0"/>
          </a:p>
        </p:txBody>
      </p:sp>
    </p:spTree>
    <p:extLst>
      <p:ext uri="{BB962C8B-B14F-4D97-AF65-F5344CB8AC3E}">
        <p14:creationId xmlns:p14="http://schemas.microsoft.com/office/powerpoint/2010/main" val="330097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6CA27-AC7B-BDDC-7579-ED76AA83C7D1}"/>
              </a:ext>
            </a:extLst>
          </p:cNvPr>
          <p:cNvSpPr txBox="1"/>
          <p:nvPr/>
        </p:nvSpPr>
        <p:spPr>
          <a:xfrm>
            <a:off x="672353" y="797859"/>
            <a:ext cx="10685929" cy="2215991"/>
          </a:xfrm>
          <a:prstGeom prst="rect">
            <a:avLst/>
          </a:prstGeom>
          <a:noFill/>
        </p:spPr>
        <p:txBody>
          <a:bodyPr wrap="square">
            <a:spAutoFit/>
          </a:bodyPr>
          <a:lstStyle/>
          <a:p>
            <a:r>
              <a:rPr lang="en-US" sz="2400" b="1" dirty="0"/>
              <a:t>3. Water Conservation:</a:t>
            </a:r>
          </a:p>
          <a:p>
            <a:r>
              <a:rPr lang="en-US" dirty="0"/>
              <a:t>                      Through the dissemination of real-time data, the project endeavors to encourage responsible water usage, thereby contributing to conservation efforts.</a:t>
            </a:r>
          </a:p>
          <a:p>
            <a:endParaRPr lang="en-US" dirty="0"/>
          </a:p>
          <a:p>
            <a:r>
              <a:rPr lang="en-US" sz="2400" b="1" dirty="0"/>
              <a:t>4. Sustainable Resource Management: </a:t>
            </a:r>
          </a:p>
          <a:p>
            <a:r>
              <a:rPr lang="en-US" dirty="0"/>
              <a:t>                      The project aligns with broader sustainability goals by promoting efficient and judicious use of a vital resource.</a:t>
            </a:r>
            <a:endParaRPr lang="en-IN" dirty="0"/>
          </a:p>
        </p:txBody>
      </p:sp>
      <p:sp>
        <p:nvSpPr>
          <p:cNvPr id="5" name="TextBox 4">
            <a:extLst>
              <a:ext uri="{FF2B5EF4-FFF2-40B4-BE49-F238E27FC236}">
                <a16:creationId xmlns:a16="http://schemas.microsoft.com/office/drawing/2014/main" id="{DC315B35-B89F-B81E-279B-23FED35346B2}"/>
              </a:ext>
            </a:extLst>
          </p:cNvPr>
          <p:cNvSpPr txBox="1"/>
          <p:nvPr/>
        </p:nvSpPr>
        <p:spPr>
          <a:xfrm>
            <a:off x="753035" y="3227294"/>
            <a:ext cx="10605247" cy="2215991"/>
          </a:xfrm>
          <a:prstGeom prst="rect">
            <a:avLst/>
          </a:prstGeom>
          <a:noFill/>
        </p:spPr>
        <p:txBody>
          <a:bodyPr wrap="square">
            <a:spAutoFit/>
          </a:bodyPr>
          <a:lstStyle/>
          <a:p>
            <a:r>
              <a:rPr lang="en-US" sz="4000" b="1" dirty="0"/>
              <a:t>Design Thinking</a:t>
            </a:r>
          </a:p>
          <a:p>
            <a:endParaRPr lang="en-US" sz="2000" dirty="0"/>
          </a:p>
          <a:p>
            <a:r>
              <a:rPr lang="en-US" sz="2000" b="1" dirty="0"/>
              <a:t>IoT Sensor Design</a:t>
            </a:r>
          </a:p>
          <a:p>
            <a:r>
              <a:rPr lang="en-US" dirty="0"/>
              <a:t>                     A crucial aspect of the project involves the meticulous planning of IoT sensors. These sensors will be strategically deployed to monitor water consumption in the identified public areas. Factors such as sensor type, placement, and data transmission capabilities will be thoroughly considered to ensure optimal functionality.</a:t>
            </a:r>
            <a:endParaRPr lang="en-IN" dirty="0"/>
          </a:p>
        </p:txBody>
      </p:sp>
      <p:sp>
        <p:nvSpPr>
          <p:cNvPr id="7" name="TextBox 6">
            <a:extLst>
              <a:ext uri="{FF2B5EF4-FFF2-40B4-BE49-F238E27FC236}">
                <a16:creationId xmlns:a16="http://schemas.microsoft.com/office/drawing/2014/main" id="{CC180B3D-141A-937E-CB0E-9870A1E1E7EA}"/>
              </a:ext>
            </a:extLst>
          </p:cNvPr>
          <p:cNvSpPr txBox="1"/>
          <p:nvPr/>
        </p:nvSpPr>
        <p:spPr>
          <a:xfrm>
            <a:off x="833718" y="5443285"/>
            <a:ext cx="10605247" cy="1231106"/>
          </a:xfrm>
          <a:prstGeom prst="rect">
            <a:avLst/>
          </a:prstGeom>
          <a:noFill/>
        </p:spPr>
        <p:txBody>
          <a:bodyPr wrap="square">
            <a:spAutoFit/>
          </a:bodyPr>
          <a:lstStyle/>
          <a:p>
            <a:r>
              <a:rPr lang="en-US" sz="2000" b="1" dirty="0"/>
              <a:t>Real-Time Transit Information Platform</a:t>
            </a:r>
          </a:p>
          <a:p>
            <a:r>
              <a:rPr lang="en-US" dirty="0"/>
              <a:t>                   In parallel, a user-friendly mobile application interface will be designed. This platform will serve as the conduit for disseminating real-time water consumption data to end-users. The interface will be intuitive, providing users with easy access to pertinent information.</a:t>
            </a:r>
            <a:endParaRPr lang="en-IN" dirty="0"/>
          </a:p>
        </p:txBody>
      </p:sp>
    </p:spTree>
    <p:extLst>
      <p:ext uri="{BB962C8B-B14F-4D97-AF65-F5344CB8AC3E}">
        <p14:creationId xmlns:p14="http://schemas.microsoft.com/office/powerpoint/2010/main" val="118811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DDDB1-7E7E-8A7C-4C56-7CAF755228AB}"/>
              </a:ext>
            </a:extLst>
          </p:cNvPr>
          <p:cNvSpPr txBox="1"/>
          <p:nvPr/>
        </p:nvSpPr>
        <p:spPr>
          <a:xfrm>
            <a:off x="845574" y="0"/>
            <a:ext cx="10628671" cy="2092881"/>
          </a:xfrm>
          <a:prstGeom prst="rect">
            <a:avLst/>
          </a:prstGeom>
          <a:noFill/>
        </p:spPr>
        <p:txBody>
          <a:bodyPr wrap="square">
            <a:spAutoFit/>
          </a:bodyPr>
          <a:lstStyle/>
          <a:p>
            <a:r>
              <a:rPr lang="en-US" sz="2000" b="1" dirty="0"/>
              <a:t>Integration Approach</a:t>
            </a:r>
          </a:p>
          <a:p>
            <a:endParaRPr lang="en-US" sz="2000" b="1" dirty="0"/>
          </a:p>
          <a:p>
            <a:r>
              <a:rPr lang="en-US" dirty="0"/>
              <a:t>                            The integration of IoT sensors with the data-sharing platform is a critical step in the project's success. Determining the most efficient and secure means by which sensors transmit data to the platform will be a primary focus. The chosen approach will balance factors such as data accuracy, speed, and reliability.</a:t>
            </a:r>
          </a:p>
          <a:p>
            <a:endParaRPr lang="en-US" dirty="0"/>
          </a:p>
          <a:p>
            <a:endParaRPr lang="en-IN" dirty="0"/>
          </a:p>
        </p:txBody>
      </p:sp>
      <p:sp>
        <p:nvSpPr>
          <p:cNvPr id="5" name="TextBox 4">
            <a:extLst>
              <a:ext uri="{FF2B5EF4-FFF2-40B4-BE49-F238E27FC236}">
                <a16:creationId xmlns:a16="http://schemas.microsoft.com/office/drawing/2014/main" id="{60D1DF8C-6A6B-131F-F59C-BB270B3964A2}"/>
              </a:ext>
            </a:extLst>
          </p:cNvPr>
          <p:cNvSpPr txBox="1"/>
          <p:nvPr/>
        </p:nvSpPr>
        <p:spPr>
          <a:xfrm>
            <a:off x="845574" y="1373667"/>
            <a:ext cx="10628670" cy="2000548"/>
          </a:xfrm>
          <a:prstGeom prst="rect">
            <a:avLst/>
          </a:prstGeom>
          <a:noFill/>
        </p:spPr>
        <p:txBody>
          <a:bodyPr wrap="square">
            <a:spAutoFit/>
          </a:bodyPr>
          <a:lstStyle/>
          <a:p>
            <a:endParaRPr lang="en-US" sz="2400" b="1" dirty="0"/>
          </a:p>
          <a:p>
            <a:r>
              <a:rPr lang="en-US" sz="2800" b="1" dirty="0"/>
              <a:t>Data-Sharing Platform Development</a:t>
            </a:r>
          </a:p>
          <a:p>
            <a:r>
              <a:rPr lang="en-US" dirty="0"/>
              <a:t>                          </a:t>
            </a:r>
          </a:p>
          <a:p>
            <a:r>
              <a:rPr lang="en-US" dirty="0"/>
              <a:t>                             A robust data-sharing platform will be developed to serve as the central repository for the gathered water consumption data. This platform will be designed with scalability and security in mind, ensuring it can accommodate potential future expansions of the project.</a:t>
            </a:r>
            <a:endParaRPr lang="en-IN" dirty="0"/>
          </a:p>
        </p:txBody>
      </p:sp>
      <p:sp>
        <p:nvSpPr>
          <p:cNvPr id="7" name="TextBox 6">
            <a:extLst>
              <a:ext uri="{FF2B5EF4-FFF2-40B4-BE49-F238E27FC236}">
                <a16:creationId xmlns:a16="http://schemas.microsoft.com/office/drawing/2014/main" id="{1CA1BC58-4218-4CBA-AE60-08F6B50EB218}"/>
              </a:ext>
            </a:extLst>
          </p:cNvPr>
          <p:cNvSpPr txBox="1"/>
          <p:nvPr/>
        </p:nvSpPr>
        <p:spPr>
          <a:xfrm>
            <a:off x="835742" y="3179849"/>
            <a:ext cx="10520515" cy="2000548"/>
          </a:xfrm>
          <a:prstGeom prst="rect">
            <a:avLst/>
          </a:prstGeom>
          <a:noFill/>
        </p:spPr>
        <p:txBody>
          <a:bodyPr wrap="square">
            <a:spAutoFit/>
          </a:bodyPr>
          <a:lstStyle/>
          <a:p>
            <a:endParaRPr lang="en-US" sz="2400" b="1" dirty="0"/>
          </a:p>
          <a:p>
            <a:r>
              <a:rPr lang="en-US" sz="2800" b="1" dirty="0"/>
              <a:t>IoT Technology and Python Integration</a:t>
            </a:r>
          </a:p>
          <a:p>
            <a:endParaRPr lang="en-US" dirty="0"/>
          </a:p>
          <a:p>
            <a:r>
              <a:rPr lang="en-US" dirty="0"/>
              <a:t>                           The chosen IoT technology will be seamlessly integrated with Python, a versatile and widely-used programming language known for its efficiency in handling IoT applications. This integration will enable the smooth flow of data from sensors to the platform, ensuring real-time updates for end-users.</a:t>
            </a:r>
            <a:endParaRPr lang="en-IN" dirty="0"/>
          </a:p>
        </p:txBody>
      </p:sp>
      <p:sp>
        <p:nvSpPr>
          <p:cNvPr id="9" name="TextBox 8">
            <a:extLst>
              <a:ext uri="{FF2B5EF4-FFF2-40B4-BE49-F238E27FC236}">
                <a16:creationId xmlns:a16="http://schemas.microsoft.com/office/drawing/2014/main" id="{257C0E6C-3D74-FA6E-58AF-D4978CAAD1EA}"/>
              </a:ext>
            </a:extLst>
          </p:cNvPr>
          <p:cNvSpPr txBox="1"/>
          <p:nvPr/>
        </p:nvSpPr>
        <p:spPr>
          <a:xfrm>
            <a:off x="835742" y="4949785"/>
            <a:ext cx="10412360" cy="1908215"/>
          </a:xfrm>
          <a:prstGeom prst="rect">
            <a:avLst/>
          </a:prstGeom>
          <a:noFill/>
        </p:spPr>
        <p:txBody>
          <a:bodyPr wrap="square">
            <a:spAutoFit/>
          </a:bodyPr>
          <a:lstStyle/>
          <a:p>
            <a:endParaRPr lang="en-US" dirty="0"/>
          </a:p>
          <a:p>
            <a:r>
              <a:rPr lang="en-US" sz="2800" b="1" dirty="0"/>
              <a:t>Conclusion</a:t>
            </a:r>
          </a:p>
          <a:p>
            <a:r>
              <a:rPr lang="en-US" dirty="0"/>
              <a:t>                           </a:t>
            </a:r>
          </a:p>
          <a:p>
            <a:r>
              <a:rPr lang="en-US" dirty="0"/>
              <a:t>                The Smart Water System project represents a significant leap towards sustainable resource management. By leveraging cutting-edge IoT technology and design thinking principles, this initiative aims to not only monitor water consumption but also foster a culture of water conservation among the public.</a:t>
            </a:r>
            <a:endParaRPr lang="en-IN" dirty="0"/>
          </a:p>
        </p:txBody>
      </p:sp>
    </p:spTree>
    <p:extLst>
      <p:ext uri="{BB962C8B-B14F-4D97-AF65-F5344CB8AC3E}">
        <p14:creationId xmlns:p14="http://schemas.microsoft.com/office/powerpoint/2010/main" val="201599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511</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Smart Water System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System</dc:title>
  <dc:creator>dhinesh kumar</dc:creator>
  <cp:lastModifiedBy>dhinesh kumar</cp:lastModifiedBy>
  <cp:revision>3</cp:revision>
  <dcterms:created xsi:type="dcterms:W3CDTF">2023-10-09T05:11:20Z</dcterms:created>
  <dcterms:modified xsi:type="dcterms:W3CDTF">2023-10-09T06:14:28Z</dcterms:modified>
</cp:coreProperties>
</file>