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53" autoAdjust="0"/>
  </p:normalViewPr>
  <p:slideViewPr>
    <p:cSldViewPr snapToGrid="0">
      <p:cViewPr varScale="1">
        <p:scale>
          <a:sx n="73" d="100"/>
          <a:sy n="73" d="100"/>
        </p:scale>
        <p:origin x="6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10/24/2023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png"/>
          <p:cNvPicPr/>
          <p:nvPr/>
        </p:nvPicPr>
        <p:blipFill>
          <a:blip r:embed="rId2" cstate="print"/>
          <a:stretch>
            <a:fillRect/>
          </a:stretch>
        </p:blipFill>
        <p:spPr>
          <a:xfrm>
            <a:off x="1254011" y="694743"/>
            <a:ext cx="935990" cy="891498"/>
          </a:xfrm>
          <a:prstGeom prst="rect">
            <a:avLst/>
          </a:prstGeom>
          <a:effectLst>
            <a:outerShdw dist="50800" sx="104000" sy="104000" algn="ctr" rotWithShape="0">
              <a:schemeClr val="tx1"/>
            </a:outerShdw>
          </a:effectLst>
        </p:spPr>
      </p:pic>
      <p:pic>
        <p:nvPicPr>
          <p:cNvPr id="3" name="image2.png"/>
          <p:cNvPicPr/>
          <p:nvPr/>
        </p:nvPicPr>
        <p:blipFill>
          <a:blip r:embed="rId3" cstate="print"/>
          <a:stretch>
            <a:fillRect/>
          </a:stretch>
        </p:blipFill>
        <p:spPr>
          <a:xfrm>
            <a:off x="9624995" y="642238"/>
            <a:ext cx="936104" cy="996507"/>
          </a:xfrm>
          <a:prstGeom prst="rect">
            <a:avLst/>
          </a:prstGeom>
        </p:spPr>
      </p:pic>
      <p:sp>
        <p:nvSpPr>
          <p:cNvPr id="4" name="Title 2"/>
          <p:cNvSpPr txBox="1">
            <a:spLocks/>
          </p:cNvSpPr>
          <p:nvPr/>
        </p:nvSpPr>
        <p:spPr>
          <a:xfrm>
            <a:off x="2266315" y="863796"/>
            <a:ext cx="7416824" cy="539824"/>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latin typeface="Algerian" panose="04020705040A02060702" pitchFamily="82" charset="0"/>
                <a:cs typeface="Arial" panose="020B0604020202020204" pitchFamily="34" charset="0"/>
              </a:rPr>
              <a:t>KNOWLEDGE INSTITUTE OF TECHNOLOGY</a:t>
            </a:r>
          </a:p>
        </p:txBody>
      </p:sp>
      <p:sp>
        <p:nvSpPr>
          <p:cNvPr id="6" name="Title 2"/>
          <p:cNvSpPr>
            <a:spLocks noGrp="1"/>
          </p:cNvSpPr>
          <p:nvPr/>
        </p:nvSpPr>
        <p:spPr>
          <a:xfrm>
            <a:off x="1419680" y="1711655"/>
            <a:ext cx="9001000" cy="792089"/>
          </a:xfrm>
          <a:prstGeom prst="rect">
            <a:avLst/>
          </a:prstGeom>
        </p:spPr>
        <p:txBody>
          <a:bodyPr vert="horz" lIns="91440" tIns="45720" rIns="91440" bIns="45720" rtlCol="0" anchor="b">
            <a:normAutofit fontScale="97500"/>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en-IN" sz="2800" b="1" dirty="0">
                <a:latin typeface="Algerian" panose="04020705040A02060702" pitchFamily="82" charset="0"/>
                <a:cs typeface="Arial" panose="020B0604020202020204" pitchFamily="34" charset="0"/>
              </a:rPr>
              <a:t>ANALYSING THE PERFORMANCE &amp; EFFICIENCY </a:t>
            </a:r>
            <a:r>
              <a:rPr lang="en-IN" sz="2800" b="1" dirty="0" smtClean="0">
                <a:latin typeface="Algerian" panose="04020705040A02060702" pitchFamily="82" charset="0"/>
                <a:cs typeface="Arial" panose="020B0604020202020204" pitchFamily="34" charset="0"/>
              </a:rPr>
              <a:t>OF THE INDIAN FOOD EDA </a:t>
            </a:r>
            <a:r>
              <a:rPr lang="en-IN" sz="2800" b="1" dirty="0">
                <a:latin typeface="Algerian" panose="04020705040A02060702" pitchFamily="82" charset="0"/>
                <a:cs typeface="Arial" panose="020B0604020202020204" pitchFamily="34" charset="0"/>
              </a:rPr>
              <a:t>USING DATA VISUALIZATION </a:t>
            </a:r>
            <a:endParaRPr lang="en-US" sz="2800" b="1" dirty="0">
              <a:latin typeface="Algerian" panose="04020705040A02060702" pitchFamily="82" charset="0"/>
              <a:cs typeface="Arial" panose="020B0604020202020204" pitchFamily="34" charset="0"/>
            </a:endParaRPr>
          </a:p>
        </p:txBody>
      </p:sp>
      <p:sp>
        <p:nvSpPr>
          <p:cNvPr id="10" name="Rectangle 9"/>
          <p:cNvSpPr/>
          <p:nvPr/>
        </p:nvSpPr>
        <p:spPr>
          <a:xfrm>
            <a:off x="3685922" y="2629158"/>
            <a:ext cx="4014639" cy="124649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dirty="0">
                <a:latin typeface="Arial Black" panose="020B0A04020102020204" pitchFamily="34" charset="0"/>
                <a:cs typeface="Arial" panose="020B0604020202020204" pitchFamily="34" charset="0"/>
              </a:rPr>
              <a:t>DATA  ANALYTICS</a:t>
            </a:r>
          </a:p>
          <a:p>
            <a:pPr algn="ctr"/>
            <a:endParaRPr lang="en-US" sz="2500" b="1" dirty="0">
              <a:latin typeface="Algerian" panose="04020705040A02060702" pitchFamily="82" charset="0"/>
              <a:cs typeface="Arial" panose="020B0604020202020204" pitchFamily="34" charset="0"/>
            </a:endParaRPr>
          </a:p>
          <a:p>
            <a:pPr algn="ctr"/>
            <a:r>
              <a:rPr lang="en-US" sz="2500" b="1" dirty="0" smtClean="0">
                <a:latin typeface="Arial Black" panose="020B0A04020102020204" pitchFamily="34" charset="0"/>
                <a:cs typeface="Arial" panose="020B0604020202020204" pitchFamily="34" charset="0"/>
              </a:rPr>
              <a:t>NM2023TMID02592</a:t>
            </a:r>
            <a:endParaRPr lang="en-US" sz="2500" b="1" dirty="0">
              <a:latin typeface="Arial Black" panose="020B0A04020102020204" pitchFamily="34" charset="0"/>
              <a:cs typeface="Arial" panose="020B0604020202020204" pitchFamily="34" charset="0"/>
            </a:endParaRPr>
          </a:p>
        </p:txBody>
      </p:sp>
      <p:sp>
        <p:nvSpPr>
          <p:cNvPr id="12" name="Subtitle 3"/>
          <p:cNvSpPr>
            <a:spLocks noGrp="1"/>
          </p:cNvSpPr>
          <p:nvPr/>
        </p:nvSpPr>
        <p:spPr>
          <a:xfrm>
            <a:off x="421040" y="4551432"/>
            <a:ext cx="5040560" cy="81038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ctr" defTabSz="914400" rtl="0" eaLnBrk="1" latinLnBrk="0" hangingPunct="1">
              <a:lnSpc>
                <a:spcPct val="90000"/>
              </a:lnSpc>
              <a:spcBef>
                <a:spcPts val="1200"/>
              </a:spcBef>
              <a:buClr>
                <a:schemeClr val="accent1"/>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buClr>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it-IT" sz="1800" b="1" dirty="0">
                <a:solidFill>
                  <a:schemeClr val="tx1"/>
                </a:solidFill>
                <a:latin typeface="Arial Black" panose="020B0A04020102020204" pitchFamily="34" charset="0"/>
                <a:cs typeface="Arial" panose="020B0604020202020204" pitchFamily="34" charset="0"/>
              </a:rPr>
              <a:t>MENTOR NAME: </a:t>
            </a:r>
            <a:r>
              <a:rPr lang="it-IT" sz="1800" b="1" cap="none" dirty="0" smtClean="0">
                <a:solidFill>
                  <a:schemeClr val="tx1"/>
                </a:solidFill>
                <a:latin typeface="Arial Black" panose="020B0A04020102020204" pitchFamily="34" charset="0"/>
                <a:cs typeface="Arial" panose="020B0604020202020204" pitchFamily="34" charset="0"/>
              </a:rPr>
              <a:t>Mrs.M.SARANYA</a:t>
            </a:r>
            <a:endParaRPr lang="it-IT" sz="1800" b="1" cap="none" dirty="0">
              <a:solidFill>
                <a:schemeClr val="tx1"/>
              </a:solidFill>
              <a:latin typeface="Arial Black" panose="020B0A04020102020204" pitchFamily="34" charset="0"/>
              <a:cs typeface="Arial" panose="020B0604020202020204" pitchFamily="34" charset="0"/>
            </a:endParaRPr>
          </a:p>
        </p:txBody>
      </p:sp>
      <p:sp>
        <p:nvSpPr>
          <p:cNvPr id="13" name="Rectangle 12"/>
          <p:cNvSpPr/>
          <p:nvPr/>
        </p:nvSpPr>
        <p:spPr>
          <a:xfrm>
            <a:off x="6885769" y="4515430"/>
            <a:ext cx="5594739" cy="169277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Arial Black" panose="020B0A04020102020204" pitchFamily="34" charset="0"/>
                <a:cs typeface="Arial" panose="020B0604020202020204" pitchFamily="34" charset="0"/>
              </a:rPr>
              <a:t>TEAM MEMBERS:</a:t>
            </a:r>
          </a:p>
          <a:p>
            <a:r>
              <a:rPr lang="en-US" sz="2000" b="1" dirty="0" smtClean="0">
                <a:latin typeface="Arial Black" panose="020B0A04020102020204" pitchFamily="34" charset="0"/>
                <a:cs typeface="Arial" panose="020B0604020202020204" pitchFamily="34" charset="0"/>
              </a:rPr>
              <a:t>ARUNKUMAR </a:t>
            </a:r>
            <a:r>
              <a:rPr lang="en-US" sz="2000" b="1" dirty="0">
                <a:latin typeface="Arial Black" panose="020B0A04020102020204" pitchFamily="34" charset="0"/>
                <a:cs typeface="Arial" panose="020B0604020202020204" pitchFamily="34" charset="0"/>
              </a:rPr>
              <a:t>P</a:t>
            </a:r>
            <a:r>
              <a:rPr lang="en-US" sz="2000" b="1" dirty="0" smtClean="0">
                <a:latin typeface="Arial Black" panose="020B0A04020102020204" pitchFamily="34" charset="0"/>
                <a:cs typeface="Arial" panose="020B0604020202020204" pitchFamily="34" charset="0"/>
              </a:rPr>
              <a:t> </a:t>
            </a:r>
            <a:r>
              <a:rPr lang="en-US" sz="2000" b="1" dirty="0">
                <a:latin typeface="Arial Black" panose="020B0A04020102020204" pitchFamily="34" charset="0"/>
                <a:cs typeface="Arial" panose="020B0604020202020204" pitchFamily="34" charset="0"/>
              </a:rPr>
              <a:t>(</a:t>
            </a:r>
            <a:r>
              <a:rPr lang="en-US" sz="2000" b="1" dirty="0" smtClean="0">
                <a:latin typeface="Arial Black" panose="020B0A04020102020204" pitchFamily="34" charset="0"/>
                <a:cs typeface="Arial" panose="020B0604020202020204" pitchFamily="34" charset="0"/>
              </a:rPr>
              <a:t>611220104008)</a:t>
            </a:r>
            <a:endParaRPr lang="en-US" sz="2000" b="1" dirty="0">
              <a:latin typeface="Arial Black" panose="020B0A04020102020204" pitchFamily="34" charset="0"/>
              <a:cs typeface="Arial" panose="020B0604020202020204" pitchFamily="34" charset="0"/>
            </a:endParaRPr>
          </a:p>
          <a:p>
            <a:r>
              <a:rPr lang="en-US" sz="2000" b="1" dirty="0" smtClean="0">
                <a:latin typeface="Arial Black" panose="020B0A04020102020204" pitchFamily="34" charset="0"/>
                <a:cs typeface="Arial" panose="020B0604020202020204" pitchFamily="34" charset="0"/>
              </a:rPr>
              <a:t>BHARATH </a:t>
            </a:r>
            <a:r>
              <a:rPr lang="en-US" sz="2000" b="1" dirty="0">
                <a:latin typeface="Arial Black" panose="020B0A04020102020204" pitchFamily="34" charset="0"/>
                <a:cs typeface="Arial" panose="020B0604020202020204" pitchFamily="34" charset="0"/>
              </a:rPr>
              <a:t>S</a:t>
            </a:r>
            <a:r>
              <a:rPr lang="en-US" sz="2000" b="1" dirty="0" smtClean="0">
                <a:latin typeface="Arial Black" panose="020B0A04020102020204" pitchFamily="34" charset="0"/>
                <a:cs typeface="Arial" panose="020B0604020202020204" pitchFamily="34" charset="0"/>
              </a:rPr>
              <a:t> </a:t>
            </a:r>
            <a:r>
              <a:rPr lang="en-US" sz="2000" b="1" dirty="0">
                <a:latin typeface="Arial Black" panose="020B0A04020102020204" pitchFamily="34" charset="0"/>
                <a:cs typeface="Arial" panose="020B0604020202020204" pitchFamily="34" charset="0"/>
              </a:rPr>
              <a:t>(</a:t>
            </a:r>
            <a:r>
              <a:rPr lang="en-US" sz="2000" b="1" dirty="0" smtClean="0">
                <a:latin typeface="Arial Black" panose="020B0A04020102020204" pitchFamily="34" charset="0"/>
                <a:cs typeface="Arial" panose="020B0604020202020204" pitchFamily="34" charset="0"/>
              </a:rPr>
              <a:t>611220104022)</a:t>
            </a:r>
            <a:endParaRPr lang="en-US" sz="2000" b="1" dirty="0">
              <a:latin typeface="Arial Black" panose="020B0A04020102020204" pitchFamily="34" charset="0"/>
              <a:cs typeface="Arial" panose="020B0604020202020204" pitchFamily="34" charset="0"/>
            </a:endParaRPr>
          </a:p>
          <a:p>
            <a:r>
              <a:rPr lang="en-US" sz="2000" b="1" dirty="0" smtClean="0">
                <a:latin typeface="Arial Black" panose="020B0A04020102020204" pitchFamily="34" charset="0"/>
                <a:cs typeface="Arial" panose="020B0604020202020204" pitchFamily="34" charset="0"/>
              </a:rPr>
              <a:t>DHIVYA </a:t>
            </a:r>
            <a:r>
              <a:rPr lang="en-US" sz="2000" b="1" dirty="0">
                <a:latin typeface="Arial Black" panose="020B0A04020102020204" pitchFamily="34" charset="0"/>
                <a:cs typeface="Arial" panose="020B0604020202020204" pitchFamily="34" charset="0"/>
              </a:rPr>
              <a:t>K (</a:t>
            </a:r>
            <a:r>
              <a:rPr lang="en-US" sz="2000" b="1" dirty="0" smtClean="0">
                <a:latin typeface="Arial Black" panose="020B0A04020102020204" pitchFamily="34" charset="0"/>
                <a:cs typeface="Arial" panose="020B0604020202020204" pitchFamily="34" charset="0"/>
              </a:rPr>
              <a:t>611220104040)</a:t>
            </a:r>
            <a:endParaRPr lang="en-US" sz="2000" b="1" dirty="0">
              <a:latin typeface="Arial Black" panose="020B0A04020102020204" pitchFamily="34" charset="0"/>
              <a:cs typeface="Arial" panose="020B0604020202020204" pitchFamily="34" charset="0"/>
            </a:endParaRPr>
          </a:p>
          <a:p>
            <a:r>
              <a:rPr lang="en-US" sz="2000" b="1" dirty="0" smtClean="0">
                <a:latin typeface="Arial Black" panose="020B0A04020102020204" pitchFamily="34" charset="0"/>
                <a:cs typeface="Arial" panose="020B0604020202020204" pitchFamily="34" charset="0"/>
              </a:rPr>
              <a:t>INDHUJA </a:t>
            </a:r>
            <a:r>
              <a:rPr lang="en-US" sz="2000" b="1" dirty="0">
                <a:latin typeface="Arial Black" panose="020B0A04020102020204" pitchFamily="34" charset="0"/>
                <a:cs typeface="Arial" panose="020B0604020202020204" pitchFamily="34" charset="0"/>
              </a:rPr>
              <a:t>P</a:t>
            </a:r>
            <a:r>
              <a:rPr lang="en-US" sz="2000" b="1" dirty="0" smtClean="0">
                <a:latin typeface="Arial Black" panose="020B0A04020102020204" pitchFamily="34" charset="0"/>
                <a:cs typeface="Arial" panose="020B0604020202020204" pitchFamily="34" charset="0"/>
              </a:rPr>
              <a:t> </a:t>
            </a:r>
            <a:r>
              <a:rPr lang="en-US" sz="2000" b="1" dirty="0">
                <a:latin typeface="Arial Black" panose="020B0A04020102020204" pitchFamily="34" charset="0"/>
                <a:cs typeface="Arial" panose="020B0604020202020204" pitchFamily="34" charset="0"/>
              </a:rPr>
              <a:t>(</a:t>
            </a:r>
            <a:r>
              <a:rPr lang="en-US" sz="2000" b="1" dirty="0" smtClean="0">
                <a:latin typeface="Arial Black" panose="020B0A04020102020204" pitchFamily="34" charset="0"/>
                <a:cs typeface="Arial" panose="020B0604020202020204" pitchFamily="34" charset="0"/>
              </a:rPr>
              <a:t>611220104057</a:t>
            </a:r>
            <a:r>
              <a:rPr lang="en-US" sz="2000" b="1" dirty="0" smtClean="0">
                <a:latin typeface="Algerian" panose="04020705040A02060702" pitchFamily="82" charset="0"/>
                <a:cs typeface="Arial" panose="020B0604020202020204" pitchFamily="34" charset="0"/>
              </a:rPr>
              <a:t>)</a:t>
            </a:r>
            <a:endParaRPr lang="en-US" sz="2000" b="1"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52036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360713" y="-117566"/>
            <a:ext cx="9144001" cy="8877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IN" b="1" dirty="0">
                <a:latin typeface="Algerian" panose="04020705040A02060702" pitchFamily="82" charset="0"/>
              </a:rPr>
              <a:t>STORY</a:t>
            </a:r>
          </a:p>
        </p:txBody>
      </p:sp>
      <p:pic>
        <p:nvPicPr>
          <p:cNvPr id="3" name="Picture 2"/>
          <p:cNvPicPr>
            <a:picLocks noChangeAspect="1"/>
          </p:cNvPicPr>
          <p:nvPr/>
        </p:nvPicPr>
        <p:blipFill>
          <a:blip r:embed="rId2"/>
          <a:stretch>
            <a:fillRect/>
          </a:stretch>
        </p:blipFill>
        <p:spPr>
          <a:xfrm>
            <a:off x="509451" y="992777"/>
            <a:ext cx="11194870" cy="5590903"/>
          </a:xfrm>
          <a:prstGeom prst="rect">
            <a:avLst/>
          </a:prstGeom>
        </p:spPr>
      </p:pic>
    </p:spTree>
    <p:extLst>
      <p:ext uri="{BB962C8B-B14F-4D97-AF65-F5344CB8AC3E}">
        <p14:creationId xmlns:p14="http://schemas.microsoft.com/office/powerpoint/2010/main" val="314425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393371" y="-156755"/>
            <a:ext cx="9144001" cy="8877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IN" b="1" dirty="0">
                <a:latin typeface="Algerian" panose="04020705040A02060702" pitchFamily="82" charset="0"/>
              </a:rPr>
              <a:t>REPORT</a:t>
            </a:r>
          </a:p>
        </p:txBody>
      </p:sp>
      <p:pic>
        <p:nvPicPr>
          <p:cNvPr id="3" name="Picture 2"/>
          <p:cNvPicPr>
            <a:picLocks noChangeAspect="1"/>
          </p:cNvPicPr>
          <p:nvPr/>
        </p:nvPicPr>
        <p:blipFill>
          <a:blip r:embed="rId2"/>
          <a:stretch>
            <a:fillRect/>
          </a:stretch>
        </p:blipFill>
        <p:spPr>
          <a:xfrm>
            <a:off x="444138" y="822960"/>
            <a:ext cx="11273246" cy="5590903"/>
          </a:xfrm>
          <a:prstGeom prst="rect">
            <a:avLst/>
          </a:prstGeom>
        </p:spPr>
      </p:pic>
    </p:spTree>
    <p:extLst>
      <p:ext uri="{BB962C8B-B14F-4D97-AF65-F5344CB8AC3E}">
        <p14:creationId xmlns:p14="http://schemas.microsoft.com/office/powerpoint/2010/main" val="322876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432559" y="757828"/>
            <a:ext cx="9144001" cy="27363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IN" b="1" dirty="0">
                <a:latin typeface="Algerian" panose="04020705040A02060702" pitchFamily="82" charset="0"/>
              </a:rPr>
              <a:t>THANK YOU…!</a:t>
            </a:r>
          </a:p>
        </p:txBody>
      </p:sp>
    </p:spTree>
    <p:extLst>
      <p:ext uri="{BB962C8B-B14F-4D97-AF65-F5344CB8AC3E}">
        <p14:creationId xmlns:p14="http://schemas.microsoft.com/office/powerpoint/2010/main" val="89520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nvSpPr>
        <p:spPr>
          <a:xfrm>
            <a:off x="1089659" y="640080"/>
            <a:ext cx="9144001"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b="1" dirty="0">
                <a:latin typeface="Algerian" panose="04020705040A02060702" pitchFamily="82" charset="0"/>
              </a:rPr>
              <a:t>OBJECTIVE</a:t>
            </a:r>
          </a:p>
        </p:txBody>
      </p:sp>
      <p:sp>
        <p:nvSpPr>
          <p:cNvPr id="6" name="Content Placeholder 13"/>
          <p:cNvSpPr>
            <a:spLocks noGrp="1"/>
          </p:cNvSpPr>
          <p:nvPr/>
        </p:nvSpPr>
        <p:spPr>
          <a:xfrm>
            <a:off x="1708868" y="2331720"/>
            <a:ext cx="9134391" cy="41148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dirty="0">
                <a:latin typeface="Bell MT" panose="02020503060305020303" pitchFamily="18" charset="0"/>
              </a:rPr>
              <a:t>To </a:t>
            </a:r>
            <a:r>
              <a:rPr lang="en-IN" dirty="0">
                <a:latin typeface="Bell MT" panose="02020503060305020303" pitchFamily="18" charset="0"/>
                <a:cs typeface="Arial" panose="020B0604020202020204" pitchFamily="34" charset="0"/>
              </a:rPr>
              <a:t>Analysing “</a:t>
            </a:r>
            <a:r>
              <a:rPr lang="en-IN" b="1" dirty="0">
                <a:latin typeface="Bell MT" panose="02020503060305020303" pitchFamily="18" charset="0"/>
                <a:cs typeface="Arial" panose="020B0604020202020204" pitchFamily="34" charset="0"/>
              </a:rPr>
              <a:t>The Performance &amp; Efficiency Of The </a:t>
            </a:r>
            <a:r>
              <a:rPr lang="en-IN" b="1" dirty="0" smtClean="0">
                <a:latin typeface="Bell MT" panose="02020503060305020303" pitchFamily="18" charset="0"/>
                <a:cs typeface="Arial" panose="020B0604020202020204" pitchFamily="34" charset="0"/>
              </a:rPr>
              <a:t>Indian Food EDA </a:t>
            </a:r>
            <a:r>
              <a:rPr lang="en-IN" dirty="0" smtClean="0">
                <a:latin typeface="Bell MT" panose="02020503060305020303" pitchFamily="18" charset="0"/>
                <a:cs typeface="Arial" panose="020B0604020202020204" pitchFamily="34" charset="0"/>
              </a:rPr>
              <a:t>” </a:t>
            </a:r>
            <a:r>
              <a:rPr lang="en-IN" dirty="0">
                <a:latin typeface="Bell MT" panose="02020503060305020303" pitchFamily="18" charset="0"/>
                <a:cs typeface="Arial" panose="020B0604020202020204" pitchFamily="34" charset="0"/>
              </a:rPr>
              <a:t>Using Data Visualization.</a:t>
            </a:r>
            <a:endParaRPr lang="en-US" dirty="0">
              <a:latin typeface="Bell MT" panose="02020503060305020303" pitchFamily="18" charset="0"/>
            </a:endParaRPr>
          </a:p>
        </p:txBody>
      </p:sp>
    </p:spTree>
    <p:extLst>
      <p:ext uri="{BB962C8B-B14F-4D97-AF65-F5344CB8AC3E}">
        <p14:creationId xmlns:p14="http://schemas.microsoft.com/office/powerpoint/2010/main" val="208507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a:spLocks noGrp="1"/>
          </p:cNvSpPr>
          <p:nvPr/>
        </p:nvSpPr>
        <p:spPr>
          <a:xfrm>
            <a:off x="998219" y="332028"/>
            <a:ext cx="9144001" cy="7437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b="1" dirty="0">
                <a:latin typeface="Algerian" panose="04020705040A02060702" pitchFamily="82" charset="0"/>
              </a:rPr>
              <a:t>ABSTRACT</a:t>
            </a:r>
          </a:p>
        </p:txBody>
      </p:sp>
      <p:sp>
        <p:nvSpPr>
          <p:cNvPr id="3" name="Content Placeholder 13"/>
          <p:cNvSpPr>
            <a:spLocks noGrp="1"/>
          </p:cNvSpPr>
          <p:nvPr/>
        </p:nvSpPr>
        <p:spPr>
          <a:xfrm>
            <a:off x="1089657" y="1287624"/>
            <a:ext cx="9723121" cy="509031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r>
              <a:rPr lang="en-US" dirty="0">
                <a:latin typeface="Bell MT" panose="02020503060305020303" pitchFamily="18" charset="0"/>
              </a:rPr>
              <a:t>"ANALYSING THE PERFORMANCE &amp; EFFICIENCY OF THE INDIAN FOOD EDA USING DATA VISUALIZATION" is a data visualization project that aims to provide a visually compelling and insightful exploration of the rich and diverse world of Indian food. Indian cuisine is renowned for its complexity, regional variations, and cultural significance. Through data visualization, this project seeks to present a dynamic and informative perspective on the culinary landscape of India. India is a vast country with a wide range of regional cuisines, each characterized by unique flavors and ingredients. This project will utilize data visualization techniques to depict the culinary diversity across India, showcasing prominent dishes, ingredients, and regional specialties. By analyzing recipe data, this project will reveal trends in the popularity of Indian dishes over time, enabling viewers to see how certain dishes have evolved or gained international recognition.</a:t>
            </a:r>
            <a:endParaRPr lang="en-IN" b="1" dirty="0">
              <a:latin typeface="Bell MT" panose="02020503060305020303" pitchFamily="18" charset="0"/>
            </a:endParaRPr>
          </a:p>
          <a:p>
            <a:pPr algn="just"/>
            <a:endParaRPr lang="en-US" dirty="0">
              <a:latin typeface="Bell MT" panose="02020503060305020303" pitchFamily="18" charset="0"/>
            </a:endParaRPr>
          </a:p>
        </p:txBody>
      </p:sp>
    </p:spTree>
    <p:extLst>
      <p:ext uri="{BB962C8B-B14F-4D97-AF65-F5344CB8AC3E}">
        <p14:creationId xmlns:p14="http://schemas.microsoft.com/office/powerpoint/2010/main" val="424190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p:cNvSpPr>
            <a:spLocks noGrp="1"/>
          </p:cNvSpPr>
          <p:nvPr/>
        </p:nvSpPr>
        <p:spPr>
          <a:xfrm>
            <a:off x="1409699" y="679688"/>
            <a:ext cx="9144001" cy="7437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b="1" dirty="0">
                <a:latin typeface="Algerian" panose="04020705040A02060702" pitchFamily="82" charset="0"/>
              </a:rPr>
              <a:t>PROBLEM STATEMENT</a:t>
            </a:r>
          </a:p>
        </p:txBody>
      </p:sp>
      <p:sp>
        <p:nvSpPr>
          <p:cNvPr id="4" name="Content Placeholder 13"/>
          <p:cNvSpPr>
            <a:spLocks noGrp="1"/>
          </p:cNvSpPr>
          <p:nvPr/>
        </p:nvSpPr>
        <p:spPr>
          <a:xfrm>
            <a:off x="1419309" y="1836264"/>
            <a:ext cx="9134391" cy="335295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r>
              <a:rPr lang="en-US" dirty="0">
                <a:latin typeface="Bell MT" panose="02020503060305020303" pitchFamily="18" charset="0"/>
              </a:rPr>
              <a:t>This project aims in enhancing Understanding and visualizing of Indian Culinary Heritage through EDA and to shed light on the complexities and richness of Indian food, providing valuable insights for a diverse audience, from </a:t>
            </a:r>
            <a:r>
              <a:rPr lang="en-US" sz="2800" dirty="0">
                <a:latin typeface="Bell MT" panose="02020503060305020303" pitchFamily="18" charset="0"/>
              </a:rPr>
              <a:t>researchers</a:t>
            </a:r>
            <a:r>
              <a:rPr lang="en-US" dirty="0">
                <a:latin typeface="Bell MT" panose="02020503060305020303" pitchFamily="18" charset="0"/>
              </a:rPr>
              <a:t> and food enthusiasts to health-conscious individuals and social media users Indian cuisine is known for its immense diversity, with each </a:t>
            </a:r>
            <a:r>
              <a:rPr lang="en-US" sz="2800" dirty="0">
                <a:latin typeface="Bell MT" panose="02020503060305020303" pitchFamily="18" charset="0"/>
              </a:rPr>
              <a:t>state</a:t>
            </a:r>
            <a:r>
              <a:rPr lang="en-US" dirty="0">
                <a:latin typeface="Bell MT" panose="02020503060305020303" pitchFamily="18" charset="0"/>
              </a:rPr>
              <a:t> and region offering unique dishes and culinary traditions. The findings will contribute to a deeper appreciation and understanding of this culinary heritage</a:t>
            </a:r>
            <a:r>
              <a:rPr lang="en-US" dirty="0" smtClean="0">
                <a:latin typeface="Bell MT" panose="02020503060305020303" pitchFamily="18" charset="0"/>
              </a:rPr>
              <a:t>.</a:t>
            </a:r>
            <a:endParaRPr lang="en-US" dirty="0">
              <a:latin typeface="Bell MT" panose="02020503060305020303" pitchFamily="18" charset="0"/>
            </a:endParaRPr>
          </a:p>
        </p:txBody>
      </p:sp>
    </p:spTree>
    <p:extLst>
      <p:ext uri="{BB962C8B-B14F-4D97-AF65-F5344CB8AC3E}">
        <p14:creationId xmlns:p14="http://schemas.microsoft.com/office/powerpoint/2010/main" val="53368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6096000" cy="646331"/>
          </a:xfrm>
          <a:prstGeom prst="rect">
            <a:avLst/>
          </a:prstGeom>
        </p:spPr>
        <p:txBody>
          <a:bodyPr>
            <a:spAutoFit/>
          </a:bodyPr>
          <a:lstStyle/>
          <a:p>
            <a:r>
              <a:rPr lang="en-US" dirty="0">
                <a:solidFill>
                  <a:srgbClr val="374151"/>
                </a:solidFill>
                <a:latin typeface="Söhne"/>
              </a:rPr>
              <a:t>Gather data from various sources, including cookbooks, websites, food blogs, and government publications.</a:t>
            </a:r>
            <a:endParaRPr lang="en-IN" dirty="0"/>
          </a:p>
        </p:txBody>
      </p:sp>
      <p:sp>
        <p:nvSpPr>
          <p:cNvPr id="3" name="Title 1"/>
          <p:cNvSpPr>
            <a:spLocks noGrp="1"/>
          </p:cNvSpPr>
          <p:nvPr/>
        </p:nvSpPr>
        <p:spPr>
          <a:xfrm>
            <a:off x="1249679" y="-162871"/>
            <a:ext cx="9144001"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IN" b="1" dirty="0">
                <a:latin typeface="Algerian" panose="04020705040A02060702" pitchFamily="82" charset="0"/>
              </a:rPr>
              <a:t>SOLUTION</a:t>
            </a:r>
          </a:p>
        </p:txBody>
      </p:sp>
      <p:sp>
        <p:nvSpPr>
          <p:cNvPr id="4" name="Content Placeholder 2"/>
          <p:cNvSpPr>
            <a:spLocks noGrp="1"/>
          </p:cNvSpPr>
          <p:nvPr/>
        </p:nvSpPr>
        <p:spPr>
          <a:xfrm>
            <a:off x="1528804" y="1262844"/>
            <a:ext cx="9134391" cy="4332313"/>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en-IN" dirty="0">
              <a:latin typeface="Bell MT" panose="02020503060305020303" pitchFamily="18" charset="0"/>
            </a:endParaRPr>
          </a:p>
        </p:txBody>
      </p:sp>
      <p:sp>
        <p:nvSpPr>
          <p:cNvPr id="5" name="Content Placeholder 2"/>
          <p:cNvSpPr>
            <a:spLocks noGrp="1"/>
          </p:cNvSpPr>
          <p:nvPr/>
        </p:nvSpPr>
        <p:spPr>
          <a:xfrm>
            <a:off x="1528803" y="1416796"/>
            <a:ext cx="9134391" cy="4984004"/>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dirty="0">
                <a:latin typeface="Bell MT" panose="02020503060305020303" pitchFamily="18" charset="0"/>
              </a:rPr>
              <a:t>Gather data from various sources, including cookbooks, websites, food blogs, and government publications</a:t>
            </a:r>
            <a:r>
              <a:rPr lang="en-US" dirty="0" smtClean="0">
                <a:latin typeface="Bell MT" panose="02020503060305020303" pitchFamily="18" charset="0"/>
              </a:rPr>
              <a:t>.</a:t>
            </a:r>
            <a:r>
              <a:rPr lang="en-US" dirty="0">
                <a:latin typeface="Bell MT" panose="02020503060305020303" pitchFamily="18" charset="0"/>
              </a:rPr>
              <a:t> Collaborate with local experts, chefs, and culinary historians to ensure the accuracy and authenticity of the data</a:t>
            </a:r>
            <a:r>
              <a:rPr lang="en-US" dirty="0" smtClean="0">
                <a:latin typeface="Bell MT" panose="02020503060305020303" pitchFamily="18" charset="0"/>
              </a:rPr>
              <a:t>.</a:t>
            </a:r>
            <a:r>
              <a:rPr lang="en-US" dirty="0">
                <a:latin typeface="Bell MT" panose="02020503060305020303" pitchFamily="18" charset="0"/>
              </a:rPr>
              <a:t> Clean and format the collected data to ensure consistency</a:t>
            </a:r>
            <a:r>
              <a:rPr lang="en-US" dirty="0" smtClean="0">
                <a:latin typeface="Bell MT" panose="02020503060305020303" pitchFamily="18" charset="0"/>
              </a:rPr>
              <a:t>.</a:t>
            </a:r>
            <a:r>
              <a:rPr lang="en-US" dirty="0">
                <a:latin typeface="Bell MT" panose="02020503060305020303" pitchFamily="18" charset="0"/>
              </a:rPr>
              <a:t> Categorize recipes and culinary information by state, region, and type of cuisine</a:t>
            </a:r>
            <a:r>
              <a:rPr lang="en-US" dirty="0" smtClean="0">
                <a:latin typeface="Bell MT" panose="02020503060305020303" pitchFamily="18" charset="0"/>
              </a:rPr>
              <a:t>.</a:t>
            </a:r>
            <a:r>
              <a:rPr lang="en-US" dirty="0">
                <a:latin typeface="Bell MT" panose="02020503060305020303" pitchFamily="18" charset="0"/>
              </a:rPr>
              <a:t> Utilize data visualization tools and techniques to perform EDA on the collected data. Explore various dimensions of Indian culinary heritage, such as ingredients, cooking methods, regional variations, and historical </a:t>
            </a:r>
            <a:r>
              <a:rPr lang="en-US" dirty="0" smtClean="0">
                <a:latin typeface="Bell MT" panose="02020503060305020303" pitchFamily="18" charset="0"/>
              </a:rPr>
              <a:t>context.</a:t>
            </a:r>
            <a:endParaRPr lang="en-US" dirty="0" smtClean="0">
              <a:latin typeface="Bell MT" panose="02020503060305020303" pitchFamily="18" charset="0"/>
            </a:endParaRPr>
          </a:p>
          <a:p>
            <a:r>
              <a:rPr lang="en-US" dirty="0">
                <a:latin typeface="Bell MT" panose="02020503060305020303" pitchFamily="18" charset="0"/>
              </a:rPr>
              <a:t>Utilize data visualization tools and techniques to perform EDA on the collected data</a:t>
            </a:r>
            <a:r>
              <a:rPr lang="en-US" dirty="0" smtClean="0">
                <a:latin typeface="Bell MT" panose="02020503060305020303" pitchFamily="18" charset="0"/>
              </a:rPr>
              <a:t>.</a:t>
            </a:r>
            <a:r>
              <a:rPr lang="en-US" dirty="0">
                <a:latin typeface="Bell MT" panose="02020503060305020303" pitchFamily="18" charset="0"/>
              </a:rPr>
              <a:t> Explore various dimensions of Indian culinary heritage, such as ingredients, cooking methods, regional variations, and historical context</a:t>
            </a:r>
            <a:r>
              <a:rPr lang="en-US" dirty="0" smtClean="0">
                <a:latin typeface="Bell MT" panose="02020503060305020303" pitchFamily="18" charset="0"/>
              </a:rPr>
              <a:t>.</a:t>
            </a:r>
            <a:r>
              <a:rPr lang="en-US" dirty="0">
                <a:latin typeface="Bell MT" panose="02020503060305020303" pitchFamily="18" charset="0"/>
              </a:rPr>
              <a:t> </a:t>
            </a:r>
            <a:endParaRPr lang="en-IN" dirty="0">
              <a:latin typeface="Bell MT" panose="02020503060305020303" pitchFamily="18" charset="0"/>
            </a:endParaRPr>
          </a:p>
        </p:txBody>
      </p:sp>
    </p:spTree>
    <p:extLst>
      <p:ext uri="{BB962C8B-B14F-4D97-AF65-F5344CB8AC3E}">
        <p14:creationId xmlns:p14="http://schemas.microsoft.com/office/powerpoint/2010/main" val="216571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1437364" y="522393"/>
            <a:ext cx="9134391" cy="5855547"/>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dirty="0">
                <a:latin typeface="Bell MT" panose="02020503060305020303" pitchFamily="18" charset="0"/>
              </a:rPr>
              <a:t>Use GIS tools to create interactive maps that visually represent the regional diversity of Indian </a:t>
            </a:r>
            <a:r>
              <a:rPr lang="en-US" dirty="0" smtClean="0">
                <a:latin typeface="Bell MT" panose="02020503060305020303" pitchFamily="18" charset="0"/>
              </a:rPr>
              <a:t>cuisine. Highlight the key ingredients, flavors and dishes associated with each state or region.</a:t>
            </a:r>
            <a:r>
              <a:rPr lang="en-US" dirty="0">
                <a:latin typeface="Bell MT" panose="02020503060305020303" pitchFamily="18" charset="0"/>
              </a:rPr>
              <a:t> Analyze the popularity of specific dishes and ingredients across different regions</a:t>
            </a:r>
            <a:r>
              <a:rPr lang="en-US" dirty="0" smtClean="0">
                <a:latin typeface="Bell MT" panose="02020503060305020303" pitchFamily="18" charset="0"/>
              </a:rPr>
              <a:t>.</a:t>
            </a:r>
            <a:r>
              <a:rPr lang="en-US" dirty="0">
                <a:latin typeface="Bell MT" panose="02020503060305020303" pitchFamily="18" charset="0"/>
              </a:rPr>
              <a:t> Analyze the popularity of specific dishes and ingredients across different </a:t>
            </a:r>
            <a:r>
              <a:rPr lang="en-US" dirty="0" smtClean="0">
                <a:latin typeface="Bell MT" panose="02020503060305020303" pitchFamily="18" charset="0"/>
              </a:rPr>
              <a:t>regions.</a:t>
            </a:r>
            <a:endParaRPr lang="en-US" dirty="0" smtClean="0">
              <a:latin typeface="Bell MT" panose="02020503060305020303" pitchFamily="18" charset="0"/>
            </a:endParaRPr>
          </a:p>
          <a:p>
            <a:r>
              <a:rPr lang="en-US" dirty="0" smtClean="0">
                <a:latin typeface="Bell MT" panose="02020503060305020303" pitchFamily="18" charset="0"/>
              </a:rPr>
              <a:t>Create </a:t>
            </a:r>
            <a:r>
              <a:rPr lang="en-US" dirty="0">
                <a:latin typeface="Bell MT" panose="02020503060305020303" pitchFamily="18" charset="0"/>
              </a:rPr>
              <a:t>visually appealing and informative </a:t>
            </a:r>
            <a:r>
              <a:rPr lang="en-US" dirty="0" smtClean="0">
                <a:latin typeface="Bell MT" panose="02020503060305020303" pitchFamily="18" charset="0"/>
              </a:rPr>
              <a:t>graphics</a:t>
            </a:r>
            <a:r>
              <a:rPr lang="en-US" dirty="0">
                <a:latin typeface="Bell MT" panose="02020503060305020303" pitchFamily="18" charset="0"/>
              </a:rPr>
              <a:t>, charts, and diagrams to present the findings</a:t>
            </a:r>
            <a:r>
              <a:rPr lang="en-US" dirty="0" smtClean="0">
                <a:latin typeface="Bell MT" panose="02020503060305020303" pitchFamily="18" charset="0"/>
              </a:rPr>
              <a:t>.</a:t>
            </a:r>
            <a:r>
              <a:rPr lang="en-US" dirty="0">
                <a:latin typeface="Bell MT" panose="02020503060305020303" pitchFamily="18" charset="0"/>
              </a:rPr>
              <a:t> Develop an interactive website or mobile app to make the data accessible to a </a:t>
            </a:r>
            <a:r>
              <a:rPr lang="en-US" dirty="0" smtClean="0">
                <a:latin typeface="Bell MT" panose="02020503060305020303" pitchFamily="18" charset="0"/>
              </a:rPr>
              <a:t>diverse . Encourage </a:t>
            </a:r>
            <a:r>
              <a:rPr lang="en-US" dirty="0">
                <a:latin typeface="Bell MT" panose="02020503060305020303" pitchFamily="18" charset="0"/>
              </a:rPr>
              <a:t>food enthusiasts to share their experiences and recipes related to Indian cuisine.</a:t>
            </a:r>
          </a:p>
          <a:p>
            <a:r>
              <a:rPr lang="en-US" dirty="0">
                <a:latin typeface="Bell MT" panose="02020503060305020303" pitchFamily="18" charset="0"/>
              </a:rPr>
              <a:t>Encourage feedback from </a:t>
            </a:r>
            <a:r>
              <a:rPr lang="en-US" dirty="0" smtClean="0">
                <a:latin typeface="Bell MT" panose="02020503060305020303" pitchFamily="18" charset="0"/>
              </a:rPr>
              <a:t>our </a:t>
            </a:r>
            <a:r>
              <a:rPr lang="en-US" dirty="0">
                <a:latin typeface="Bell MT" panose="02020503060305020303" pitchFamily="18" charset="0"/>
              </a:rPr>
              <a:t>audience and continuously improve </a:t>
            </a:r>
            <a:r>
              <a:rPr lang="en-US" dirty="0" smtClean="0">
                <a:latin typeface="Bell MT" panose="02020503060305020303" pitchFamily="18" charset="0"/>
              </a:rPr>
              <a:t>our </a:t>
            </a:r>
            <a:r>
              <a:rPr lang="en-US" dirty="0">
                <a:latin typeface="Bell MT" panose="02020503060305020303" pitchFamily="18" charset="0"/>
              </a:rPr>
              <a:t>project based on their suggestions and needs</a:t>
            </a:r>
            <a:r>
              <a:rPr lang="en-US" dirty="0" smtClean="0">
                <a:latin typeface="Bell MT" panose="02020503060305020303" pitchFamily="18" charset="0"/>
              </a:rPr>
              <a:t>.</a:t>
            </a:r>
            <a:r>
              <a:rPr lang="en-US" dirty="0">
                <a:latin typeface="Bell MT" panose="02020503060305020303" pitchFamily="18" charset="0"/>
              </a:rPr>
              <a:t> By following these steps, you can create a comprehensive solution to enhance the understanding and visualization </a:t>
            </a:r>
            <a:r>
              <a:rPr lang="en-US" dirty="0" smtClean="0">
                <a:latin typeface="Bell MT" panose="02020503060305020303" pitchFamily="18" charset="0"/>
              </a:rPr>
              <a:t>of Indian food EDA.</a:t>
            </a:r>
            <a:endParaRPr lang="en-IN" dirty="0">
              <a:latin typeface="Bell MT" panose="02020503060305020303" pitchFamily="18" charset="0"/>
            </a:endParaRPr>
          </a:p>
        </p:txBody>
      </p:sp>
    </p:spTree>
    <p:extLst>
      <p:ext uri="{BB962C8B-B14F-4D97-AF65-F5344CB8AC3E}">
        <p14:creationId xmlns:p14="http://schemas.microsoft.com/office/powerpoint/2010/main" val="191196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409699" y="400256"/>
            <a:ext cx="9144001" cy="7082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IN" b="1" dirty="0">
                <a:latin typeface="Algerian" panose="04020705040A02060702" pitchFamily="82" charset="0"/>
              </a:rPr>
              <a:t>SOLUTION ARCHITECTURE</a:t>
            </a:r>
          </a:p>
        </p:txBody>
      </p:sp>
      <p:pic>
        <p:nvPicPr>
          <p:cNvPr id="3"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384159" y="1412580"/>
            <a:ext cx="7560840" cy="4764360"/>
          </a:xfrm>
          <a:prstGeom prst="rect">
            <a:avLst/>
          </a:prstGeom>
        </p:spPr>
      </p:pic>
    </p:spTree>
    <p:extLst>
      <p:ext uri="{BB962C8B-B14F-4D97-AF65-F5344CB8AC3E}">
        <p14:creationId xmlns:p14="http://schemas.microsoft.com/office/powerpoint/2010/main" val="337381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360713" y="0"/>
            <a:ext cx="9144001" cy="6062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IN" b="1" dirty="0">
                <a:latin typeface="Algerian" panose="04020705040A02060702" pitchFamily="82" charset="0"/>
              </a:rPr>
              <a:t>TOOLS USED</a:t>
            </a:r>
          </a:p>
        </p:txBody>
      </p:sp>
      <p:sp>
        <p:nvSpPr>
          <p:cNvPr id="3" name="Content Placeholder 2"/>
          <p:cNvSpPr>
            <a:spLocks noGrp="1"/>
          </p:cNvSpPr>
          <p:nvPr/>
        </p:nvSpPr>
        <p:spPr>
          <a:xfrm>
            <a:off x="1078136" y="743446"/>
            <a:ext cx="9134391" cy="6093296"/>
          </a:xfrm>
          <a:prstGeom prst="rect">
            <a:avLst/>
          </a:prstGeom>
        </p:spPr>
        <p:txBody>
          <a:bodyPr vert="horz" lIns="91440" tIns="45720" rIns="91440" bIns="45720" rtlCol="0">
            <a:normAutofit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IN" sz="2000" dirty="0">
                <a:latin typeface="Bell MT" panose="02020503060305020303" pitchFamily="18" charset="0"/>
              </a:rPr>
              <a:t>HARDWARE REQUIREMENTS</a:t>
            </a:r>
          </a:p>
          <a:p>
            <a:pPr marL="0" indent="0">
              <a:buNone/>
            </a:pPr>
            <a:r>
              <a:rPr lang="en-IN" sz="2000" dirty="0">
                <a:latin typeface="Bell MT" panose="02020503060305020303" pitchFamily="18" charset="0"/>
              </a:rPr>
              <a:t>	Processor               : Intel Core i3</a:t>
            </a:r>
          </a:p>
          <a:p>
            <a:pPr marL="0" indent="0">
              <a:buNone/>
            </a:pPr>
            <a:r>
              <a:rPr lang="en-IN" sz="2000" dirty="0">
                <a:latin typeface="Bell MT" panose="02020503060305020303" pitchFamily="18" charset="0"/>
              </a:rPr>
              <a:t>	RAM                      : 8 GB</a:t>
            </a:r>
          </a:p>
          <a:p>
            <a:pPr marL="0" indent="0">
              <a:buNone/>
            </a:pPr>
            <a:r>
              <a:rPr lang="en-IN" sz="2000" dirty="0">
                <a:latin typeface="Bell MT" panose="02020503060305020303" pitchFamily="18" charset="0"/>
              </a:rPr>
              <a:t>	Hard disk               : 500 GB</a:t>
            </a:r>
          </a:p>
          <a:p>
            <a:r>
              <a:rPr lang="en-IN" sz="2000" dirty="0">
                <a:latin typeface="Bell MT" panose="02020503060305020303" pitchFamily="18" charset="0"/>
              </a:rPr>
              <a:t>SOFTWARE REQUIREMENTS</a:t>
            </a:r>
          </a:p>
          <a:p>
            <a:pPr marL="0" indent="0">
              <a:buNone/>
            </a:pPr>
            <a:r>
              <a:rPr lang="en-IN" sz="2000" dirty="0">
                <a:latin typeface="Bell MT" panose="02020503060305020303" pitchFamily="18" charset="0"/>
              </a:rPr>
              <a:t>	Operating System  : Windows</a:t>
            </a:r>
          </a:p>
          <a:p>
            <a:pPr marL="0" indent="0">
              <a:buNone/>
            </a:pPr>
            <a:r>
              <a:rPr lang="en-IN" sz="2000" dirty="0">
                <a:latin typeface="Bell MT" panose="02020503060305020303" pitchFamily="18" charset="0"/>
              </a:rPr>
              <a:t>	Language                : HTML, CSS, JavaScript, Python</a:t>
            </a:r>
          </a:p>
          <a:p>
            <a:pPr marL="0" indent="0">
              <a:buNone/>
            </a:pPr>
            <a:r>
              <a:rPr lang="en-IN" sz="2000" dirty="0">
                <a:latin typeface="Bell MT" panose="02020503060305020303" pitchFamily="18" charset="0"/>
              </a:rPr>
              <a:t>	Web Framework     : Flask</a:t>
            </a:r>
          </a:p>
          <a:p>
            <a:r>
              <a:rPr lang="en-IN" sz="2000" dirty="0">
                <a:latin typeface="Bell MT" panose="02020503060305020303" pitchFamily="18" charset="0"/>
              </a:rPr>
              <a:t>TOOL REQUIREMENTS</a:t>
            </a:r>
          </a:p>
          <a:p>
            <a:pPr marL="0" indent="0">
              <a:buNone/>
            </a:pPr>
            <a:r>
              <a:rPr lang="en-IN" sz="2000" dirty="0">
                <a:latin typeface="Bell MT" panose="02020503060305020303" pitchFamily="18" charset="0"/>
              </a:rPr>
              <a:t>	Operating System    : Window 10</a:t>
            </a:r>
          </a:p>
          <a:p>
            <a:pPr marL="0" indent="0">
              <a:buNone/>
            </a:pPr>
            <a:r>
              <a:rPr lang="en-IN" sz="2000" dirty="0">
                <a:latin typeface="Bell MT" panose="02020503060305020303" pitchFamily="18" charset="0"/>
              </a:rPr>
              <a:t>	Disk Space                : 256 MB</a:t>
            </a:r>
          </a:p>
          <a:p>
            <a:pPr marL="0" indent="0">
              <a:buNone/>
            </a:pPr>
            <a:r>
              <a:rPr lang="en-IN" sz="2000" dirty="0">
                <a:latin typeface="Bell MT" panose="02020503060305020303" pitchFamily="18" charset="0"/>
              </a:rPr>
              <a:t>	Processor                  : Intel atom processor</a:t>
            </a:r>
          </a:p>
          <a:p>
            <a:pPr marL="0" indent="0">
              <a:buNone/>
            </a:pPr>
            <a:r>
              <a:rPr lang="en-IN" sz="2000" dirty="0">
                <a:latin typeface="Bell MT" panose="02020503060305020303" pitchFamily="18" charset="0"/>
              </a:rPr>
              <a:t>	Version                      : 3.6.2 </a:t>
            </a:r>
          </a:p>
          <a:p>
            <a:pPr marL="0" indent="0">
              <a:buNone/>
            </a:pPr>
            <a:endParaRPr lang="en-IN" dirty="0"/>
          </a:p>
        </p:txBody>
      </p:sp>
    </p:spTree>
    <p:extLst>
      <p:ext uri="{BB962C8B-B14F-4D97-AF65-F5344CB8AC3E}">
        <p14:creationId xmlns:p14="http://schemas.microsoft.com/office/powerpoint/2010/main" val="349964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292134" y="0"/>
            <a:ext cx="9144001" cy="8877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IN" b="1" dirty="0">
                <a:latin typeface="Algerian" panose="04020705040A02060702" pitchFamily="82" charset="0"/>
              </a:rPr>
              <a:t>DASHBOARD</a:t>
            </a:r>
          </a:p>
        </p:txBody>
      </p:sp>
      <p:pic>
        <p:nvPicPr>
          <p:cNvPr id="3" name="Picture 2"/>
          <p:cNvPicPr>
            <a:picLocks noChangeAspect="1"/>
          </p:cNvPicPr>
          <p:nvPr/>
        </p:nvPicPr>
        <p:blipFill>
          <a:blip r:embed="rId2"/>
          <a:stretch>
            <a:fillRect/>
          </a:stretch>
        </p:blipFill>
        <p:spPr>
          <a:xfrm>
            <a:off x="470263" y="1018904"/>
            <a:ext cx="11351623" cy="5499462"/>
          </a:xfrm>
          <a:prstGeom prst="rect">
            <a:avLst/>
          </a:prstGeom>
        </p:spPr>
      </p:pic>
    </p:spTree>
    <p:extLst>
      <p:ext uri="{BB962C8B-B14F-4D97-AF65-F5344CB8AC3E}">
        <p14:creationId xmlns:p14="http://schemas.microsoft.com/office/powerpoint/2010/main" val="2382344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672</TotalTime>
  <Words>469</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Arial Black</vt:lpstr>
      <vt:lpstr>Bell MT</vt:lpstr>
      <vt:lpstr>Bookman Old Style</vt:lpstr>
      <vt:lpstr>Rockwell</vt:lpstr>
      <vt:lpstr>Söhne</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2023-10-22T07:54:48Z</dcterms:created>
  <dcterms:modified xsi:type="dcterms:W3CDTF">2023-10-24T10:21:05Z</dcterms:modified>
</cp:coreProperties>
</file>