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j5rlhKb5ASh1MtTSb6cMizN7DB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mailto:kavithamtu0278@gmail.com" TargetMode="External"/><Relationship Id="rId5" Type="http://schemas.openxmlformats.org/officeDocument/2006/relationships/hyperlink" Target="mailto:subhalakshmialagappan1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s://github.com/subha1912/TNSDC_Generative_AI.git" TargetMode="External"/><Relationship Id="rId6" Type="http://schemas.openxmlformats.org/officeDocument/2006/relationships/hyperlink" Target="https://github.com/Dhivya-R17/TNSDC-Generative-AI.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7" name="Google Shape;5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8" name="Google Shape;58;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59" name="Google Shape;59;p1"/>
          <p:cNvSpPr txBox="1"/>
          <p:nvPr/>
        </p:nvSpPr>
        <p:spPr>
          <a:xfrm>
            <a:off x="2743200" y="1752600"/>
            <a:ext cx="5867400" cy="1990800"/>
          </a:xfrm>
          <a:prstGeom prst="rect">
            <a:avLst/>
          </a:prstGeom>
          <a:noFill/>
          <a:ln>
            <a:noFill/>
          </a:ln>
        </p:spPr>
        <p:txBody>
          <a:bodyPr anchorCtr="0" anchor="t" bIns="45700" lIns="91425" spcFirstLastPara="1" rIns="91425" wrap="square" tIns="45700">
            <a:spAutoFit/>
          </a:bodyPr>
          <a:lstStyle/>
          <a:p>
            <a:pPr indent="0" lvl="0" marL="12700" rtl="0" algn="l">
              <a:lnSpc>
                <a:spcPct val="100000"/>
              </a:lnSpc>
              <a:spcBef>
                <a:spcPts val="0"/>
              </a:spcBef>
              <a:spcAft>
                <a:spcPts val="0"/>
              </a:spcAft>
              <a:buNone/>
            </a:pPr>
            <a:r>
              <a:rPr lang="en-IN" sz="2000">
                <a:solidFill>
                  <a:srgbClr val="262626"/>
                </a:solidFill>
                <a:latin typeface="Calibri"/>
                <a:ea typeface="Calibri"/>
                <a:cs typeface="Calibri"/>
                <a:sym typeface="Calibri"/>
              </a:rPr>
              <a:t>PRESENTED BY : R.DHIVYA</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REG NO : 813821243017</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DEPT : ARTIFICIAL INTELLIGENCE AND DATA SCIENCE</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COLLEGE : SARANATHAN COLLEGE OF ENGINEERING</a:t>
            </a:r>
            <a:endParaRPr/>
          </a:p>
          <a:p>
            <a:pPr indent="0" lvl="0" marL="12700" rtl="0" algn="l">
              <a:lnSpc>
                <a:spcPct val="100000"/>
              </a:lnSpc>
              <a:spcBef>
                <a:spcPts val="100"/>
              </a:spcBef>
              <a:spcAft>
                <a:spcPts val="0"/>
              </a:spcAft>
              <a:buNone/>
            </a:pPr>
            <a:r>
              <a:rPr lang="en-IN" sz="2000">
                <a:solidFill>
                  <a:srgbClr val="262626"/>
                </a:solidFill>
                <a:latin typeface="Calibri"/>
                <a:ea typeface="Calibri"/>
                <a:cs typeface="Calibri"/>
                <a:sym typeface="Calibri"/>
              </a:rPr>
              <a:t>NM ID : </a:t>
            </a:r>
            <a:r>
              <a:rPr lang="en-IN" sz="2000" u="sng">
                <a:solidFill>
                  <a:schemeClr val="hlink"/>
                </a:solidFill>
                <a:latin typeface="Calibri"/>
                <a:ea typeface="Calibri"/>
                <a:cs typeface="Calibri"/>
                <a:sym typeface="Calibri"/>
                <a:hlinkClick r:id="rId4"/>
              </a:rPr>
              <a:t>kavithamtu0278@gmail.com</a:t>
            </a:r>
            <a:r>
              <a:rPr lang="en-IN" sz="2000">
                <a:solidFill>
                  <a:srgbClr val="262626"/>
                </a:solidFill>
                <a:latin typeface="Calibri"/>
                <a:ea typeface="Calibri"/>
                <a:cs typeface="Calibri"/>
                <a:sym typeface="Calibri"/>
              </a:rPr>
              <a:t>	</a:t>
            </a:r>
            <a:r>
              <a:rPr lang="en-IN" sz="2000" u="sng">
                <a:solidFill>
                  <a:srgbClr val="262626"/>
                </a:solidFill>
                <a:latin typeface="Calibri"/>
                <a:ea typeface="Calibri"/>
                <a:cs typeface="Calibri"/>
                <a:sym typeface="Calibri"/>
                <a:hlinkClick r:id="rId5">
                  <a:extLst>
                    <a:ext uri="{A12FA001-AC4F-418D-AE19-62706E023703}">
                      <ahyp:hlinkClr val="tx"/>
                    </a:ext>
                  </a:extLst>
                </a:hlinkClick>
              </a:rPr>
              <a:t>             </a:t>
            </a:r>
            <a:r>
              <a:rPr lang="en-IN" sz="2000">
                <a:solidFill>
                  <a:srgbClr val="262626"/>
                </a:solidFill>
                <a:latin typeface="Calibri"/>
                <a:ea typeface="Calibri"/>
                <a:cs typeface="Calibri"/>
                <a:sym typeface="Calibri"/>
              </a:rPr>
              <a:t>(au813821243017)</a:t>
            </a:r>
            <a:endParaRPr sz="2000">
              <a:solidFill>
                <a:srgbClr val="26262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1" name="Google Shape;16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62" name="Google Shape;16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3" name="Google Shape;163;p10"/>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64" name="Google Shape;164;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65" name="Google Shape;165;p10"/>
          <p:cNvSpPr txBox="1"/>
          <p:nvPr/>
        </p:nvSpPr>
        <p:spPr>
          <a:xfrm>
            <a:off x="558165" y="1371600"/>
            <a:ext cx="3709036" cy="258532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Logistic Regression() :</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Training Accuracy : 1.0</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Validation Accuracy : 1.0</a:t>
            </a:r>
            <a:endParaRPr/>
          </a:p>
          <a:p>
            <a:pPr indent="0" lvl="0" marL="0" rtl="0" algn="l">
              <a:spcBef>
                <a:spcPts val="0"/>
              </a:spcBef>
              <a:spcAft>
                <a:spcPts val="0"/>
              </a:spcAft>
              <a:buNone/>
            </a:pPr>
            <a:r>
              <a:t/>
            </a:r>
            <a:endParaRPr sz="1800">
              <a:solidFill>
                <a:srgbClr val="212121"/>
              </a:solidFill>
              <a:latin typeface="Courier New"/>
              <a:ea typeface="Courier New"/>
              <a:cs typeface="Courier New"/>
              <a:sym typeface="Courier New"/>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SVC() : </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Training Accuracy : 1.0 </a:t>
            </a:r>
            <a:endParaRPr/>
          </a:p>
          <a:p>
            <a:pPr indent="0" lvl="0" marL="0" rtl="0" algn="l">
              <a:spcBef>
                <a:spcPts val="0"/>
              </a:spcBef>
              <a:spcAft>
                <a:spcPts val="0"/>
              </a:spcAft>
              <a:buNone/>
            </a:pPr>
            <a:r>
              <a:rPr b="0" i="0" lang="en-IN" sz="1800">
                <a:solidFill>
                  <a:srgbClr val="212121"/>
                </a:solidFill>
                <a:latin typeface="Courier New"/>
                <a:ea typeface="Courier New"/>
                <a:cs typeface="Courier New"/>
                <a:sym typeface="Courier New"/>
              </a:rPr>
              <a:t>Validation Accuracy : 0.9952380952380953 </a:t>
            </a:r>
            <a:br>
              <a:rPr lang="en-IN" sz="1800"/>
            </a:br>
            <a:endParaRPr sz="1800"/>
          </a:p>
        </p:txBody>
      </p:sp>
      <p:pic>
        <p:nvPicPr>
          <p:cNvPr id="166" name="Google Shape;166;p10"/>
          <p:cNvPicPr preferRelativeResize="0"/>
          <p:nvPr/>
        </p:nvPicPr>
        <p:blipFill rotWithShape="1">
          <a:blip r:embed="rId4">
            <a:alphaModFix/>
          </a:blip>
          <a:srcRect b="0" l="0" r="0" t="0"/>
          <a:stretch/>
        </p:blipFill>
        <p:spPr>
          <a:xfrm>
            <a:off x="4355240" y="781050"/>
            <a:ext cx="4998310" cy="4212751"/>
          </a:xfrm>
          <a:prstGeom prst="rect">
            <a:avLst/>
          </a:prstGeom>
          <a:noFill/>
          <a:ln>
            <a:noFill/>
          </a:ln>
        </p:spPr>
      </p:pic>
      <p:sp>
        <p:nvSpPr>
          <p:cNvPr id="167" name="Google Shape;167;p10">
            <a:hlinkClick r:id="rId5"/>
          </p:cNvPr>
          <p:cNvSpPr txBox="1"/>
          <p:nvPr/>
        </p:nvSpPr>
        <p:spPr>
          <a:xfrm>
            <a:off x="301229" y="5892284"/>
            <a:ext cx="7931943"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800" u="sng">
                <a:solidFill>
                  <a:schemeClr val="hlink"/>
                </a:solidFill>
                <a:hlinkClick r:id="rId6"/>
              </a:rPr>
              <a:t>https://github.com/Dhivya-R17/TNSDC-Generative-AI.git</a:t>
            </a:r>
            <a:r>
              <a:rPr lang="en-IN" sz="1800"/>
              <a:t>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5" name="Google Shape;65;p2"/>
          <p:cNvGrpSpPr/>
          <p:nvPr/>
        </p:nvGrpSpPr>
        <p:grpSpPr>
          <a:xfrm>
            <a:off x="7448612" y="0"/>
            <a:ext cx="4743796" cy="6858466"/>
            <a:chOff x="7448612" y="0"/>
            <a:chExt cx="4743796" cy="6858466"/>
          </a:xfrm>
        </p:grpSpPr>
        <p:sp>
          <p:nvSpPr>
            <p:cNvPr id="66" name="Google Shape;66;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 name="Google Shape;67;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 name="Google Shape;68;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 name="Google Shape;69;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5" name="Google Shape;75;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2"/>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IN" sz="4250"/>
              <a:t>PROJECT TITLE</a:t>
            </a:r>
            <a:endParaRPr sz="4250"/>
          </a:p>
        </p:txBody>
      </p:sp>
      <p:grpSp>
        <p:nvGrpSpPr>
          <p:cNvPr id="79" name="Google Shape;79;p2"/>
          <p:cNvGrpSpPr/>
          <p:nvPr/>
        </p:nvGrpSpPr>
        <p:grpSpPr>
          <a:xfrm>
            <a:off x="466725" y="6410325"/>
            <a:ext cx="3705225" cy="295275"/>
            <a:chOff x="466725" y="6410325"/>
            <a:chExt cx="3705225" cy="295275"/>
          </a:xfrm>
        </p:grpSpPr>
        <p:pic>
          <p:nvPicPr>
            <p:cNvPr id="80" name="Google Shape;80;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1" name="Google Shape;81;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2" name="Google Shape;82;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3" name="Google Shape;83;p2"/>
          <p:cNvSpPr txBox="1"/>
          <p:nvPr/>
        </p:nvSpPr>
        <p:spPr>
          <a:xfrm>
            <a:off x="1596009" y="2019300"/>
            <a:ext cx="8214741" cy="1077218"/>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3200"/>
              <a:t>AUTISM DISORDER USING MACHINE LEARNING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89" name="Google Shape;89;p3"/>
          <p:cNvGrpSpPr/>
          <p:nvPr/>
        </p:nvGrpSpPr>
        <p:grpSpPr>
          <a:xfrm>
            <a:off x="7448612" y="0"/>
            <a:ext cx="4743796" cy="6858466"/>
            <a:chOff x="7448612" y="0"/>
            <a:chExt cx="4743796" cy="6858466"/>
          </a:xfrm>
        </p:grpSpPr>
        <p:sp>
          <p:nvSpPr>
            <p:cNvPr id="90" name="Google Shape;90;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 name="Google Shape;91;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2" name="Google Shape;92;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3" name="Google Shape;93;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4" name="Google Shape;94;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5" name="Google Shape;95;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 name="Google Shape;96;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9" name="Google Shape;99;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1" name="Google Shape;101;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3" name="Google Shape;103;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104" name="Google Shape;104;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05" name="Google Shape;105;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06" name="Google Shape;106;p3"/>
          <p:cNvSpPr txBox="1"/>
          <p:nvPr/>
        </p:nvSpPr>
        <p:spPr>
          <a:xfrm>
            <a:off x="1905000" y="1620837"/>
            <a:ext cx="10287000" cy="2677656"/>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400"/>
              <a:buFont typeface="Noto Sans Symbols"/>
              <a:buChar char="❖"/>
            </a:pPr>
            <a:r>
              <a:rPr lang="en-IN" sz="2400"/>
              <a:t>PROBLEM STATEMENT</a:t>
            </a:r>
            <a:endParaRPr/>
          </a:p>
          <a:p>
            <a:pPr indent="-285750" lvl="0" marL="285750" rtl="0" algn="l">
              <a:spcBef>
                <a:spcPts val="0"/>
              </a:spcBef>
              <a:spcAft>
                <a:spcPts val="0"/>
              </a:spcAft>
              <a:buSzPts val="2400"/>
              <a:buFont typeface="Noto Sans Symbols"/>
              <a:buChar char="❖"/>
            </a:pPr>
            <a:r>
              <a:rPr lang="en-IN" sz="2400"/>
              <a:t>PROJECT OVERVIEW</a:t>
            </a:r>
            <a:endParaRPr/>
          </a:p>
          <a:p>
            <a:pPr indent="-285750" lvl="0" marL="285750" rtl="0" algn="l">
              <a:spcBef>
                <a:spcPts val="0"/>
              </a:spcBef>
              <a:spcAft>
                <a:spcPts val="0"/>
              </a:spcAft>
              <a:buSzPts val="2400"/>
              <a:buFont typeface="Noto Sans Symbols"/>
              <a:buChar char="❖"/>
            </a:pPr>
            <a:r>
              <a:rPr lang="en-IN" sz="2400"/>
              <a:t>WHO ARE THE END USERS?</a:t>
            </a:r>
            <a:endParaRPr/>
          </a:p>
          <a:p>
            <a:pPr indent="-285750" lvl="0" marL="285750" rtl="0" algn="l">
              <a:spcBef>
                <a:spcPts val="0"/>
              </a:spcBef>
              <a:spcAft>
                <a:spcPts val="0"/>
              </a:spcAft>
              <a:buSzPts val="2400"/>
              <a:buFont typeface="Noto Sans Symbols"/>
              <a:buChar char="❖"/>
            </a:pPr>
            <a:r>
              <a:rPr lang="en-IN" sz="2400"/>
              <a:t>YOUR SOLUTIONS AND ITS VALUE PROPOSITION</a:t>
            </a:r>
            <a:endParaRPr/>
          </a:p>
          <a:p>
            <a:pPr indent="-285750" lvl="0" marL="285750" rtl="0" algn="l">
              <a:spcBef>
                <a:spcPts val="0"/>
              </a:spcBef>
              <a:spcAft>
                <a:spcPts val="0"/>
              </a:spcAft>
              <a:buSzPts val="2400"/>
              <a:buFont typeface="Noto Sans Symbols"/>
              <a:buChar char="❖"/>
            </a:pPr>
            <a:r>
              <a:rPr lang="en-IN" sz="2400"/>
              <a:t>THE WOW IN YOUR SOLUTION</a:t>
            </a:r>
            <a:endParaRPr/>
          </a:p>
          <a:p>
            <a:pPr indent="-285750" lvl="0" marL="285750" rtl="0" algn="l">
              <a:spcBef>
                <a:spcPts val="0"/>
              </a:spcBef>
              <a:spcAft>
                <a:spcPts val="0"/>
              </a:spcAft>
              <a:buSzPts val="2400"/>
              <a:buFont typeface="Noto Sans Symbols"/>
              <a:buChar char="❖"/>
            </a:pPr>
            <a:r>
              <a:rPr lang="en-IN" sz="2400"/>
              <a:t>MODELLING</a:t>
            </a:r>
            <a:endParaRPr/>
          </a:p>
          <a:p>
            <a:pPr indent="-285750" lvl="0" marL="285750" rtl="0" algn="l">
              <a:spcBef>
                <a:spcPts val="0"/>
              </a:spcBef>
              <a:spcAft>
                <a:spcPts val="0"/>
              </a:spcAft>
              <a:buSzPts val="2400"/>
              <a:buFont typeface="Noto Sans Symbols"/>
              <a:buChar char="❖"/>
            </a:pPr>
            <a:r>
              <a:rPr lang="en-IN" sz="2400"/>
              <a:t>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12" name="Google Shape;112;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3" name="Google Shape;113;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4" name="Google Shape;114;p4"/>
          <p:cNvSpPr txBox="1"/>
          <p:nvPr/>
        </p:nvSpPr>
        <p:spPr>
          <a:xfrm>
            <a:off x="1066800" y="1371601"/>
            <a:ext cx="9296400" cy="526297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IN" sz="1800">
                <a:solidFill>
                  <a:srgbClr val="0D0D0D"/>
                </a:solidFill>
                <a:latin typeface="Arial"/>
                <a:ea typeface="Arial"/>
                <a:cs typeface="Arial"/>
                <a:sym typeface="Arial"/>
              </a:rPr>
              <a:t>"</a:t>
            </a:r>
            <a:r>
              <a:rPr b="0" i="0" lang="en-IN" sz="2400">
                <a:solidFill>
                  <a:srgbClr val="0D0D0D"/>
                </a:solidFill>
                <a:latin typeface="Arial"/>
                <a:ea typeface="Arial"/>
                <a:cs typeface="Arial"/>
                <a:sym typeface="Arial"/>
              </a:rPr>
              <a:t>Autism Spectrum Disorder (ASD) presents a multifaceted challenge, characterized by significant heterogeneity in its clinical presentation and etiology.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609601" y="190500"/>
            <a:ext cx="5394960"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20" name="Google Shape;120;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1" name="Google Shape;121;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2" name="Google Shape;122;p5"/>
          <p:cNvSpPr txBox="1"/>
          <p:nvPr/>
        </p:nvSpPr>
        <p:spPr>
          <a:xfrm>
            <a:off x="914400" y="986679"/>
            <a:ext cx="9372600" cy="535531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80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28" name="Google Shape;128;p6"/>
          <p:cNvPicPr preferRelativeResize="0"/>
          <p:nvPr/>
        </p:nvPicPr>
        <p:blipFill rotWithShape="1">
          <a:blip r:embed="rId3">
            <a:alphaModFix/>
          </a:blip>
          <a:srcRect b="0" l="0" r="0" t="0"/>
          <a:stretch/>
        </p:blipFill>
        <p:spPr>
          <a:xfrm>
            <a:off x="838200" y="5105400"/>
            <a:ext cx="2181225" cy="485775"/>
          </a:xfrm>
          <a:prstGeom prst="rect">
            <a:avLst/>
          </a:prstGeom>
          <a:noFill/>
          <a:ln>
            <a:noFill/>
          </a:ln>
        </p:spPr>
      </p:pic>
      <p:sp>
        <p:nvSpPr>
          <p:cNvPr id="129" name="Google Shape;129;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30" name="Google Shape;130;p6"/>
          <p:cNvSpPr txBox="1"/>
          <p:nvPr/>
        </p:nvSpPr>
        <p:spPr>
          <a:xfrm>
            <a:off x="1219200" y="1600200"/>
            <a:ext cx="8534400" cy="424731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a:p>
            <a:pPr indent="-285750" lvl="0" marL="285750" rtl="0" algn="l">
              <a:spcBef>
                <a:spcPts val="0"/>
              </a:spcBef>
              <a:spcAft>
                <a:spcPts val="0"/>
              </a:spcAft>
              <a:buSzPts val="1800"/>
              <a:buFont typeface="Noto Sans Symbols"/>
              <a:buChar char="❑"/>
            </a:pPr>
            <a:r>
              <a:rPr lang="en-IN" sz="1800"/>
              <a:t>Clinicians and healthcare professionals specializing in neurodevelopmental disorders.</a:t>
            </a:r>
            <a:endParaRPr/>
          </a:p>
          <a:p>
            <a:pPr indent="-285750" lvl="0" marL="285750" rtl="0" algn="l">
              <a:spcBef>
                <a:spcPts val="0"/>
              </a:spcBef>
              <a:spcAft>
                <a:spcPts val="0"/>
              </a:spcAft>
              <a:buSzPts val="1800"/>
              <a:buFont typeface="Noto Sans Symbols"/>
              <a:buChar char="❑"/>
            </a:pPr>
            <a:r>
              <a:rPr lang="en-IN" sz="1800"/>
              <a:t> Parents, caregivers, and families of individuals with autism spectrum disorder (ASD).</a:t>
            </a:r>
            <a:endParaRPr/>
          </a:p>
          <a:p>
            <a:pPr indent="-285750" lvl="0" marL="285750" rtl="0" algn="l">
              <a:spcBef>
                <a:spcPts val="0"/>
              </a:spcBef>
              <a:spcAft>
                <a:spcPts val="0"/>
              </a:spcAft>
              <a:buSzPts val="1800"/>
              <a:buFont typeface="Noto Sans Symbols"/>
              <a:buChar char="❑"/>
            </a:pPr>
            <a:r>
              <a:rPr lang="en-IN" sz="1800"/>
              <a:t>Individuals diagnosed with ASD, including children, adolescents, and adults.</a:t>
            </a:r>
            <a:endParaRPr/>
          </a:p>
          <a:p>
            <a:pPr indent="-285750" lvl="0" marL="285750" rtl="0" algn="l">
              <a:spcBef>
                <a:spcPts val="0"/>
              </a:spcBef>
              <a:spcAft>
                <a:spcPts val="0"/>
              </a:spcAft>
              <a:buSzPts val="1800"/>
              <a:buFont typeface="Noto Sans Symbols"/>
              <a:buChar char="❑"/>
            </a:pPr>
            <a:r>
              <a:rPr lang="en-IN" sz="1800"/>
              <a:t> Educators and special education professionals working with individuals with ASD in schools and educational settings. Researchers and scientists studying ASD etiology, diagnosis, and interventions.</a:t>
            </a:r>
            <a:endParaRPr/>
          </a:p>
          <a:p>
            <a:pPr indent="-285750" lvl="0" marL="285750" rtl="0" algn="l">
              <a:spcBef>
                <a:spcPts val="0"/>
              </a:spcBef>
              <a:spcAft>
                <a:spcPts val="0"/>
              </a:spcAft>
              <a:buSzPts val="1800"/>
              <a:buFont typeface="Noto Sans Symbols"/>
              <a:buChar char="❑"/>
            </a:pPr>
            <a:r>
              <a:rPr lang="en-IN" sz="1800"/>
              <a:t> Advocacy groups and community organizations dedicated to supporting individuals with ASD and their families.</a:t>
            </a:r>
            <a:endParaRPr/>
          </a:p>
          <a:p>
            <a:pPr indent="-285750" lvl="0" marL="285750" rtl="0" algn="l">
              <a:spcBef>
                <a:spcPts val="0"/>
              </a:spcBef>
              <a:spcAft>
                <a:spcPts val="0"/>
              </a:spcAft>
              <a:buSzPts val="1800"/>
              <a:buFont typeface="Noto Sans Symbols"/>
              <a:buChar char="❑"/>
            </a:pPr>
            <a:r>
              <a:rPr lang="en-IN" sz="1800"/>
              <a:t>Government agencies and policymakers responsible for funding, policy development, and resource allocation for ASD-related initiatives.</a:t>
            </a:r>
            <a:endParaRPr/>
          </a:p>
          <a:p>
            <a:pPr indent="-285750" lvl="0" marL="285750" rtl="0" algn="l">
              <a:spcBef>
                <a:spcPts val="0"/>
              </a:spcBef>
              <a:spcAft>
                <a:spcPts val="0"/>
              </a:spcAft>
              <a:buSzPts val="1800"/>
              <a:buFont typeface="Noto Sans Symbols"/>
              <a:buChar char="❑"/>
            </a:pPr>
            <a:r>
              <a:rPr lang="en-IN" sz="1800"/>
              <a:t>Technology developers creating assistive technologies and digital solutions to support individuals with ASD in communication, learning, and daily activities.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IN" sz="3600"/>
              <a:t>YOUR SOLUTION AND ITS VALUE PROPOSITION</a:t>
            </a:r>
            <a:endParaRPr sz="3600"/>
          </a:p>
        </p:txBody>
      </p:sp>
      <p:pic>
        <p:nvPicPr>
          <p:cNvPr id="136" name="Google Shape;136;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37" name="Google Shape;137;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38" name="Google Shape;138;p7"/>
          <p:cNvSpPr txBox="1"/>
          <p:nvPr/>
        </p:nvSpPr>
        <p:spPr>
          <a:xfrm>
            <a:off x="990600" y="1676400"/>
            <a:ext cx="9331960" cy="369331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800"/>
              <a:t>The solution to the provided problem statement involves several steps:</a:t>
            </a:r>
            <a:endParaRPr/>
          </a:p>
          <a:p>
            <a:pPr indent="-285750" lvl="0" marL="285750" rtl="0" algn="l">
              <a:spcBef>
                <a:spcPts val="0"/>
              </a:spcBef>
              <a:spcAft>
                <a:spcPts val="0"/>
              </a:spcAft>
              <a:buSzPts val="1800"/>
              <a:buFont typeface="Noto Sans Symbols"/>
              <a:buChar char="❖"/>
            </a:pPr>
            <a:r>
              <a:rPr lang="en-IN" sz="1800"/>
              <a:t>Data Acquisition and Preprocessing</a:t>
            </a:r>
            <a:endParaRPr/>
          </a:p>
          <a:p>
            <a:pPr indent="-285750" lvl="0" marL="285750" rtl="0" algn="l">
              <a:spcBef>
                <a:spcPts val="0"/>
              </a:spcBef>
              <a:spcAft>
                <a:spcPts val="0"/>
              </a:spcAft>
              <a:buSzPts val="1800"/>
              <a:buFont typeface="Noto Sans Symbols"/>
              <a:buChar char="❖"/>
            </a:pPr>
            <a:r>
              <a:rPr lang="en-IN" sz="1800"/>
              <a:t>Model Training</a:t>
            </a:r>
            <a:endParaRPr/>
          </a:p>
          <a:p>
            <a:pPr indent="-285750" lvl="0" marL="285750" rtl="0" algn="l">
              <a:spcBef>
                <a:spcPts val="0"/>
              </a:spcBef>
              <a:spcAft>
                <a:spcPts val="0"/>
              </a:spcAft>
              <a:buSzPts val="1800"/>
              <a:buFont typeface="Noto Sans Symbols"/>
              <a:buChar char="❖"/>
            </a:pPr>
            <a:r>
              <a:rPr lang="en-IN" sz="1800"/>
              <a:t>Model Evaluation</a:t>
            </a:r>
            <a:endParaRPr/>
          </a:p>
          <a:p>
            <a:pPr indent="-285750" lvl="0" marL="285750" rtl="0" algn="l">
              <a:spcBef>
                <a:spcPts val="0"/>
              </a:spcBef>
              <a:spcAft>
                <a:spcPts val="0"/>
              </a:spcAft>
              <a:buSzPts val="1800"/>
              <a:buFont typeface="Noto Sans Symbols"/>
              <a:buChar char="❖"/>
            </a:pPr>
            <a:r>
              <a:rPr lang="en-IN" sz="1800"/>
              <a:t>Fine Tuning</a:t>
            </a:r>
            <a:endParaRPr sz="1800"/>
          </a:p>
          <a:p>
            <a:pPr indent="-285750" lvl="0" marL="285750" rtl="0" algn="l">
              <a:spcBef>
                <a:spcPts val="0"/>
              </a:spcBef>
              <a:spcAft>
                <a:spcPts val="0"/>
              </a:spcAft>
              <a:buSzPts val="1800"/>
              <a:buFont typeface="Noto Sans Symbols"/>
              <a:buChar char="❖"/>
            </a:pPr>
            <a:r>
              <a:rPr lang="en-IN" sz="1800"/>
              <a:t>Testing and Deployment</a:t>
            </a:r>
            <a:endParaRPr/>
          </a:p>
          <a:p>
            <a:pPr indent="-285750" lvl="0" marL="285750" rtl="0" algn="l">
              <a:spcBef>
                <a:spcPts val="0"/>
              </a:spcBef>
              <a:spcAft>
                <a:spcPts val="0"/>
              </a:spcAft>
              <a:buSzPts val="1800"/>
              <a:buFont typeface="Noto Sans Symbols"/>
              <a:buChar char="❖"/>
            </a:pPr>
            <a:r>
              <a:rPr lang="en-IN" sz="1800"/>
              <a:t>Documentation and Maintenance</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IN" sz="1800"/>
              <a:t>Value Proposition:</a:t>
            </a:r>
            <a:endParaRPr/>
          </a:p>
          <a:p>
            <a:pPr indent="-285750" lvl="0" marL="285750" rtl="0" algn="l">
              <a:spcBef>
                <a:spcPts val="0"/>
              </a:spcBef>
              <a:spcAft>
                <a:spcPts val="0"/>
              </a:spcAft>
              <a:buSzPts val="1800"/>
              <a:buFont typeface="Noto Sans Symbols"/>
              <a:buChar char="❖"/>
            </a:pPr>
            <a:r>
              <a:rPr lang="en-IN" sz="1800"/>
              <a:t>Accuracy and Precision</a:t>
            </a:r>
            <a:endParaRPr/>
          </a:p>
          <a:p>
            <a:pPr indent="-285750" lvl="0" marL="285750" rtl="0" algn="l">
              <a:spcBef>
                <a:spcPts val="0"/>
              </a:spcBef>
              <a:spcAft>
                <a:spcPts val="0"/>
              </a:spcAft>
              <a:buSzPts val="1800"/>
              <a:buFont typeface="Noto Sans Symbols"/>
              <a:buChar char="❖"/>
            </a:pPr>
            <a:r>
              <a:rPr lang="en-IN" sz="1800"/>
              <a:t>Efficiency and Automation</a:t>
            </a:r>
            <a:endParaRPr/>
          </a:p>
          <a:p>
            <a:pPr indent="-285750" lvl="0" marL="285750" rtl="0" algn="l">
              <a:spcBef>
                <a:spcPts val="0"/>
              </a:spcBef>
              <a:spcAft>
                <a:spcPts val="0"/>
              </a:spcAft>
              <a:buClr>
                <a:srgbClr val="0D0D0D"/>
              </a:buClr>
              <a:buSzPts val="1800"/>
              <a:buFont typeface="Noto Sans Symbols"/>
              <a:buChar char="❖"/>
            </a:pPr>
            <a:r>
              <a:rPr i="0" lang="en-IN" sz="1800">
                <a:solidFill>
                  <a:srgbClr val="0D0D0D"/>
                </a:solidFill>
                <a:latin typeface="Arial"/>
                <a:ea typeface="Arial"/>
                <a:cs typeface="Arial"/>
                <a:sym typeface="Arial"/>
              </a:rPr>
              <a:t>Enhanced Quality of Life</a:t>
            </a:r>
            <a:endParaRPr/>
          </a:p>
          <a:p>
            <a:pPr indent="-285750" lvl="0" marL="285750" rtl="0" algn="l">
              <a:spcBef>
                <a:spcPts val="0"/>
              </a:spcBef>
              <a:spcAft>
                <a:spcPts val="0"/>
              </a:spcAft>
              <a:buClr>
                <a:srgbClr val="0D0D0D"/>
              </a:buClr>
              <a:buSzPts val="1800"/>
              <a:buFont typeface="Noto Sans Symbols"/>
              <a:buChar char="❖"/>
            </a:pPr>
            <a:r>
              <a:rPr i="0" lang="en-IN" sz="1800">
                <a:solidFill>
                  <a:srgbClr val="0D0D0D"/>
                </a:solidFill>
                <a:latin typeface="Arial"/>
                <a:ea typeface="Arial"/>
                <a:cs typeface="Arial"/>
                <a:sym typeface="Arial"/>
              </a:rPr>
              <a:t>Social and Cultural Inclusion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8"/>
          <p:cNvSpPr txBox="1"/>
          <p:nvPr>
            <p:ph type="title"/>
          </p:nvPr>
        </p:nvSpPr>
        <p:spPr>
          <a:xfrm>
            <a:off x="152401" y="0"/>
            <a:ext cx="10170160"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45" name="Google Shape;145;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46" name="Google Shape;146;p8"/>
          <p:cNvSpPr txBox="1"/>
          <p:nvPr/>
        </p:nvSpPr>
        <p:spPr>
          <a:xfrm>
            <a:off x="838200" y="1066800"/>
            <a:ext cx="9753599" cy="5632311"/>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800"/>
              <a:buFont typeface="Noto Sans Symbols"/>
              <a:buChar char="✔"/>
            </a:pPr>
            <a:r>
              <a:rPr lang="en-IN" sz="1800"/>
              <a:t>Accuracy: With the utilization of machine learning algorithms such as Support Vector Machine (SVM) and Logistic Regression, coupled with comprehensive datasets on autism spectrum disorder (ASD) features, you can achieve high accuracy in ASD diagnosis and prediction.</a:t>
            </a:r>
            <a:endParaRPr/>
          </a:p>
          <a:p>
            <a:pPr indent="-171450" lvl="0" marL="285750" rtl="0" algn="l">
              <a:spcBef>
                <a:spcPts val="0"/>
              </a:spcBef>
              <a:spcAft>
                <a:spcPts val="0"/>
              </a:spcAft>
              <a:buSzPts val="1800"/>
              <a:buFont typeface="Noto Sans Symbols"/>
              <a:buNone/>
            </a:pPr>
            <a:r>
              <a:t/>
            </a:r>
            <a:endParaRPr sz="1800"/>
          </a:p>
          <a:p>
            <a:pPr indent="-285750" lvl="0" marL="285750" rtl="0" algn="l">
              <a:spcBef>
                <a:spcPts val="0"/>
              </a:spcBef>
              <a:spcAft>
                <a:spcPts val="0"/>
              </a:spcAft>
              <a:buSzPts val="1800"/>
              <a:buFont typeface="Noto Sans Symbols"/>
              <a:buChar char="✔"/>
            </a:pPr>
            <a:r>
              <a:rPr lang="en-IN" sz="180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endParaRPr/>
          </a:p>
          <a:p>
            <a:pPr indent="-171450" lvl="0" marL="285750" rtl="0" algn="l">
              <a:spcBef>
                <a:spcPts val="0"/>
              </a:spcBef>
              <a:spcAft>
                <a:spcPts val="0"/>
              </a:spcAft>
              <a:buSzPts val="1800"/>
              <a:buFont typeface="Noto Sans Symbols"/>
              <a:buNone/>
            </a:pPr>
            <a:r>
              <a:t/>
            </a:r>
            <a:endParaRPr sz="1800"/>
          </a:p>
          <a:p>
            <a:pPr indent="-285750" lvl="0" marL="285750" rtl="0" algn="l">
              <a:spcBef>
                <a:spcPts val="0"/>
              </a:spcBef>
              <a:spcAft>
                <a:spcPts val="0"/>
              </a:spcAft>
              <a:buSzPts val="1800"/>
              <a:buFont typeface="Noto Sans Symbols"/>
              <a:buChar char="✔"/>
            </a:pPr>
            <a:r>
              <a:rPr lang="en-IN" sz="180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endParaRPr/>
          </a:p>
          <a:p>
            <a:pPr indent="-171450" lvl="0" marL="285750" rtl="0" algn="l">
              <a:spcBef>
                <a:spcPts val="0"/>
              </a:spcBef>
              <a:spcAft>
                <a:spcPts val="0"/>
              </a:spcAft>
              <a:buSzPts val="1800"/>
              <a:buFont typeface="Noto Sans Symbols"/>
              <a:buNone/>
            </a:pPr>
            <a:r>
              <a:t/>
            </a:r>
            <a:endParaRPr sz="1800"/>
          </a:p>
          <a:p>
            <a:pPr indent="-285750" lvl="0" marL="285750" rtl="0" algn="l">
              <a:spcBef>
                <a:spcPts val="0"/>
              </a:spcBef>
              <a:spcAft>
                <a:spcPts val="0"/>
              </a:spcAft>
              <a:buSzPts val="1800"/>
              <a:buFont typeface="Noto Sans Symbols"/>
              <a:buChar char="✔"/>
            </a:pPr>
            <a:r>
              <a:rPr lang="en-IN" sz="180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endParaRPr/>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3" name="Google Shape;15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54" name="Google Shape;154;p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pic>
        <p:nvPicPr>
          <p:cNvPr descr="Figure 2" id="155" name="Google Shape;155;p9"/>
          <p:cNvPicPr preferRelativeResize="0"/>
          <p:nvPr/>
        </p:nvPicPr>
        <p:blipFill rotWithShape="1">
          <a:blip r:embed="rId3">
            <a:alphaModFix/>
          </a:blip>
          <a:srcRect b="0" l="0" r="0" t="0"/>
          <a:stretch/>
        </p:blipFill>
        <p:spPr>
          <a:xfrm>
            <a:off x="255464" y="1905001"/>
            <a:ext cx="9298112" cy="344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2024-04-04T13:13:49Z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