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4" r:id="rId3"/>
    <p:sldId id="261" r:id="rId4"/>
    <p:sldId id="263" r:id="rId5"/>
    <p:sldId id="278" r:id="rId6"/>
    <p:sldId id="277" r:id="rId7"/>
    <p:sldId id="276" r:id="rId8"/>
    <p:sldId id="275" r:id="rId9"/>
    <p:sldId id="274" r:id="rId10"/>
    <p:sldId id="273" r:id="rId11"/>
    <p:sldId id="272" r:id="rId12"/>
    <p:sldId id="265" r:id="rId13"/>
    <p:sldId id="279" r:id="rId14"/>
    <p:sldId id="280" r:id="rId15"/>
    <p:sldId id="270" r:id="rId16"/>
    <p:sldId id="269" r:id="rId17"/>
    <p:sldId id="268" r:id="rId18"/>
    <p:sldId id="267" r:id="rId19"/>
    <p:sldId id="266" r:id="rId20"/>
    <p:sldId id="281" r:id="rId21"/>
    <p:sldId id="262"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0DE"/>
    <a:srgbClr val="C52964"/>
    <a:srgbClr val="FCD4E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p:scale>
          <a:sx n="64" d="100"/>
          <a:sy n="64" d="100"/>
        </p:scale>
        <p:origin x="-1554"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AE77AF-D323-4F4E-93CE-9DC7CA2E8EC5}" type="datetimeFigureOut">
              <a:rPr lang="en-US" smtClean="0"/>
              <a:pPr/>
              <a:t>4/6/2024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8886BA-A98B-4596-8474-176435AFAE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88886BA-A98B-4596-8474-176435AFAE03}"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3D2351-05A3-4917-82B7-8A4D6FBEF9BF}"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CE271-807C-4504-B5F0-0F0449D82E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3D2351-05A3-4917-82B7-8A4D6FBEF9BF}"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CE271-807C-4504-B5F0-0F0449D82E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3D2351-05A3-4917-82B7-8A4D6FBEF9BF}"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CE271-807C-4504-B5F0-0F0449D82E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3D2351-05A3-4917-82B7-8A4D6FBEF9BF}"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CE271-807C-4504-B5F0-0F0449D82E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D2351-05A3-4917-82B7-8A4D6FBEF9BF}"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CE271-807C-4504-B5F0-0F0449D82E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3D2351-05A3-4917-82B7-8A4D6FBEF9BF}"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2CE271-807C-4504-B5F0-0F0449D82E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3D2351-05A3-4917-82B7-8A4D6FBEF9BF}" type="datetimeFigureOut">
              <a:rPr lang="en-US" smtClean="0"/>
              <a:pPr/>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2CE271-807C-4504-B5F0-0F0449D82E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3D2351-05A3-4917-82B7-8A4D6FBEF9BF}" type="datetimeFigureOut">
              <a:rPr lang="en-US" smtClean="0"/>
              <a:pPr/>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2CE271-807C-4504-B5F0-0F0449D82E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D2351-05A3-4917-82B7-8A4D6FBEF9BF}" type="datetimeFigureOut">
              <a:rPr lang="en-US" smtClean="0"/>
              <a:pPr/>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2CE271-807C-4504-B5F0-0F0449D82E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3D2351-05A3-4917-82B7-8A4D6FBEF9BF}"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2CE271-807C-4504-B5F0-0F0449D82E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3D2351-05A3-4917-82B7-8A4D6FBEF9BF}"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2CE271-807C-4504-B5F0-0F0449D82E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1000" r="-3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D2351-05A3-4917-82B7-8A4D6FBEF9BF}" type="datetimeFigureOut">
              <a:rPr lang="en-US" smtClean="0"/>
              <a:pPr/>
              <a:t>4/6/2024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CE271-807C-4504-B5F0-0F0449D82E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714488"/>
            <a:ext cx="7743852" cy="2643206"/>
          </a:xfrm>
        </p:spPr>
        <p:txBody>
          <a:bodyPr>
            <a:normAutofit/>
          </a:bodyPr>
          <a:lstStyle/>
          <a:p>
            <a:r>
              <a:rPr lang="en-IN" sz="4800" b="1" dirty="0" smtClean="0">
                <a:solidFill>
                  <a:srgbClr val="FFC000"/>
                </a:solidFill>
                <a:latin typeface="Algerian" pitchFamily="82" charset="0"/>
              </a:rPr>
              <a:t/>
            </a:r>
            <a:br>
              <a:rPr lang="en-IN" sz="4800" b="1" dirty="0" smtClean="0">
                <a:solidFill>
                  <a:srgbClr val="FFC000"/>
                </a:solidFill>
                <a:latin typeface="Algerian" pitchFamily="82" charset="0"/>
              </a:rPr>
            </a:br>
            <a:r>
              <a:rPr lang="en-IN" sz="4800" b="1" dirty="0" smtClean="0">
                <a:solidFill>
                  <a:srgbClr val="FFC000"/>
                </a:solidFill>
                <a:latin typeface="Algerian" pitchFamily="82" charset="0"/>
              </a:rPr>
              <a:t>E-COMMERCE  RETAIL ANALYSIS</a:t>
            </a:r>
            <a:endParaRPr lang="en-US" sz="4800" b="1" dirty="0">
              <a:solidFill>
                <a:srgbClr val="FFC000"/>
              </a:solidFill>
              <a:latin typeface="Algerian" pitchFamily="82" charset="0"/>
            </a:endParaRPr>
          </a:p>
        </p:txBody>
      </p:sp>
      <p:sp>
        <p:nvSpPr>
          <p:cNvPr id="3" name="Subtitle 2"/>
          <p:cNvSpPr>
            <a:spLocks noGrp="1"/>
          </p:cNvSpPr>
          <p:nvPr>
            <p:ph type="subTitle" idx="1"/>
          </p:nvPr>
        </p:nvSpPr>
        <p:spPr/>
        <p:txBody>
          <a:bodyPr/>
          <a:lstStyle/>
          <a:p>
            <a:r>
              <a:rPr lang="en-IN"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lstStyle/>
          <a:p>
            <a:r>
              <a:rPr lang="en-IN" dirty="0" smtClean="0">
                <a:solidFill>
                  <a:srgbClr val="FC60DE"/>
                </a:solidFill>
              </a:rPr>
              <a:t>QUESTION NO: </a:t>
            </a:r>
            <a:r>
              <a:rPr lang="en-IN" dirty="0" smtClean="0">
                <a:solidFill>
                  <a:srgbClr val="FC60DE"/>
                </a:solidFill>
              </a:rPr>
              <a:t>7</a:t>
            </a:r>
            <a:endParaRPr lang="en-US" dirty="0"/>
          </a:p>
        </p:txBody>
      </p:sp>
      <p:sp>
        <p:nvSpPr>
          <p:cNvPr id="3" name="Content Placeholder 2"/>
          <p:cNvSpPr>
            <a:spLocks noGrp="1"/>
          </p:cNvSpPr>
          <p:nvPr>
            <p:ph idx="1"/>
          </p:nvPr>
        </p:nvSpPr>
        <p:spPr>
          <a:xfrm>
            <a:off x="457200" y="1142984"/>
            <a:ext cx="8229600" cy="4983179"/>
          </a:xfrm>
        </p:spPr>
        <p:txBody>
          <a:bodyPr>
            <a:normAutofit/>
          </a:bodyPr>
          <a:lstStyle/>
          <a:p>
            <a:r>
              <a:rPr lang="en-GB" sz="2400" b="1" dirty="0" smtClean="0">
                <a:solidFill>
                  <a:schemeClr val="bg1"/>
                </a:solidFill>
              </a:rPr>
              <a:t>How many customers have &gt;10 transactions with us, excluding returns?</a:t>
            </a:r>
          </a:p>
          <a:p>
            <a:r>
              <a:rPr lang="en-GB" sz="2000" b="1" dirty="0" smtClean="0">
                <a:solidFill>
                  <a:schemeClr val="bg1"/>
                </a:solidFill>
              </a:rPr>
              <a:t>-(Code):</a:t>
            </a:r>
          </a:p>
          <a:p>
            <a:pPr marL="144000" indent="-216000">
              <a:lnSpc>
                <a:spcPct val="120000"/>
              </a:lnSpc>
              <a:spcBef>
                <a:spcPts val="0"/>
              </a:spcBef>
              <a:buNone/>
            </a:pPr>
            <a:r>
              <a:rPr lang="en-IN" sz="2000" b="1" dirty="0" smtClean="0">
                <a:solidFill>
                  <a:srgbClr val="FFC000"/>
                </a:solidFill>
                <a:latin typeface="Consolas" panose="020B0609020204030204" pitchFamily="49" charset="0"/>
              </a:rPr>
              <a:t>	 </a:t>
            </a:r>
            <a:r>
              <a:rPr lang="en-IN" sz="1800" b="1" dirty="0" smtClean="0">
                <a:solidFill>
                  <a:srgbClr val="FFC000"/>
                </a:solidFill>
                <a:latin typeface="Consolas" panose="020B0609020204030204" pitchFamily="49" charset="0"/>
              </a:rPr>
              <a:t>with </a:t>
            </a:r>
            <a:r>
              <a:rPr lang="en-IN" sz="1800" b="1" dirty="0" smtClean="0">
                <a:solidFill>
                  <a:srgbClr val="FFC000"/>
                </a:solidFill>
                <a:latin typeface="Consolas" panose="020B0609020204030204" pitchFamily="49" charset="0"/>
              </a:rPr>
              <a:t>ABC</a:t>
            </a:r>
          </a:p>
          <a:p>
            <a:pPr marL="144000" indent="-216000">
              <a:lnSpc>
                <a:spcPct val="120000"/>
              </a:lnSpc>
              <a:spcBef>
                <a:spcPts val="0"/>
              </a:spcBef>
              <a:buNone/>
            </a:pPr>
            <a:r>
              <a:rPr lang="en-US" sz="1800" b="1" dirty="0" smtClean="0">
                <a:solidFill>
                  <a:srgbClr val="FFC000"/>
                </a:solidFill>
                <a:latin typeface="Consolas" panose="020B0609020204030204" pitchFamily="49" charset="0"/>
              </a:rPr>
              <a:t>  as (select </a:t>
            </a:r>
            <a:r>
              <a:rPr lang="en-US" sz="1800" b="1" dirty="0" err="1" smtClean="0">
                <a:solidFill>
                  <a:srgbClr val="FFC000"/>
                </a:solidFill>
                <a:latin typeface="Consolas" panose="020B0609020204030204" pitchFamily="49" charset="0"/>
              </a:rPr>
              <a:t>cust_id</a:t>
            </a:r>
            <a:r>
              <a:rPr lang="en-US" sz="1800" b="1" dirty="0" smtClean="0">
                <a:solidFill>
                  <a:srgbClr val="FFC000"/>
                </a:solidFill>
                <a:latin typeface="Consolas" panose="020B0609020204030204" pitchFamily="49" charset="0"/>
              </a:rPr>
              <a:t> ,count(</a:t>
            </a:r>
            <a:r>
              <a:rPr lang="en-US" sz="1800" b="1" dirty="0" err="1" smtClean="0">
                <a:solidFill>
                  <a:srgbClr val="FFC000"/>
                </a:solidFill>
                <a:latin typeface="Consolas" panose="020B0609020204030204" pitchFamily="49" charset="0"/>
              </a:rPr>
              <a:t>transaction_id</a:t>
            </a:r>
            <a:r>
              <a:rPr lang="en-US" sz="1800" b="1" dirty="0" smtClean="0">
                <a:solidFill>
                  <a:srgbClr val="FFC000"/>
                </a:solidFill>
                <a:latin typeface="Consolas" panose="020B0609020204030204" pitchFamily="49" charset="0"/>
              </a:rPr>
              <a:t>)as </a:t>
            </a:r>
            <a:r>
              <a:rPr lang="en-US" sz="1800" b="1" dirty="0" err="1" smtClean="0">
                <a:solidFill>
                  <a:srgbClr val="FFC000"/>
                </a:solidFill>
                <a:latin typeface="Consolas" panose="020B0609020204030204" pitchFamily="49" charset="0"/>
              </a:rPr>
              <a:t>Count_of_trans</a:t>
            </a:r>
            <a:r>
              <a:rPr lang="en-US" sz="1800" b="1" dirty="0" smtClean="0">
                <a:solidFill>
                  <a:srgbClr val="FFC000"/>
                </a:solidFill>
                <a:latin typeface="Consolas" panose="020B0609020204030204" pitchFamily="49" charset="0"/>
              </a:rPr>
              <a:t> </a:t>
            </a:r>
          </a:p>
          <a:p>
            <a:pPr marL="144000" indent="-216000">
              <a:lnSpc>
                <a:spcPct val="120000"/>
              </a:lnSpc>
              <a:spcBef>
                <a:spcPts val="0"/>
              </a:spcBef>
              <a:buNone/>
            </a:pPr>
            <a:r>
              <a:rPr lang="en-IN" sz="1800" b="1" dirty="0" smtClean="0">
                <a:solidFill>
                  <a:srgbClr val="FFC000"/>
                </a:solidFill>
                <a:latin typeface="Consolas" panose="020B0609020204030204" pitchFamily="49" charset="0"/>
              </a:rPr>
              <a:t>  from </a:t>
            </a:r>
            <a:r>
              <a:rPr lang="en-IN" sz="1800" b="1" dirty="0" err="1" smtClean="0">
                <a:solidFill>
                  <a:srgbClr val="FFC000"/>
                </a:solidFill>
                <a:latin typeface="Consolas" panose="020B0609020204030204" pitchFamily="49" charset="0"/>
              </a:rPr>
              <a:t>Transactions_new</a:t>
            </a:r>
            <a:endParaRPr lang="en-IN" sz="1800" b="1" dirty="0" smtClean="0">
              <a:solidFill>
                <a:srgbClr val="FFC000"/>
              </a:solidFill>
              <a:latin typeface="Consolas" panose="020B0609020204030204" pitchFamily="49" charset="0"/>
            </a:endParaRPr>
          </a:p>
          <a:p>
            <a:pPr marL="144000" indent="-216000">
              <a:lnSpc>
                <a:spcPct val="120000"/>
              </a:lnSpc>
              <a:spcBef>
                <a:spcPts val="0"/>
              </a:spcBef>
              <a:buNone/>
            </a:pPr>
            <a:r>
              <a:rPr lang="en-IN" sz="1800" b="1" dirty="0" smtClean="0">
                <a:solidFill>
                  <a:srgbClr val="FFC000"/>
                </a:solidFill>
                <a:latin typeface="Consolas" panose="020B0609020204030204" pitchFamily="49" charset="0"/>
              </a:rPr>
              <a:t>  where </a:t>
            </a:r>
            <a:r>
              <a:rPr lang="en-IN" sz="1800" b="1" dirty="0" err="1" smtClean="0">
                <a:solidFill>
                  <a:srgbClr val="FFC000"/>
                </a:solidFill>
                <a:latin typeface="Consolas" panose="020B0609020204030204" pitchFamily="49" charset="0"/>
              </a:rPr>
              <a:t>total_amt</a:t>
            </a:r>
            <a:r>
              <a:rPr lang="en-IN" sz="1800" b="1" dirty="0" smtClean="0">
                <a:solidFill>
                  <a:srgbClr val="FFC000"/>
                </a:solidFill>
                <a:latin typeface="Consolas" panose="020B0609020204030204" pitchFamily="49" charset="0"/>
              </a:rPr>
              <a:t> &gt; 0 </a:t>
            </a:r>
          </a:p>
          <a:p>
            <a:pPr marL="144000" indent="-216000">
              <a:lnSpc>
                <a:spcPct val="120000"/>
              </a:lnSpc>
              <a:spcBef>
                <a:spcPts val="0"/>
              </a:spcBef>
              <a:buNone/>
            </a:pPr>
            <a:r>
              <a:rPr lang="en-IN" sz="1800" b="1" dirty="0" smtClean="0">
                <a:solidFill>
                  <a:srgbClr val="FFC000"/>
                </a:solidFill>
                <a:latin typeface="Consolas" panose="020B0609020204030204" pitchFamily="49" charset="0"/>
              </a:rPr>
              <a:t>  group by </a:t>
            </a:r>
            <a:r>
              <a:rPr lang="en-IN" sz="1800" b="1" dirty="0" err="1" smtClean="0">
                <a:solidFill>
                  <a:srgbClr val="FFC000"/>
                </a:solidFill>
                <a:latin typeface="Consolas" panose="020B0609020204030204" pitchFamily="49" charset="0"/>
              </a:rPr>
              <a:t>cust_id</a:t>
            </a:r>
            <a:endParaRPr lang="en-IN" sz="1800" b="1" dirty="0" smtClean="0">
              <a:solidFill>
                <a:srgbClr val="FFC000"/>
              </a:solidFill>
              <a:latin typeface="Consolas" panose="020B0609020204030204" pitchFamily="49" charset="0"/>
            </a:endParaRPr>
          </a:p>
          <a:p>
            <a:pPr marL="144000" indent="-216000">
              <a:lnSpc>
                <a:spcPct val="120000"/>
              </a:lnSpc>
              <a:spcBef>
                <a:spcPts val="0"/>
              </a:spcBef>
              <a:buNone/>
            </a:pPr>
            <a:r>
              <a:rPr lang="en-US" sz="1800" b="1" dirty="0" smtClean="0">
                <a:solidFill>
                  <a:srgbClr val="FFC000"/>
                </a:solidFill>
                <a:latin typeface="Consolas" panose="020B0609020204030204" pitchFamily="49" charset="0"/>
              </a:rPr>
              <a:t>  having count(</a:t>
            </a:r>
            <a:r>
              <a:rPr lang="en-US" sz="1800" b="1" dirty="0" err="1" smtClean="0">
                <a:solidFill>
                  <a:srgbClr val="FFC000"/>
                </a:solidFill>
                <a:latin typeface="Consolas" panose="020B0609020204030204" pitchFamily="49" charset="0"/>
              </a:rPr>
              <a:t>transaction_id</a:t>
            </a:r>
            <a:r>
              <a:rPr lang="en-US" sz="1800" b="1" dirty="0" smtClean="0">
                <a:solidFill>
                  <a:srgbClr val="FFC000"/>
                </a:solidFill>
                <a:latin typeface="Consolas" panose="020B0609020204030204" pitchFamily="49" charset="0"/>
              </a:rPr>
              <a:t>)&gt;10)</a:t>
            </a:r>
          </a:p>
          <a:p>
            <a:pPr marL="144000" indent="-216000">
              <a:lnSpc>
                <a:spcPct val="120000"/>
              </a:lnSpc>
              <a:spcBef>
                <a:spcPts val="0"/>
              </a:spcBef>
              <a:buNone/>
            </a:pPr>
            <a:r>
              <a:rPr lang="en-US" sz="1800" b="1" dirty="0" smtClean="0">
                <a:solidFill>
                  <a:srgbClr val="FFC000"/>
                </a:solidFill>
                <a:latin typeface="Consolas" panose="020B0609020204030204" pitchFamily="49" charset="0"/>
              </a:rPr>
              <a:t>  select count(</a:t>
            </a:r>
            <a:r>
              <a:rPr lang="en-US" sz="1800" b="1" dirty="0" err="1" smtClean="0">
                <a:solidFill>
                  <a:srgbClr val="FFC000"/>
                </a:solidFill>
                <a:latin typeface="Consolas" panose="020B0609020204030204" pitchFamily="49" charset="0"/>
              </a:rPr>
              <a:t>cust_id</a:t>
            </a:r>
            <a:r>
              <a:rPr lang="en-US" sz="1800" b="1" dirty="0" smtClean="0">
                <a:solidFill>
                  <a:srgbClr val="FFC000"/>
                </a:solidFill>
                <a:latin typeface="Consolas" panose="020B0609020204030204" pitchFamily="49" charset="0"/>
              </a:rPr>
              <a:t>) as </a:t>
            </a:r>
            <a:r>
              <a:rPr lang="en-US" sz="1800" b="1" dirty="0" err="1" smtClean="0">
                <a:solidFill>
                  <a:srgbClr val="FFC000"/>
                </a:solidFill>
                <a:latin typeface="Consolas" panose="020B0609020204030204" pitchFamily="49" charset="0"/>
              </a:rPr>
              <a:t>Num_of_customers</a:t>
            </a:r>
            <a:r>
              <a:rPr lang="en-US" sz="1800" b="1" dirty="0" smtClean="0">
                <a:solidFill>
                  <a:srgbClr val="FFC000"/>
                </a:solidFill>
                <a:latin typeface="Consolas" panose="020B0609020204030204" pitchFamily="49" charset="0"/>
              </a:rPr>
              <a:t> from ABC</a:t>
            </a:r>
            <a:endParaRPr lang="en-IN" sz="1800" b="1" dirty="0" smtClean="0">
              <a:solidFill>
                <a:srgbClr val="FFC000"/>
              </a:solidFill>
            </a:endParaRPr>
          </a:p>
          <a:p>
            <a:pPr>
              <a:spcBef>
                <a:spcPts val="0"/>
              </a:spcBef>
            </a:pPr>
            <a:endParaRPr lang="en-GB" sz="1800" dirty="0" smtClean="0">
              <a:solidFill>
                <a:schemeClr val="bg1"/>
              </a:solidFill>
            </a:endParaRPr>
          </a:p>
          <a:p>
            <a:pPr>
              <a:spcBef>
                <a:spcPts val="0"/>
              </a:spcBef>
            </a:pPr>
            <a:r>
              <a:rPr lang="en-GB" sz="1800" b="1" dirty="0" smtClean="0">
                <a:solidFill>
                  <a:schemeClr val="bg1"/>
                </a:solidFill>
              </a:rPr>
              <a:t>-(Result</a:t>
            </a:r>
            <a:r>
              <a:rPr lang="en-GB" sz="2000" b="1" dirty="0" smtClean="0">
                <a:solidFill>
                  <a:schemeClr val="bg1"/>
                </a:solidFill>
              </a:rPr>
              <a:t>):</a:t>
            </a:r>
          </a:p>
          <a:p>
            <a:endParaRPr lang="en-US" dirty="0"/>
          </a:p>
        </p:txBody>
      </p:sp>
      <p:pic>
        <p:nvPicPr>
          <p:cNvPr id="4" name="Picture 3">
            <a:extLst>
              <a:ext uri="{FF2B5EF4-FFF2-40B4-BE49-F238E27FC236}">
                <a16:creationId xmlns:a16="http://schemas.microsoft.com/office/drawing/2014/main" xmlns="" id="{2F07EA81-0F54-42FD-8899-5FDB7BC56BDE}"/>
              </a:ext>
            </a:extLst>
          </p:cNvPr>
          <p:cNvPicPr>
            <a:picLocks noChangeAspect="1"/>
          </p:cNvPicPr>
          <p:nvPr/>
        </p:nvPicPr>
        <p:blipFill>
          <a:blip r:embed="rId2"/>
          <a:stretch>
            <a:fillRect/>
          </a:stretch>
        </p:blipFill>
        <p:spPr>
          <a:xfrm>
            <a:off x="2714612" y="5286388"/>
            <a:ext cx="2420469" cy="10354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4422"/>
          </a:xfrm>
        </p:spPr>
        <p:txBody>
          <a:bodyPr/>
          <a:lstStyle/>
          <a:p>
            <a:r>
              <a:rPr lang="en-IN" dirty="0" smtClean="0">
                <a:solidFill>
                  <a:srgbClr val="FC60DE"/>
                </a:solidFill>
              </a:rPr>
              <a:t>QUESTION NO: </a:t>
            </a:r>
            <a:r>
              <a:rPr lang="en-IN" dirty="0" smtClean="0">
                <a:solidFill>
                  <a:srgbClr val="FC60DE"/>
                </a:solidFill>
              </a:rPr>
              <a:t>8</a:t>
            </a:r>
            <a:endParaRPr lang="en-US" dirty="0"/>
          </a:p>
        </p:txBody>
      </p:sp>
      <p:sp>
        <p:nvSpPr>
          <p:cNvPr id="3" name="Content Placeholder 2"/>
          <p:cNvSpPr>
            <a:spLocks noGrp="1"/>
          </p:cNvSpPr>
          <p:nvPr>
            <p:ph idx="1"/>
          </p:nvPr>
        </p:nvSpPr>
        <p:spPr>
          <a:xfrm>
            <a:off x="285720" y="1214422"/>
            <a:ext cx="8572560" cy="4911741"/>
          </a:xfrm>
        </p:spPr>
        <p:txBody>
          <a:bodyPr>
            <a:normAutofit/>
          </a:bodyPr>
          <a:lstStyle/>
          <a:p>
            <a:r>
              <a:rPr lang="en-US" sz="2200" b="1" dirty="0" smtClean="0">
                <a:solidFill>
                  <a:schemeClr val="bg1"/>
                </a:solidFill>
              </a:rPr>
              <a:t>What is the combined revenue earned from the "Electronics" &amp; "Clothing" categories, from "Flagship stores"?</a:t>
            </a:r>
          </a:p>
          <a:p>
            <a:r>
              <a:rPr lang="en-US" sz="2200" b="1" dirty="0" smtClean="0">
                <a:solidFill>
                  <a:schemeClr val="bg1"/>
                </a:solidFill>
              </a:rPr>
              <a:t>-(Code):</a:t>
            </a:r>
          </a:p>
          <a:p>
            <a:pPr>
              <a:spcBef>
                <a:spcPts val="600"/>
              </a:spcBef>
              <a:buNone/>
            </a:pPr>
            <a:r>
              <a:rPr lang="en-US" sz="1800" b="1" dirty="0" smtClean="0">
                <a:solidFill>
                  <a:srgbClr val="FFC000"/>
                </a:solidFill>
                <a:latin typeface="Consolas" panose="020B0609020204030204" pitchFamily="49" charset="0"/>
              </a:rPr>
              <a:t>	select </a:t>
            </a:r>
            <a:r>
              <a:rPr lang="en-US" sz="1800" b="1" dirty="0" smtClean="0">
                <a:solidFill>
                  <a:srgbClr val="FFC000"/>
                </a:solidFill>
                <a:latin typeface="Consolas" panose="020B0609020204030204" pitchFamily="49" charset="0"/>
              </a:rPr>
              <a:t>sum(</a:t>
            </a:r>
            <a:r>
              <a:rPr lang="en-US" sz="1800" b="1" dirty="0" err="1" smtClean="0">
                <a:solidFill>
                  <a:srgbClr val="FFC000"/>
                </a:solidFill>
                <a:latin typeface="Consolas" panose="020B0609020204030204" pitchFamily="49" charset="0"/>
              </a:rPr>
              <a:t>total_amt</a:t>
            </a:r>
            <a:r>
              <a:rPr lang="en-US" sz="1800" b="1" dirty="0" smtClean="0">
                <a:solidFill>
                  <a:srgbClr val="FFC000"/>
                </a:solidFill>
                <a:latin typeface="Consolas" panose="020B0609020204030204" pitchFamily="49" charset="0"/>
              </a:rPr>
              <a:t>)as </a:t>
            </a:r>
            <a:r>
              <a:rPr lang="en-US" sz="1800" b="1" dirty="0" err="1" smtClean="0">
                <a:solidFill>
                  <a:srgbClr val="FFC000"/>
                </a:solidFill>
                <a:latin typeface="Consolas" panose="020B0609020204030204" pitchFamily="49" charset="0"/>
              </a:rPr>
              <a:t>total_amount</a:t>
            </a:r>
            <a:r>
              <a:rPr lang="en-US" sz="1800" b="1" dirty="0" smtClean="0">
                <a:solidFill>
                  <a:srgbClr val="FFC000"/>
                </a:solidFill>
                <a:latin typeface="Consolas" panose="020B0609020204030204" pitchFamily="49" charset="0"/>
              </a:rPr>
              <a:t>  from </a:t>
            </a:r>
            <a:r>
              <a:rPr lang="en-US" sz="1800" b="1" dirty="0" err="1" smtClean="0">
                <a:solidFill>
                  <a:srgbClr val="FFC000"/>
                </a:solidFill>
                <a:latin typeface="Consolas" panose="020B0609020204030204" pitchFamily="49" charset="0"/>
              </a:rPr>
              <a:t>Transactions_new</a:t>
            </a:r>
            <a:r>
              <a:rPr lang="en-US" sz="1800" b="1" dirty="0" smtClean="0">
                <a:solidFill>
                  <a:srgbClr val="FFC000"/>
                </a:solidFill>
                <a:latin typeface="Consolas" panose="020B0609020204030204" pitchFamily="49" charset="0"/>
              </a:rPr>
              <a:t> as T</a:t>
            </a:r>
          </a:p>
          <a:p>
            <a:pPr>
              <a:spcBef>
                <a:spcPts val="600"/>
              </a:spcBef>
              <a:buNone/>
            </a:pPr>
            <a:r>
              <a:rPr lang="en-US" sz="1800" b="1" dirty="0" smtClean="0">
                <a:solidFill>
                  <a:srgbClr val="FFC000"/>
                </a:solidFill>
                <a:latin typeface="Consolas" panose="020B0609020204030204" pitchFamily="49" charset="0"/>
              </a:rPr>
              <a:t>	inner </a:t>
            </a:r>
            <a:r>
              <a:rPr lang="en-US" sz="1800" b="1" dirty="0" smtClean="0">
                <a:solidFill>
                  <a:srgbClr val="FFC000"/>
                </a:solidFill>
                <a:latin typeface="Consolas" panose="020B0609020204030204" pitchFamily="49" charset="0"/>
              </a:rPr>
              <a:t>join </a:t>
            </a:r>
            <a:r>
              <a:rPr lang="en-US" sz="1800" b="1" dirty="0" err="1" smtClean="0">
                <a:solidFill>
                  <a:srgbClr val="FFC000"/>
                </a:solidFill>
                <a:latin typeface="Consolas" panose="020B0609020204030204" pitchFamily="49" charset="0"/>
              </a:rPr>
              <a:t>prod_cat_info</a:t>
            </a:r>
            <a:r>
              <a:rPr lang="en-US" sz="1800" b="1" dirty="0" smtClean="0">
                <a:solidFill>
                  <a:srgbClr val="FFC000"/>
                </a:solidFill>
                <a:latin typeface="Consolas" panose="020B0609020204030204" pitchFamily="49" charset="0"/>
              </a:rPr>
              <a:t> as P</a:t>
            </a:r>
          </a:p>
          <a:p>
            <a:pPr>
              <a:spcBef>
                <a:spcPts val="600"/>
              </a:spcBef>
              <a:buNone/>
            </a:pPr>
            <a:r>
              <a:rPr lang="en-IN" sz="1800" b="1" dirty="0" smtClean="0">
                <a:solidFill>
                  <a:srgbClr val="FFC000"/>
                </a:solidFill>
                <a:latin typeface="Consolas" panose="020B0609020204030204" pitchFamily="49" charset="0"/>
              </a:rPr>
              <a:t>	on </a:t>
            </a:r>
            <a:r>
              <a:rPr lang="en-IN" sz="1800" b="1" dirty="0" err="1" smtClean="0">
                <a:solidFill>
                  <a:srgbClr val="FFC000"/>
                </a:solidFill>
                <a:latin typeface="Consolas" panose="020B0609020204030204" pitchFamily="49" charset="0"/>
              </a:rPr>
              <a:t>T.prod_subcat_code</a:t>
            </a:r>
            <a:r>
              <a:rPr lang="en-IN" sz="1800" b="1" dirty="0" smtClean="0">
                <a:solidFill>
                  <a:srgbClr val="FFC000"/>
                </a:solidFill>
                <a:latin typeface="Consolas" panose="020B0609020204030204" pitchFamily="49" charset="0"/>
              </a:rPr>
              <a:t>=</a:t>
            </a:r>
            <a:r>
              <a:rPr lang="en-IN" sz="1800" b="1" dirty="0" err="1" smtClean="0">
                <a:solidFill>
                  <a:srgbClr val="FFC000"/>
                </a:solidFill>
                <a:latin typeface="Consolas" panose="020B0609020204030204" pitchFamily="49" charset="0"/>
              </a:rPr>
              <a:t>P.prod_sub_cat_code</a:t>
            </a:r>
            <a:r>
              <a:rPr lang="en-IN" sz="1800" b="1" dirty="0" smtClean="0">
                <a:solidFill>
                  <a:srgbClr val="FFC000"/>
                </a:solidFill>
                <a:latin typeface="Consolas" panose="020B0609020204030204" pitchFamily="49" charset="0"/>
              </a:rPr>
              <a:t> and </a:t>
            </a:r>
            <a:r>
              <a:rPr lang="en-IN" sz="1800" b="1" dirty="0" err="1" smtClean="0">
                <a:solidFill>
                  <a:srgbClr val="FFC000"/>
                </a:solidFill>
                <a:latin typeface="Consolas" panose="020B0609020204030204" pitchFamily="49" charset="0"/>
              </a:rPr>
              <a:t>T.prod_cat_code</a:t>
            </a:r>
            <a:r>
              <a:rPr lang="en-IN" sz="1800" b="1" dirty="0" smtClean="0">
                <a:solidFill>
                  <a:srgbClr val="FFC000"/>
                </a:solidFill>
                <a:latin typeface="Consolas" panose="020B0609020204030204" pitchFamily="49" charset="0"/>
              </a:rPr>
              <a:t> = </a:t>
            </a:r>
            <a:r>
              <a:rPr lang="en-IN" sz="1800" b="1" dirty="0" smtClean="0">
                <a:solidFill>
                  <a:srgbClr val="FFC000"/>
                </a:solidFill>
                <a:latin typeface="Consolas" panose="020B0609020204030204" pitchFamily="49" charset="0"/>
              </a:rPr>
              <a:t>    	</a:t>
            </a:r>
            <a:r>
              <a:rPr lang="en-IN" sz="1800" b="1" dirty="0" err="1" smtClean="0">
                <a:solidFill>
                  <a:srgbClr val="FFC000"/>
                </a:solidFill>
                <a:latin typeface="Consolas" panose="020B0609020204030204" pitchFamily="49" charset="0"/>
              </a:rPr>
              <a:t>P.prod_cat_code</a:t>
            </a:r>
            <a:endParaRPr lang="en-IN" sz="1800" b="1" dirty="0" smtClean="0">
              <a:solidFill>
                <a:srgbClr val="FFC000"/>
              </a:solidFill>
              <a:latin typeface="Consolas" panose="020B0609020204030204" pitchFamily="49" charset="0"/>
            </a:endParaRPr>
          </a:p>
          <a:p>
            <a:pPr>
              <a:spcBef>
                <a:spcPts val="600"/>
              </a:spcBef>
              <a:buNone/>
            </a:pPr>
            <a:r>
              <a:rPr lang="en-US" sz="1800" b="1" dirty="0" smtClean="0">
                <a:solidFill>
                  <a:srgbClr val="FFC000"/>
                </a:solidFill>
                <a:latin typeface="Consolas" panose="020B0609020204030204" pitchFamily="49" charset="0"/>
              </a:rPr>
              <a:t>	where </a:t>
            </a:r>
            <a:r>
              <a:rPr lang="en-US" sz="1800" b="1" dirty="0" err="1" smtClean="0">
                <a:solidFill>
                  <a:srgbClr val="FFC000"/>
                </a:solidFill>
                <a:latin typeface="Consolas" panose="020B0609020204030204" pitchFamily="49" charset="0"/>
              </a:rPr>
              <a:t>prod_cat</a:t>
            </a:r>
            <a:r>
              <a:rPr lang="en-US" sz="1800" b="1" dirty="0" smtClean="0">
                <a:solidFill>
                  <a:srgbClr val="FFC000"/>
                </a:solidFill>
                <a:latin typeface="Consolas" panose="020B0609020204030204" pitchFamily="49" charset="0"/>
              </a:rPr>
              <a:t> in ('</a:t>
            </a:r>
            <a:r>
              <a:rPr lang="en-US" sz="1800" b="1" dirty="0" err="1" smtClean="0">
                <a:solidFill>
                  <a:srgbClr val="FFC000"/>
                </a:solidFill>
                <a:latin typeface="Consolas" panose="020B0609020204030204" pitchFamily="49" charset="0"/>
              </a:rPr>
              <a:t>Electronics','Clothing</a:t>
            </a:r>
            <a:r>
              <a:rPr lang="en-US" sz="1800" b="1" dirty="0" smtClean="0">
                <a:solidFill>
                  <a:srgbClr val="FFC000"/>
                </a:solidFill>
                <a:latin typeface="Consolas" panose="020B0609020204030204" pitchFamily="49" charset="0"/>
              </a:rPr>
              <a:t>') </a:t>
            </a:r>
            <a:r>
              <a:rPr lang="en-US" sz="1800" b="1" dirty="0" smtClean="0">
                <a:solidFill>
                  <a:srgbClr val="FFC000"/>
                </a:solidFill>
                <a:latin typeface="Consolas" panose="020B0609020204030204" pitchFamily="49" charset="0"/>
              </a:rPr>
              <a:t>and    	</a:t>
            </a:r>
            <a:r>
              <a:rPr lang="en-US" sz="1800" b="1" dirty="0" err="1" smtClean="0">
                <a:solidFill>
                  <a:srgbClr val="FFC000"/>
                </a:solidFill>
                <a:latin typeface="Consolas" panose="020B0609020204030204" pitchFamily="49" charset="0"/>
              </a:rPr>
              <a:t>store_type</a:t>
            </a:r>
            <a:r>
              <a:rPr lang="en-US" sz="1800" b="1" dirty="0" smtClean="0">
                <a:solidFill>
                  <a:srgbClr val="FFC000"/>
                </a:solidFill>
                <a:latin typeface="Consolas" panose="020B0609020204030204" pitchFamily="49" charset="0"/>
              </a:rPr>
              <a:t>='Flagship store';</a:t>
            </a:r>
          </a:p>
          <a:p>
            <a:r>
              <a:rPr lang="en-US" sz="2200" b="1" dirty="0" smtClean="0">
                <a:solidFill>
                  <a:schemeClr val="bg1"/>
                </a:solidFill>
              </a:rPr>
              <a:t>-(</a:t>
            </a:r>
            <a:r>
              <a:rPr lang="en-US" sz="2200" b="1" dirty="0" smtClean="0">
                <a:solidFill>
                  <a:schemeClr val="bg1"/>
                </a:solidFill>
              </a:rPr>
              <a:t>Result</a:t>
            </a:r>
            <a:r>
              <a:rPr lang="en-US" sz="2200" b="1" dirty="0" smtClean="0">
                <a:solidFill>
                  <a:schemeClr val="bg1"/>
                </a:solidFill>
              </a:rPr>
              <a:t>):</a:t>
            </a:r>
          </a:p>
          <a:p>
            <a:endParaRPr lang="en-US" sz="2200" b="1" dirty="0" smtClean="0">
              <a:solidFill>
                <a:schemeClr val="bg1"/>
              </a:solidFill>
            </a:endParaRPr>
          </a:p>
          <a:p>
            <a:endParaRPr lang="en-US" dirty="0"/>
          </a:p>
        </p:txBody>
      </p:sp>
      <p:pic>
        <p:nvPicPr>
          <p:cNvPr id="4" name="Picture 3">
            <a:extLst>
              <a:ext uri="{FF2B5EF4-FFF2-40B4-BE49-F238E27FC236}">
                <a16:creationId xmlns:a16="http://schemas.microsoft.com/office/drawing/2014/main" xmlns="" id="{31766B3C-8C82-456C-A167-508B341A4C1E}"/>
              </a:ext>
            </a:extLst>
          </p:cNvPr>
          <p:cNvPicPr>
            <a:picLocks noChangeAspect="1"/>
          </p:cNvPicPr>
          <p:nvPr/>
        </p:nvPicPr>
        <p:blipFill>
          <a:blip r:embed="rId2"/>
          <a:stretch>
            <a:fillRect/>
          </a:stretch>
        </p:blipFill>
        <p:spPr>
          <a:xfrm>
            <a:off x="2643174" y="4857760"/>
            <a:ext cx="3286148" cy="1474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lstStyle/>
          <a:p>
            <a:r>
              <a:rPr lang="en-IN" dirty="0" smtClean="0">
                <a:solidFill>
                  <a:srgbClr val="FC60DE"/>
                </a:solidFill>
              </a:rPr>
              <a:t>QUESTION NO: </a:t>
            </a:r>
            <a:r>
              <a:rPr lang="en-IN" dirty="0" smtClean="0">
                <a:solidFill>
                  <a:srgbClr val="FC60DE"/>
                </a:solidFill>
              </a:rPr>
              <a:t>9</a:t>
            </a:r>
            <a:endParaRPr lang="en-US" dirty="0"/>
          </a:p>
        </p:txBody>
      </p:sp>
      <p:sp>
        <p:nvSpPr>
          <p:cNvPr id="3" name="Content Placeholder 2"/>
          <p:cNvSpPr>
            <a:spLocks noGrp="1"/>
          </p:cNvSpPr>
          <p:nvPr>
            <p:ph idx="1"/>
          </p:nvPr>
        </p:nvSpPr>
        <p:spPr>
          <a:xfrm>
            <a:off x="285720" y="1000108"/>
            <a:ext cx="8401080" cy="4286280"/>
          </a:xfrm>
        </p:spPr>
        <p:txBody>
          <a:bodyPr>
            <a:normAutofit fontScale="77500" lnSpcReduction="20000"/>
          </a:bodyPr>
          <a:lstStyle/>
          <a:p>
            <a:r>
              <a:rPr lang="en-US" sz="2300" b="1" dirty="0" smtClean="0">
                <a:solidFill>
                  <a:schemeClr val="bg1"/>
                </a:solidFill>
              </a:rPr>
              <a:t>What is the total revenue generated from "Male" customers in "Electronics" category? Output should display total revenue by prod sub-cat.</a:t>
            </a:r>
          </a:p>
          <a:p>
            <a:r>
              <a:rPr lang="en-US" sz="2000" b="1" dirty="0" smtClean="0">
                <a:solidFill>
                  <a:schemeClr val="bg1"/>
                </a:solidFill>
              </a:rPr>
              <a:t>-(Code):</a:t>
            </a:r>
          </a:p>
          <a:p>
            <a:pPr>
              <a:buNone/>
            </a:pPr>
            <a:r>
              <a:rPr lang="en-US" sz="2000" b="1" dirty="0" smtClean="0">
                <a:solidFill>
                  <a:srgbClr val="FFC000"/>
                </a:solidFill>
                <a:latin typeface="Consolas" panose="020B0609020204030204" pitchFamily="49" charset="0"/>
              </a:rPr>
              <a:t>	select </a:t>
            </a:r>
            <a:r>
              <a:rPr lang="en-US" sz="2000" b="1" dirty="0" smtClean="0">
                <a:solidFill>
                  <a:srgbClr val="FFC000"/>
                </a:solidFill>
                <a:latin typeface="Consolas" panose="020B0609020204030204" pitchFamily="49" charset="0"/>
              </a:rPr>
              <a:t>sum(</a:t>
            </a:r>
            <a:r>
              <a:rPr lang="en-US" sz="2000" b="1" dirty="0" err="1" smtClean="0">
                <a:solidFill>
                  <a:srgbClr val="FFC000"/>
                </a:solidFill>
                <a:latin typeface="Consolas" panose="020B0609020204030204" pitchFamily="49" charset="0"/>
              </a:rPr>
              <a:t>total_amt</a:t>
            </a:r>
            <a:r>
              <a:rPr lang="en-US" sz="2000" b="1" dirty="0" smtClean="0">
                <a:solidFill>
                  <a:srgbClr val="FFC000"/>
                </a:solidFill>
                <a:latin typeface="Consolas" panose="020B0609020204030204" pitchFamily="49" charset="0"/>
              </a:rPr>
              <a:t>) as </a:t>
            </a:r>
            <a:r>
              <a:rPr lang="en-US" sz="2000" b="1" dirty="0" err="1" smtClean="0">
                <a:solidFill>
                  <a:srgbClr val="FFC000"/>
                </a:solidFill>
                <a:latin typeface="Consolas" panose="020B0609020204030204" pitchFamily="49" charset="0"/>
              </a:rPr>
              <a:t>Total_revenue</a:t>
            </a:r>
            <a:r>
              <a:rPr lang="en-US" sz="2000" b="1" dirty="0" smtClean="0">
                <a:solidFill>
                  <a:srgbClr val="FFC000"/>
                </a:solidFill>
                <a:latin typeface="Consolas" panose="020B0609020204030204" pitchFamily="49" charset="0"/>
              </a:rPr>
              <a:t> from </a:t>
            </a:r>
            <a:r>
              <a:rPr lang="en-US" sz="2000" b="1" dirty="0" err="1" smtClean="0">
                <a:solidFill>
                  <a:srgbClr val="FFC000"/>
                </a:solidFill>
                <a:latin typeface="Consolas" panose="020B0609020204030204" pitchFamily="49" charset="0"/>
              </a:rPr>
              <a:t>Transactions_new</a:t>
            </a:r>
            <a:r>
              <a:rPr lang="en-US" sz="2000" b="1" dirty="0" smtClean="0">
                <a:solidFill>
                  <a:srgbClr val="FFC000"/>
                </a:solidFill>
                <a:latin typeface="Consolas" panose="020B0609020204030204" pitchFamily="49" charset="0"/>
              </a:rPr>
              <a:t> as T</a:t>
            </a:r>
          </a:p>
          <a:p>
            <a:pPr>
              <a:buNone/>
            </a:pPr>
            <a:r>
              <a:rPr lang="en-US" sz="2000" b="1" dirty="0" smtClean="0">
                <a:solidFill>
                  <a:srgbClr val="FFC000"/>
                </a:solidFill>
                <a:latin typeface="Consolas" panose="020B0609020204030204" pitchFamily="49" charset="0"/>
              </a:rPr>
              <a:t>   inner join </a:t>
            </a:r>
            <a:r>
              <a:rPr lang="en-US" sz="2000" b="1" dirty="0" err="1" smtClean="0">
                <a:solidFill>
                  <a:srgbClr val="FFC000"/>
                </a:solidFill>
                <a:latin typeface="Consolas" panose="020B0609020204030204" pitchFamily="49" charset="0"/>
              </a:rPr>
              <a:t>customers_new</a:t>
            </a:r>
            <a:r>
              <a:rPr lang="en-US" sz="2000" b="1" dirty="0" smtClean="0">
                <a:solidFill>
                  <a:srgbClr val="FFC000"/>
                </a:solidFill>
                <a:latin typeface="Consolas" panose="020B0609020204030204" pitchFamily="49" charset="0"/>
              </a:rPr>
              <a:t> as C</a:t>
            </a:r>
          </a:p>
          <a:p>
            <a:pPr>
              <a:buNone/>
            </a:pPr>
            <a:r>
              <a:rPr lang="en-US" sz="2000" b="1" dirty="0" smtClean="0">
                <a:solidFill>
                  <a:srgbClr val="FFC000"/>
                </a:solidFill>
                <a:latin typeface="Consolas" panose="020B0609020204030204" pitchFamily="49" charset="0"/>
              </a:rPr>
              <a:t>   on </a:t>
            </a:r>
            <a:r>
              <a:rPr lang="en-US" sz="2000" b="1" dirty="0" err="1" smtClean="0">
                <a:solidFill>
                  <a:srgbClr val="FFC000"/>
                </a:solidFill>
                <a:latin typeface="Consolas" panose="020B0609020204030204" pitchFamily="49" charset="0"/>
              </a:rPr>
              <a:t>T.cust_id</a:t>
            </a:r>
            <a:r>
              <a:rPr lang="en-US" sz="2000" b="1" dirty="0" smtClean="0">
                <a:solidFill>
                  <a:srgbClr val="FFC000"/>
                </a:solidFill>
                <a:latin typeface="Consolas" panose="020B0609020204030204" pitchFamily="49" charset="0"/>
              </a:rPr>
              <a:t> = </a:t>
            </a:r>
            <a:r>
              <a:rPr lang="en-US" sz="2000" b="1" dirty="0" err="1" smtClean="0">
                <a:solidFill>
                  <a:srgbClr val="FFC000"/>
                </a:solidFill>
                <a:latin typeface="Consolas" panose="020B0609020204030204" pitchFamily="49" charset="0"/>
              </a:rPr>
              <a:t>C.customer_Id</a:t>
            </a:r>
            <a:endParaRPr lang="en-US" sz="2000" dirty="0" smtClean="0">
              <a:solidFill>
                <a:srgbClr val="FFC000"/>
              </a:solidFill>
              <a:latin typeface="Consolas" panose="020B0609020204030204" pitchFamily="49" charset="0"/>
            </a:endParaRPr>
          </a:p>
          <a:p>
            <a:pPr>
              <a:buNone/>
            </a:pPr>
            <a:r>
              <a:rPr lang="en-US" sz="2000" b="1" dirty="0" smtClean="0">
                <a:solidFill>
                  <a:srgbClr val="FFC000"/>
                </a:solidFill>
                <a:latin typeface="Consolas" panose="020B0609020204030204" pitchFamily="49" charset="0"/>
              </a:rPr>
              <a:t>   inner join </a:t>
            </a:r>
            <a:r>
              <a:rPr lang="en-US" sz="2000" b="1" dirty="0" err="1" smtClean="0">
                <a:solidFill>
                  <a:srgbClr val="FFC000"/>
                </a:solidFill>
                <a:latin typeface="Consolas" panose="020B0609020204030204" pitchFamily="49" charset="0"/>
              </a:rPr>
              <a:t>prod_cat_info</a:t>
            </a:r>
            <a:r>
              <a:rPr lang="en-US" sz="2000" b="1" dirty="0" smtClean="0">
                <a:solidFill>
                  <a:srgbClr val="FFC000"/>
                </a:solidFill>
                <a:latin typeface="Consolas" panose="020B0609020204030204" pitchFamily="49" charset="0"/>
              </a:rPr>
              <a:t> as P </a:t>
            </a:r>
          </a:p>
          <a:p>
            <a:pPr>
              <a:buNone/>
            </a:pPr>
            <a:r>
              <a:rPr lang="en-IN" sz="2000" b="1" dirty="0" smtClean="0">
                <a:solidFill>
                  <a:srgbClr val="FFC000"/>
                </a:solidFill>
                <a:latin typeface="Consolas" panose="020B0609020204030204" pitchFamily="49" charset="0"/>
              </a:rPr>
              <a:t>   on </a:t>
            </a:r>
            <a:r>
              <a:rPr lang="en-IN" sz="2000" b="1" dirty="0" err="1" smtClean="0">
                <a:solidFill>
                  <a:srgbClr val="FFC000"/>
                </a:solidFill>
                <a:latin typeface="Consolas" panose="020B0609020204030204" pitchFamily="49" charset="0"/>
              </a:rPr>
              <a:t>P.prod_sub_cat_code</a:t>
            </a:r>
            <a:r>
              <a:rPr lang="en-IN" sz="2000" b="1" dirty="0" smtClean="0">
                <a:solidFill>
                  <a:srgbClr val="FFC000"/>
                </a:solidFill>
                <a:latin typeface="Consolas" panose="020B0609020204030204" pitchFamily="49" charset="0"/>
              </a:rPr>
              <a:t> = </a:t>
            </a:r>
            <a:r>
              <a:rPr lang="en-IN" sz="2000" b="1" dirty="0" err="1" smtClean="0">
                <a:solidFill>
                  <a:srgbClr val="FFC000"/>
                </a:solidFill>
                <a:latin typeface="Consolas" panose="020B0609020204030204" pitchFamily="49" charset="0"/>
              </a:rPr>
              <a:t>T.prod_subcat_code</a:t>
            </a:r>
            <a:r>
              <a:rPr lang="en-IN" sz="2000" b="1" dirty="0" smtClean="0">
                <a:solidFill>
                  <a:srgbClr val="FFC000"/>
                </a:solidFill>
                <a:latin typeface="Consolas" panose="020B0609020204030204" pitchFamily="49" charset="0"/>
              </a:rPr>
              <a:t> </a:t>
            </a:r>
          </a:p>
          <a:p>
            <a:pPr>
              <a:buNone/>
            </a:pPr>
            <a:r>
              <a:rPr lang="en-US" sz="2000" b="1" dirty="0" smtClean="0">
                <a:solidFill>
                  <a:srgbClr val="FFC000"/>
                </a:solidFill>
                <a:latin typeface="Consolas" panose="020B0609020204030204" pitchFamily="49" charset="0"/>
              </a:rPr>
              <a:t>   where gender = 'M' and </a:t>
            </a:r>
            <a:r>
              <a:rPr lang="en-US" sz="2000" b="1" dirty="0" err="1" smtClean="0">
                <a:solidFill>
                  <a:srgbClr val="FFC000"/>
                </a:solidFill>
                <a:latin typeface="Consolas" panose="020B0609020204030204" pitchFamily="49" charset="0"/>
              </a:rPr>
              <a:t>prod_cat</a:t>
            </a:r>
            <a:r>
              <a:rPr lang="en-US" sz="2000" b="1" dirty="0" smtClean="0">
                <a:solidFill>
                  <a:srgbClr val="FFC000"/>
                </a:solidFill>
                <a:latin typeface="Consolas" panose="020B0609020204030204" pitchFamily="49" charset="0"/>
              </a:rPr>
              <a:t> = </a:t>
            </a:r>
            <a:r>
              <a:rPr lang="en-US" sz="2000" b="1" dirty="0" smtClean="0">
                <a:solidFill>
                  <a:srgbClr val="FFC000"/>
                </a:solidFill>
                <a:latin typeface="Consolas" panose="020B0609020204030204" pitchFamily="49" charset="0"/>
              </a:rPr>
              <a:t>'Electronics‘</a:t>
            </a:r>
          </a:p>
          <a:p>
            <a:pPr>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select </a:t>
            </a:r>
            <a:r>
              <a:rPr lang="en-US" sz="2000" b="1" dirty="0" err="1" smtClean="0">
                <a:solidFill>
                  <a:srgbClr val="FFC000"/>
                </a:solidFill>
                <a:latin typeface="Consolas" panose="020B0609020204030204" pitchFamily="49" charset="0"/>
              </a:rPr>
              <a:t>prod_subcat,sum</a:t>
            </a:r>
            <a:r>
              <a:rPr lang="en-US" sz="2000" b="1" dirty="0" smtClean="0">
                <a:solidFill>
                  <a:srgbClr val="FFC000"/>
                </a:solidFill>
                <a:latin typeface="Consolas" panose="020B0609020204030204" pitchFamily="49" charset="0"/>
              </a:rPr>
              <a:t>(</a:t>
            </a:r>
            <a:r>
              <a:rPr lang="en-US" sz="2000" b="1" dirty="0" err="1" smtClean="0">
                <a:solidFill>
                  <a:srgbClr val="FFC000"/>
                </a:solidFill>
                <a:latin typeface="Consolas" panose="020B0609020204030204" pitchFamily="49" charset="0"/>
              </a:rPr>
              <a:t>total_amt</a:t>
            </a:r>
            <a:r>
              <a:rPr lang="en-US" sz="2000" b="1" dirty="0" smtClean="0">
                <a:solidFill>
                  <a:srgbClr val="FFC000"/>
                </a:solidFill>
                <a:latin typeface="Consolas" panose="020B0609020204030204" pitchFamily="49" charset="0"/>
              </a:rPr>
              <a:t>) as </a:t>
            </a:r>
            <a:r>
              <a:rPr lang="en-US" sz="2000" b="1" dirty="0" err="1" smtClean="0">
                <a:solidFill>
                  <a:srgbClr val="FFC000"/>
                </a:solidFill>
                <a:latin typeface="Consolas" panose="020B0609020204030204" pitchFamily="49" charset="0"/>
              </a:rPr>
              <a:t>Amount_ME</a:t>
            </a: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from</a:t>
            </a:r>
            <a:r>
              <a:rPr lang="en-US" sz="2000" b="1" dirty="0" smtClean="0">
                <a:solidFill>
                  <a:srgbClr val="FFC000"/>
                </a:solidFill>
                <a:latin typeface="Consolas" panose="020B0609020204030204" pitchFamily="49" charset="0"/>
              </a:rPr>
              <a:t/>
            </a:r>
            <a:br>
              <a:rPr lang="en-US" sz="2000" b="1" dirty="0" smtClean="0">
                <a:solidFill>
                  <a:srgbClr val="FFC000"/>
                </a:solidFill>
                <a:latin typeface="Consolas" panose="020B0609020204030204" pitchFamily="49" charset="0"/>
              </a:rPr>
            </a:br>
            <a:r>
              <a:rPr lang="en-US" sz="2000" b="1" dirty="0" err="1" smtClean="0">
                <a:solidFill>
                  <a:srgbClr val="FFC000"/>
                </a:solidFill>
                <a:latin typeface="Consolas" panose="020B0609020204030204" pitchFamily="49" charset="0"/>
              </a:rPr>
              <a:t>Transactions_new</a:t>
            </a:r>
            <a:r>
              <a:rPr lang="en-US" sz="2000" b="1" dirty="0" smtClean="0">
                <a:solidFill>
                  <a:srgbClr val="FFC000"/>
                </a:solidFill>
                <a:latin typeface="Consolas" panose="020B0609020204030204" pitchFamily="49" charset="0"/>
              </a:rPr>
              <a:t> as </a:t>
            </a:r>
            <a:r>
              <a:rPr lang="en-US" sz="2000" b="1" dirty="0" smtClean="0">
                <a:solidFill>
                  <a:srgbClr val="FFC000"/>
                </a:solidFill>
                <a:latin typeface="Consolas" panose="020B0609020204030204" pitchFamily="49" charset="0"/>
              </a:rPr>
              <a:t>T</a:t>
            </a:r>
            <a:r>
              <a:rPr lang="en-US" sz="2000" b="1" dirty="0" smtClean="0">
                <a:solidFill>
                  <a:srgbClr val="FFC000"/>
                </a:solidFill>
                <a:latin typeface="Consolas" panose="020B0609020204030204" pitchFamily="49" charset="0"/>
              </a:rPr>
              <a:t/>
            </a:r>
            <a:br>
              <a:rPr lang="en-US" sz="2000" b="1" dirty="0" smtClean="0">
                <a:solidFill>
                  <a:srgbClr val="FFC000"/>
                </a:solidFill>
                <a:latin typeface="Consolas" panose="020B0609020204030204" pitchFamily="49" charset="0"/>
              </a:rPr>
            </a:br>
            <a:r>
              <a:rPr lang="en-US" sz="2000" b="1" dirty="0" smtClean="0">
                <a:solidFill>
                  <a:srgbClr val="FFC000"/>
                </a:solidFill>
                <a:latin typeface="Consolas" panose="020B0609020204030204" pitchFamily="49" charset="0"/>
              </a:rPr>
              <a:t>inner </a:t>
            </a:r>
            <a:r>
              <a:rPr lang="en-US" sz="2000" b="1" dirty="0" smtClean="0">
                <a:solidFill>
                  <a:srgbClr val="FFC000"/>
                </a:solidFill>
                <a:latin typeface="Consolas" panose="020B0609020204030204" pitchFamily="49" charset="0"/>
              </a:rPr>
              <a:t>join </a:t>
            </a:r>
            <a:r>
              <a:rPr lang="en-US" sz="2000" b="1" dirty="0" err="1" smtClean="0">
                <a:solidFill>
                  <a:srgbClr val="FFC000"/>
                </a:solidFill>
                <a:latin typeface="Consolas" panose="020B0609020204030204" pitchFamily="49" charset="0"/>
              </a:rPr>
              <a:t>customers_new</a:t>
            </a:r>
            <a:r>
              <a:rPr lang="en-US" sz="2000" b="1" dirty="0" smtClean="0">
                <a:solidFill>
                  <a:srgbClr val="FFC000"/>
                </a:solidFill>
                <a:latin typeface="Consolas" panose="020B0609020204030204" pitchFamily="49" charset="0"/>
              </a:rPr>
              <a:t> as </a:t>
            </a:r>
            <a:r>
              <a:rPr lang="en-US" sz="2000" b="1" dirty="0" smtClean="0">
                <a:solidFill>
                  <a:srgbClr val="FFC000"/>
                </a:solidFill>
                <a:latin typeface="Consolas" panose="020B0609020204030204" pitchFamily="49" charset="0"/>
              </a:rPr>
              <a:t>C</a:t>
            </a:r>
            <a:r>
              <a:rPr lang="en-US" sz="2000" b="1" dirty="0" smtClean="0">
                <a:solidFill>
                  <a:srgbClr val="FFC000"/>
                </a:solidFill>
                <a:latin typeface="Consolas" panose="020B0609020204030204" pitchFamily="49" charset="0"/>
              </a:rPr>
              <a:t/>
            </a:r>
            <a:br>
              <a:rPr lang="en-US" sz="2000" b="1" dirty="0" smtClean="0">
                <a:solidFill>
                  <a:srgbClr val="FFC000"/>
                </a:solidFill>
                <a:latin typeface="Consolas" panose="020B0609020204030204" pitchFamily="49" charset="0"/>
              </a:rPr>
            </a:br>
            <a:r>
              <a:rPr lang="en-US" sz="2000" b="1" dirty="0" smtClean="0">
                <a:solidFill>
                  <a:srgbClr val="FFC000"/>
                </a:solidFill>
                <a:latin typeface="Consolas" panose="020B0609020204030204" pitchFamily="49" charset="0"/>
              </a:rPr>
              <a:t> on </a:t>
            </a:r>
            <a:r>
              <a:rPr lang="en-US" sz="2000" b="1" dirty="0" err="1" smtClean="0">
                <a:solidFill>
                  <a:srgbClr val="FFC000"/>
                </a:solidFill>
                <a:latin typeface="Consolas" panose="020B0609020204030204" pitchFamily="49" charset="0"/>
              </a:rPr>
              <a:t>T.cust_id</a:t>
            </a:r>
            <a:r>
              <a:rPr lang="en-US" sz="2000" b="1" dirty="0" smtClean="0">
                <a:solidFill>
                  <a:srgbClr val="FFC000"/>
                </a:solidFill>
                <a:latin typeface="Consolas" panose="020B0609020204030204" pitchFamily="49" charset="0"/>
              </a:rPr>
              <a:t> = </a:t>
            </a:r>
            <a:r>
              <a:rPr lang="en-US" sz="2000" b="1" dirty="0" err="1" smtClean="0">
                <a:solidFill>
                  <a:srgbClr val="FFC000"/>
                </a:solidFill>
                <a:latin typeface="Consolas" panose="020B0609020204030204" pitchFamily="49" charset="0"/>
              </a:rPr>
              <a:t>C.customer_Id</a:t>
            </a:r>
            <a:r>
              <a:rPr lang="en-US" sz="2000" b="1" dirty="0" smtClean="0">
                <a:solidFill>
                  <a:srgbClr val="FFC000"/>
                </a:solidFill>
                <a:latin typeface="Consolas" panose="020B0609020204030204" pitchFamily="49" charset="0"/>
              </a:rPr>
              <a:t/>
            </a:r>
            <a:br>
              <a:rPr lang="en-US" sz="2000" b="1" dirty="0" smtClean="0">
                <a:solidFill>
                  <a:srgbClr val="FFC000"/>
                </a:solidFill>
                <a:latin typeface="Consolas" panose="020B0609020204030204" pitchFamily="49" charset="0"/>
              </a:rPr>
            </a:br>
            <a:r>
              <a:rPr lang="en-US" sz="2000" b="1" dirty="0" smtClean="0">
                <a:solidFill>
                  <a:srgbClr val="FFC000"/>
                </a:solidFill>
                <a:latin typeface="Consolas" panose="020B0609020204030204" pitchFamily="49" charset="0"/>
              </a:rPr>
              <a:t>inner </a:t>
            </a:r>
            <a:r>
              <a:rPr lang="en-US" sz="2000" b="1" dirty="0" smtClean="0">
                <a:solidFill>
                  <a:srgbClr val="FFC000"/>
                </a:solidFill>
                <a:latin typeface="Consolas" panose="020B0609020204030204" pitchFamily="49" charset="0"/>
              </a:rPr>
              <a:t>join </a:t>
            </a:r>
            <a:r>
              <a:rPr lang="en-US" sz="2000" b="1" dirty="0" err="1" smtClean="0">
                <a:solidFill>
                  <a:srgbClr val="FFC000"/>
                </a:solidFill>
                <a:latin typeface="Consolas" panose="020B0609020204030204" pitchFamily="49" charset="0"/>
              </a:rPr>
              <a:t>prod_cat_info</a:t>
            </a:r>
            <a:r>
              <a:rPr lang="en-US" sz="2000" b="1" dirty="0" smtClean="0">
                <a:solidFill>
                  <a:srgbClr val="FFC000"/>
                </a:solidFill>
                <a:latin typeface="Consolas" panose="020B0609020204030204" pitchFamily="49" charset="0"/>
              </a:rPr>
              <a:t> as P </a:t>
            </a:r>
            <a:br>
              <a:rPr lang="en-US" sz="2000" b="1" dirty="0" smtClean="0">
                <a:solidFill>
                  <a:srgbClr val="FFC000"/>
                </a:solidFill>
                <a:latin typeface="Consolas" panose="020B0609020204030204" pitchFamily="49" charset="0"/>
              </a:rPr>
            </a:br>
            <a:r>
              <a:rPr lang="en-IN" sz="2000" b="1" dirty="0" smtClean="0">
                <a:solidFill>
                  <a:srgbClr val="FFC000"/>
                </a:solidFill>
                <a:latin typeface="Consolas" panose="020B0609020204030204" pitchFamily="49" charset="0"/>
              </a:rPr>
              <a:t> on </a:t>
            </a:r>
            <a:r>
              <a:rPr lang="en-IN" sz="2000" b="1" dirty="0" err="1" smtClean="0">
                <a:solidFill>
                  <a:srgbClr val="FFC000"/>
                </a:solidFill>
                <a:latin typeface="Consolas" panose="020B0609020204030204" pitchFamily="49" charset="0"/>
              </a:rPr>
              <a:t>P.prod_cat_code</a:t>
            </a:r>
            <a:r>
              <a:rPr lang="en-IN" sz="2000" b="1" dirty="0" smtClean="0">
                <a:solidFill>
                  <a:srgbClr val="FFC000"/>
                </a:solidFill>
                <a:latin typeface="Consolas" panose="020B0609020204030204" pitchFamily="49" charset="0"/>
              </a:rPr>
              <a:t> = </a:t>
            </a:r>
            <a:r>
              <a:rPr lang="en-IN" sz="2000" b="1" dirty="0" err="1" smtClean="0">
                <a:solidFill>
                  <a:srgbClr val="FFC000"/>
                </a:solidFill>
                <a:latin typeface="Consolas" panose="020B0609020204030204" pitchFamily="49" charset="0"/>
              </a:rPr>
              <a:t>T.prod_cat_code</a:t>
            </a:r>
            <a:r>
              <a:rPr lang="en-IN" sz="2000" b="1" dirty="0" smtClean="0">
                <a:solidFill>
                  <a:srgbClr val="FFC000"/>
                </a:solidFill>
                <a:latin typeface="Consolas" panose="020B0609020204030204" pitchFamily="49" charset="0"/>
              </a:rPr>
              <a:t/>
            </a:r>
            <a:br>
              <a:rPr lang="en-IN" sz="2000" b="1" dirty="0" smtClean="0">
                <a:solidFill>
                  <a:srgbClr val="FFC000"/>
                </a:solidFill>
                <a:latin typeface="Consolas" panose="020B0609020204030204" pitchFamily="49" charset="0"/>
              </a:rPr>
            </a:br>
            <a:r>
              <a:rPr lang="en-IN"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where </a:t>
            </a:r>
            <a:r>
              <a:rPr lang="en-US" sz="2000" b="1" dirty="0" smtClean="0">
                <a:solidFill>
                  <a:srgbClr val="FFC000"/>
                </a:solidFill>
                <a:latin typeface="Consolas" panose="020B0609020204030204" pitchFamily="49" charset="0"/>
              </a:rPr>
              <a:t>gender = 'M' and </a:t>
            </a:r>
            <a:r>
              <a:rPr lang="en-US" sz="2000" b="1" dirty="0" err="1" smtClean="0">
                <a:solidFill>
                  <a:srgbClr val="FFC000"/>
                </a:solidFill>
                <a:latin typeface="Consolas" panose="020B0609020204030204" pitchFamily="49" charset="0"/>
              </a:rPr>
              <a:t>prod_cat</a:t>
            </a:r>
            <a:r>
              <a:rPr lang="en-US" sz="2000" b="1" dirty="0" smtClean="0">
                <a:solidFill>
                  <a:srgbClr val="FFC000"/>
                </a:solidFill>
                <a:latin typeface="Consolas" panose="020B0609020204030204" pitchFamily="49" charset="0"/>
              </a:rPr>
              <a:t> = 'Electronics’</a:t>
            </a:r>
            <a:br>
              <a:rPr lang="en-US" sz="2000" b="1" dirty="0" smtClean="0">
                <a:solidFill>
                  <a:srgbClr val="FFC000"/>
                </a:solidFill>
                <a:latin typeface="Consolas" panose="020B0609020204030204" pitchFamily="49" charset="0"/>
              </a:rPr>
            </a:br>
            <a:r>
              <a:rPr lang="en-IN" sz="2000" b="1" dirty="0" smtClean="0">
                <a:solidFill>
                  <a:srgbClr val="FFC000"/>
                </a:solidFill>
                <a:latin typeface="Consolas" panose="020B0609020204030204" pitchFamily="49" charset="0"/>
              </a:rPr>
              <a:t>group by </a:t>
            </a:r>
            <a:r>
              <a:rPr lang="en-IN" sz="2000" b="1" dirty="0" err="1" smtClean="0">
                <a:solidFill>
                  <a:srgbClr val="FFC000"/>
                </a:solidFill>
                <a:latin typeface="Consolas" panose="020B0609020204030204" pitchFamily="49" charset="0"/>
              </a:rPr>
              <a:t>prod_subcat</a:t>
            </a:r>
            <a:endParaRPr lang="en-IN" sz="2000" b="1" dirty="0" smtClean="0">
              <a:solidFill>
                <a:srgbClr val="FFC000"/>
              </a:solidFill>
            </a:endParaRPr>
          </a:p>
          <a:p>
            <a:r>
              <a:rPr lang="en-US" sz="2000" b="1" dirty="0" smtClean="0">
                <a:solidFill>
                  <a:schemeClr val="bg1"/>
                </a:solidFill>
              </a:rPr>
              <a:t>-(</a:t>
            </a:r>
            <a:r>
              <a:rPr lang="en-US" sz="2000" b="1" dirty="0" smtClean="0">
                <a:solidFill>
                  <a:schemeClr val="bg1"/>
                </a:solidFill>
              </a:rPr>
              <a:t>Result</a:t>
            </a:r>
            <a:r>
              <a:rPr lang="en-US" sz="2000" b="1" dirty="0" smtClean="0">
                <a:solidFill>
                  <a:schemeClr val="bg1"/>
                </a:solidFill>
              </a:rPr>
              <a:t>):</a:t>
            </a:r>
          </a:p>
          <a:p>
            <a:endParaRPr lang="en-US" sz="2000" b="1" dirty="0" smtClean="0">
              <a:solidFill>
                <a:schemeClr val="bg1"/>
              </a:solidFill>
            </a:endParaRPr>
          </a:p>
          <a:p>
            <a:endParaRPr lang="en-US" dirty="0"/>
          </a:p>
        </p:txBody>
      </p:sp>
      <p:pic>
        <p:nvPicPr>
          <p:cNvPr id="4" name="Picture 3">
            <a:extLst>
              <a:ext uri="{FF2B5EF4-FFF2-40B4-BE49-F238E27FC236}">
                <a16:creationId xmlns:a16="http://schemas.microsoft.com/office/drawing/2014/main" xmlns="" id="{0314EC2A-97E8-4E28-B10B-A54FAAECF10D}"/>
              </a:ext>
            </a:extLst>
          </p:cNvPr>
          <p:cNvPicPr>
            <a:picLocks noChangeAspect="1"/>
          </p:cNvPicPr>
          <p:nvPr/>
        </p:nvPicPr>
        <p:blipFill>
          <a:blip r:embed="rId2"/>
          <a:stretch>
            <a:fillRect/>
          </a:stretch>
        </p:blipFill>
        <p:spPr>
          <a:xfrm>
            <a:off x="2571736" y="5072074"/>
            <a:ext cx="4500595" cy="16044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dirty="0" smtClean="0">
                <a:solidFill>
                  <a:srgbClr val="FC60DE"/>
                </a:solidFill>
              </a:rPr>
              <a:t>QUESTION NO: </a:t>
            </a:r>
            <a:r>
              <a:rPr lang="en-IN" dirty="0" smtClean="0">
                <a:solidFill>
                  <a:srgbClr val="FC60DE"/>
                </a:solidFill>
              </a:rPr>
              <a:t>10</a:t>
            </a:r>
            <a:endParaRPr lang="en-US" dirty="0"/>
          </a:p>
        </p:txBody>
      </p:sp>
      <p:sp>
        <p:nvSpPr>
          <p:cNvPr id="3" name="Content Placeholder 2"/>
          <p:cNvSpPr>
            <a:spLocks noGrp="1"/>
          </p:cNvSpPr>
          <p:nvPr>
            <p:ph idx="1"/>
          </p:nvPr>
        </p:nvSpPr>
        <p:spPr>
          <a:xfrm>
            <a:off x="457200" y="1428736"/>
            <a:ext cx="8229600" cy="4857784"/>
          </a:xfrm>
        </p:spPr>
        <p:txBody>
          <a:bodyPr>
            <a:normAutofit fontScale="77500" lnSpcReduction="20000"/>
          </a:bodyPr>
          <a:lstStyle/>
          <a:p>
            <a:r>
              <a:rPr lang="en-GB" sz="2800" b="1" dirty="0" smtClean="0">
                <a:solidFill>
                  <a:schemeClr val="bg1"/>
                </a:solidFill>
              </a:rPr>
              <a:t>What is percentage of sales and returns by product sub category; display only top 5 sub categories in terms of sales?</a:t>
            </a:r>
          </a:p>
          <a:p>
            <a:endParaRPr lang="en-GB" sz="2800" b="1" dirty="0" smtClean="0">
              <a:solidFill>
                <a:schemeClr val="bg1"/>
              </a:solidFill>
            </a:endParaRPr>
          </a:p>
          <a:p>
            <a:r>
              <a:rPr lang="en-GB" sz="2400" b="1" dirty="0" smtClean="0">
                <a:solidFill>
                  <a:schemeClr val="bg1"/>
                </a:solidFill>
              </a:rPr>
              <a:t>-(Code):</a:t>
            </a:r>
          </a:p>
          <a:p>
            <a:pPr>
              <a:buNone/>
            </a:pPr>
            <a:r>
              <a:rPr lang="en-US" sz="2400" b="1" dirty="0" smtClean="0">
                <a:solidFill>
                  <a:srgbClr val="FFC000"/>
                </a:solidFill>
                <a:latin typeface="Consolas" panose="020B0609020204030204" pitchFamily="49" charset="0"/>
              </a:rPr>
              <a:t>	select top 5(</a:t>
            </a:r>
            <a:r>
              <a:rPr lang="en-US" sz="2400" b="1" dirty="0" err="1" smtClean="0">
                <a:solidFill>
                  <a:srgbClr val="FFC000"/>
                </a:solidFill>
                <a:latin typeface="Consolas" panose="020B0609020204030204" pitchFamily="49" charset="0"/>
              </a:rPr>
              <a:t>prod_subcat</a:t>
            </a:r>
            <a:r>
              <a:rPr lang="en-US" sz="2400" b="1" dirty="0" smtClean="0">
                <a:solidFill>
                  <a:srgbClr val="FFC000"/>
                </a:solidFill>
                <a:latin typeface="Consolas" panose="020B0609020204030204" pitchFamily="49" charset="0"/>
              </a:rPr>
              <a:t>),sum(</a:t>
            </a:r>
            <a:r>
              <a:rPr lang="en-US" sz="2400" b="1" dirty="0" err="1" smtClean="0">
                <a:solidFill>
                  <a:srgbClr val="FFC000"/>
                </a:solidFill>
                <a:latin typeface="Consolas" panose="020B0609020204030204" pitchFamily="49" charset="0"/>
              </a:rPr>
              <a:t>total_amt</a:t>
            </a:r>
            <a:r>
              <a:rPr lang="en-US" sz="2400" b="1" dirty="0" smtClean="0">
                <a:solidFill>
                  <a:srgbClr val="FFC000"/>
                </a:solidFill>
                <a:latin typeface="Consolas" panose="020B0609020204030204" pitchFamily="49" charset="0"/>
              </a:rPr>
              <a:t>)as </a:t>
            </a:r>
            <a:r>
              <a:rPr lang="en-US" sz="2400" b="1" dirty="0" err="1" smtClean="0">
                <a:solidFill>
                  <a:srgbClr val="FFC000"/>
                </a:solidFill>
                <a:latin typeface="Consolas" panose="020B0609020204030204" pitchFamily="49" charset="0"/>
              </a:rPr>
              <a:t>Sales_amount</a:t>
            </a:r>
            <a:r>
              <a:rPr lang="en-US" sz="2400" b="1" dirty="0" smtClean="0">
                <a:solidFill>
                  <a:srgbClr val="FFC000"/>
                </a:solidFill>
                <a:latin typeface="Consolas" panose="020B0609020204030204" pitchFamily="49" charset="0"/>
              </a:rPr>
              <a:t> from </a:t>
            </a:r>
            <a:r>
              <a:rPr lang="en-US" sz="2400" b="1" dirty="0" err="1" smtClean="0">
                <a:solidFill>
                  <a:srgbClr val="FFC000"/>
                </a:solidFill>
                <a:latin typeface="Consolas" panose="020B0609020204030204" pitchFamily="49" charset="0"/>
              </a:rPr>
              <a:t>Transactions_new</a:t>
            </a:r>
            <a:r>
              <a:rPr lang="en-US" sz="2400" b="1" dirty="0" smtClean="0">
                <a:solidFill>
                  <a:srgbClr val="FFC000"/>
                </a:solidFill>
                <a:latin typeface="Consolas" panose="020B0609020204030204" pitchFamily="49" charset="0"/>
              </a:rPr>
              <a:t>   as T</a:t>
            </a:r>
          </a:p>
          <a:p>
            <a:pPr>
              <a:buNone/>
            </a:pPr>
            <a:r>
              <a:rPr lang="en-US" sz="2400" b="1" dirty="0" smtClean="0">
                <a:solidFill>
                  <a:srgbClr val="FFC000"/>
                </a:solidFill>
                <a:latin typeface="Consolas" panose="020B0609020204030204" pitchFamily="49" charset="0"/>
              </a:rPr>
              <a:t>	inner join </a:t>
            </a:r>
            <a:r>
              <a:rPr lang="en-US" sz="2400" b="1" dirty="0" err="1" smtClean="0">
                <a:solidFill>
                  <a:srgbClr val="FFC000"/>
                </a:solidFill>
                <a:latin typeface="Consolas" panose="020B0609020204030204" pitchFamily="49" charset="0"/>
              </a:rPr>
              <a:t>prod_cat_info</a:t>
            </a:r>
            <a:r>
              <a:rPr lang="en-US" sz="2400" b="1" dirty="0" smtClean="0">
                <a:solidFill>
                  <a:srgbClr val="FFC000"/>
                </a:solidFill>
                <a:latin typeface="Consolas" panose="020B0609020204030204" pitchFamily="49" charset="0"/>
              </a:rPr>
              <a:t> as P</a:t>
            </a:r>
          </a:p>
          <a:p>
            <a:pPr>
              <a:buNone/>
            </a:pPr>
            <a:r>
              <a:rPr lang="en-IN" sz="2400" b="1" dirty="0" smtClean="0">
                <a:solidFill>
                  <a:srgbClr val="FFC000"/>
                </a:solidFill>
                <a:latin typeface="Consolas" panose="020B0609020204030204" pitchFamily="49" charset="0"/>
              </a:rPr>
              <a:t>	ON </a:t>
            </a:r>
            <a:r>
              <a:rPr lang="en-IN" sz="2400" b="1" dirty="0" err="1" smtClean="0">
                <a:solidFill>
                  <a:srgbClr val="FFC000"/>
                </a:solidFill>
                <a:latin typeface="Consolas" panose="020B0609020204030204" pitchFamily="49" charset="0"/>
              </a:rPr>
              <a:t>P.prod_cat_code</a:t>
            </a:r>
            <a:r>
              <a:rPr lang="en-IN" sz="2400" b="1" dirty="0" smtClean="0">
                <a:solidFill>
                  <a:srgbClr val="FFC000"/>
                </a:solidFill>
                <a:latin typeface="Consolas" panose="020B0609020204030204" pitchFamily="49" charset="0"/>
              </a:rPr>
              <a:t>=</a:t>
            </a:r>
            <a:r>
              <a:rPr lang="en-IN" sz="2400" b="1" dirty="0" err="1" smtClean="0">
                <a:solidFill>
                  <a:srgbClr val="FFC000"/>
                </a:solidFill>
                <a:latin typeface="Consolas" panose="020B0609020204030204" pitchFamily="49" charset="0"/>
              </a:rPr>
              <a:t>T.prod_cat_code</a:t>
            </a:r>
            <a:r>
              <a:rPr lang="en-IN" sz="2400" b="1" dirty="0" smtClean="0">
                <a:solidFill>
                  <a:srgbClr val="FFC000"/>
                </a:solidFill>
                <a:latin typeface="Consolas" panose="020B0609020204030204" pitchFamily="49" charset="0"/>
              </a:rPr>
              <a:t> and </a:t>
            </a:r>
            <a:r>
              <a:rPr lang="en-IN" sz="2400" b="1" dirty="0" err="1" smtClean="0">
                <a:solidFill>
                  <a:srgbClr val="FFC000"/>
                </a:solidFill>
                <a:latin typeface="Consolas" panose="020B0609020204030204" pitchFamily="49" charset="0"/>
              </a:rPr>
              <a:t>P.prod_sub_cat_code</a:t>
            </a:r>
            <a:r>
              <a:rPr lang="en-IN" sz="2400" b="1" dirty="0" smtClean="0">
                <a:solidFill>
                  <a:srgbClr val="FFC000"/>
                </a:solidFill>
                <a:latin typeface="Consolas" panose="020B0609020204030204" pitchFamily="49" charset="0"/>
              </a:rPr>
              <a:t>=</a:t>
            </a:r>
            <a:r>
              <a:rPr lang="en-IN" sz="2400" b="1" dirty="0" err="1" smtClean="0">
                <a:solidFill>
                  <a:srgbClr val="FFC000"/>
                </a:solidFill>
                <a:latin typeface="Consolas" panose="020B0609020204030204" pitchFamily="49" charset="0"/>
              </a:rPr>
              <a:t>T.prod_subcat_code</a:t>
            </a:r>
            <a:endParaRPr lang="en-IN" sz="2400" b="1" dirty="0" smtClean="0">
              <a:solidFill>
                <a:srgbClr val="FFC000"/>
              </a:solidFill>
              <a:latin typeface="Consolas" panose="020B0609020204030204" pitchFamily="49" charset="0"/>
            </a:endParaRPr>
          </a:p>
          <a:p>
            <a:pPr>
              <a:buNone/>
            </a:pPr>
            <a:r>
              <a:rPr lang="en-US" sz="2400" b="1" dirty="0" smtClean="0">
                <a:solidFill>
                  <a:srgbClr val="FFC000"/>
                </a:solidFill>
                <a:latin typeface="Consolas" panose="020B0609020204030204" pitchFamily="49" charset="0"/>
              </a:rPr>
              <a:t>	where </a:t>
            </a:r>
            <a:r>
              <a:rPr lang="en-US" sz="2400" b="1" dirty="0" err="1" smtClean="0">
                <a:solidFill>
                  <a:srgbClr val="FFC000"/>
                </a:solidFill>
                <a:latin typeface="Consolas" panose="020B0609020204030204" pitchFamily="49" charset="0"/>
              </a:rPr>
              <a:t>T.total_amt</a:t>
            </a:r>
            <a:r>
              <a:rPr lang="en-US" sz="2400" b="1" dirty="0" smtClean="0">
                <a:solidFill>
                  <a:srgbClr val="FFC000"/>
                </a:solidFill>
                <a:latin typeface="Consolas" panose="020B0609020204030204" pitchFamily="49" charset="0"/>
              </a:rPr>
              <a:t>&gt;0</a:t>
            </a:r>
          </a:p>
          <a:p>
            <a:pPr>
              <a:buNone/>
            </a:pPr>
            <a:r>
              <a:rPr lang="en-IN" sz="2400" b="1" dirty="0" smtClean="0">
                <a:solidFill>
                  <a:srgbClr val="FFC000"/>
                </a:solidFill>
                <a:latin typeface="Consolas" panose="020B0609020204030204" pitchFamily="49" charset="0"/>
              </a:rPr>
              <a:t>	group by </a:t>
            </a:r>
            <a:r>
              <a:rPr lang="en-IN" sz="2400" b="1" dirty="0" err="1" smtClean="0">
                <a:solidFill>
                  <a:srgbClr val="FFC000"/>
                </a:solidFill>
                <a:latin typeface="Consolas" panose="020B0609020204030204" pitchFamily="49" charset="0"/>
              </a:rPr>
              <a:t>prod_subcat</a:t>
            </a:r>
            <a:endParaRPr lang="en-IN" sz="2400" b="1" dirty="0" smtClean="0">
              <a:solidFill>
                <a:srgbClr val="FFC000"/>
              </a:solidFill>
              <a:latin typeface="Consolas" panose="020B0609020204030204" pitchFamily="49" charset="0"/>
            </a:endParaRPr>
          </a:p>
          <a:p>
            <a:pPr>
              <a:buNone/>
            </a:pPr>
            <a:r>
              <a:rPr lang="en-US" sz="2400" b="1" dirty="0" smtClean="0">
                <a:solidFill>
                  <a:srgbClr val="FFC000"/>
                </a:solidFill>
                <a:latin typeface="Consolas" panose="020B0609020204030204" pitchFamily="49" charset="0"/>
              </a:rPr>
              <a:t>	order by </a:t>
            </a:r>
            <a:r>
              <a:rPr lang="en-US" sz="2400" b="1" dirty="0" err="1" smtClean="0">
                <a:solidFill>
                  <a:srgbClr val="FFC000"/>
                </a:solidFill>
                <a:latin typeface="Consolas" panose="020B0609020204030204" pitchFamily="49" charset="0"/>
              </a:rPr>
              <a:t>Sales_amount</a:t>
            </a:r>
            <a:r>
              <a:rPr lang="en-US" sz="2400" b="1" dirty="0" smtClean="0">
                <a:solidFill>
                  <a:srgbClr val="FFC000"/>
                </a:solidFill>
                <a:latin typeface="Consolas" panose="020B0609020204030204" pitchFamily="49" charset="0"/>
              </a:rPr>
              <a:t> </a:t>
            </a:r>
            <a:r>
              <a:rPr lang="en-US" sz="2400" b="1" dirty="0" err="1" smtClean="0">
                <a:solidFill>
                  <a:srgbClr val="FFC000"/>
                </a:solidFill>
                <a:latin typeface="Consolas" panose="020B0609020204030204" pitchFamily="49" charset="0"/>
              </a:rPr>
              <a:t>desc</a:t>
            </a:r>
            <a:endParaRPr lang="en-US" sz="2400" b="1" dirty="0" smtClean="0">
              <a:solidFill>
                <a:srgbClr val="FFC000"/>
              </a:solidFill>
              <a:latin typeface="Consolas" panose="020B0609020204030204" pitchFamily="49" charset="0"/>
            </a:endParaRPr>
          </a:p>
          <a:p>
            <a:pPr>
              <a:buNone/>
            </a:pPr>
            <a:endParaRPr lang="en-IN" sz="2400" b="1" dirty="0" smtClean="0">
              <a:solidFill>
                <a:srgbClr val="FFC000"/>
              </a:solidFill>
            </a:endParaRPr>
          </a:p>
          <a:p>
            <a:pPr>
              <a:buNone/>
            </a:pPr>
            <a:endParaRPr lang="en-GB" sz="2400" dirty="0" smtClean="0">
              <a:solidFill>
                <a:schemeClr val="bg1"/>
              </a:solidFill>
            </a:endParaRPr>
          </a:p>
          <a:p>
            <a:pPr>
              <a:buNone/>
            </a:pPr>
            <a:r>
              <a:rPr lang="en-GB" dirty="0" smtClean="0"/>
              <a:t/>
            </a:r>
            <a:br>
              <a:rPr lang="en-GB"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8229600" cy="1285884"/>
          </a:xfrm>
        </p:spPr>
        <p:txBody>
          <a:bodyPr/>
          <a:lstStyle/>
          <a:p>
            <a:r>
              <a:rPr lang="en-IN" dirty="0" smtClean="0">
                <a:solidFill>
                  <a:srgbClr val="FC60DE"/>
                </a:solidFill>
              </a:rPr>
              <a:t>QUESTION NO: 10</a:t>
            </a:r>
            <a:endParaRPr lang="en-US" dirty="0"/>
          </a:p>
        </p:txBody>
      </p:sp>
      <p:sp>
        <p:nvSpPr>
          <p:cNvPr id="3" name="Content Placeholder 2"/>
          <p:cNvSpPr>
            <a:spLocks noGrp="1"/>
          </p:cNvSpPr>
          <p:nvPr>
            <p:ph idx="1"/>
          </p:nvPr>
        </p:nvSpPr>
        <p:spPr>
          <a:xfrm>
            <a:off x="457200" y="1000109"/>
            <a:ext cx="8229600" cy="4214841"/>
          </a:xfrm>
        </p:spPr>
        <p:txBody>
          <a:bodyPr>
            <a:normAutofit fontScale="55000" lnSpcReduction="20000"/>
          </a:bodyPr>
          <a:lstStyle/>
          <a:p>
            <a:pPr>
              <a:buNone/>
            </a:pPr>
            <a:r>
              <a:rPr lang="en-IN" b="1" dirty="0" smtClean="0">
                <a:solidFill>
                  <a:srgbClr val="FFC000"/>
                </a:solidFill>
                <a:latin typeface="Consolas" panose="020B0609020204030204" pitchFamily="49" charset="0"/>
              </a:rPr>
              <a:t>	with </a:t>
            </a:r>
            <a:r>
              <a:rPr lang="en-IN" b="1" dirty="0" err="1" smtClean="0">
                <a:solidFill>
                  <a:srgbClr val="FFC000"/>
                </a:solidFill>
                <a:latin typeface="Consolas" panose="020B0609020204030204" pitchFamily="49" charset="0"/>
              </a:rPr>
              <a:t>perABS</a:t>
            </a:r>
            <a:r>
              <a:rPr lang="en-IN" b="1" dirty="0" smtClean="0">
                <a:solidFill>
                  <a:srgbClr val="FFC000"/>
                </a:solidFill>
                <a:latin typeface="Consolas" panose="020B0609020204030204" pitchFamily="49" charset="0"/>
              </a:rPr>
              <a:t/>
            </a:r>
            <a:br>
              <a:rPr lang="en-IN" b="1" dirty="0" smtClean="0">
                <a:solidFill>
                  <a:srgbClr val="FFC000"/>
                </a:solidFill>
                <a:latin typeface="Consolas" panose="020B0609020204030204" pitchFamily="49" charset="0"/>
              </a:rPr>
            </a:br>
            <a:r>
              <a:rPr lang="en-US" b="1" dirty="0" smtClean="0">
                <a:solidFill>
                  <a:srgbClr val="FFC000"/>
                </a:solidFill>
                <a:latin typeface="Consolas" panose="020B0609020204030204" pitchFamily="49" charset="0"/>
              </a:rPr>
              <a:t>as(select top 5 (</a:t>
            </a:r>
            <a:r>
              <a:rPr lang="en-US" b="1" dirty="0" err="1" smtClean="0">
                <a:solidFill>
                  <a:srgbClr val="FFC000"/>
                </a:solidFill>
                <a:latin typeface="Consolas" panose="020B0609020204030204" pitchFamily="49" charset="0"/>
              </a:rPr>
              <a:t>prod_subcat</a:t>
            </a:r>
            <a:r>
              <a:rPr lang="en-US" b="1" dirty="0" smtClean="0">
                <a:solidFill>
                  <a:srgbClr val="FFC000"/>
                </a:solidFill>
                <a:latin typeface="Consolas" panose="020B0609020204030204" pitchFamily="49" charset="0"/>
              </a:rPr>
              <a:t>),</a:t>
            </a:r>
            <a:br>
              <a:rPr lang="en-US" b="1" dirty="0" smtClean="0">
                <a:solidFill>
                  <a:srgbClr val="FFC000"/>
                </a:solidFill>
                <a:latin typeface="Consolas" panose="020B0609020204030204" pitchFamily="49" charset="0"/>
              </a:rPr>
            </a:br>
            <a:r>
              <a:rPr lang="en-US" b="1" dirty="0" smtClean="0">
                <a:solidFill>
                  <a:srgbClr val="FFC000"/>
                </a:solidFill>
                <a:latin typeface="Consolas" panose="020B0609020204030204" pitchFamily="49" charset="0"/>
              </a:rPr>
              <a:t>ABS(sum(case when Qty&lt;0 then Qty else 0 end)) as Returns,</a:t>
            </a:r>
            <a:br>
              <a:rPr lang="en-US" b="1" dirty="0" smtClean="0">
                <a:solidFill>
                  <a:srgbClr val="FFC000"/>
                </a:solidFill>
                <a:latin typeface="Consolas" panose="020B0609020204030204" pitchFamily="49" charset="0"/>
              </a:rPr>
            </a:br>
            <a:r>
              <a:rPr lang="en-US" b="1" dirty="0" smtClean="0">
                <a:solidFill>
                  <a:srgbClr val="FFC000"/>
                </a:solidFill>
                <a:latin typeface="Consolas" panose="020B0609020204030204" pitchFamily="49" charset="0"/>
              </a:rPr>
              <a:t>sum(case when Qty&gt;0 then Qty else 0 end)as Sales</a:t>
            </a:r>
            <a:br>
              <a:rPr lang="en-US" b="1" dirty="0" smtClean="0">
                <a:solidFill>
                  <a:srgbClr val="FFC000"/>
                </a:solidFill>
                <a:latin typeface="Consolas" panose="020B0609020204030204" pitchFamily="49" charset="0"/>
              </a:rPr>
            </a:br>
            <a:r>
              <a:rPr lang="en-US" b="1" dirty="0" smtClean="0">
                <a:solidFill>
                  <a:srgbClr val="FFC000"/>
                </a:solidFill>
                <a:latin typeface="Consolas" panose="020B0609020204030204" pitchFamily="49" charset="0"/>
              </a:rPr>
              <a:t>from </a:t>
            </a:r>
            <a:r>
              <a:rPr lang="en-US" b="1" dirty="0" err="1" smtClean="0">
                <a:solidFill>
                  <a:srgbClr val="FFC000"/>
                </a:solidFill>
                <a:latin typeface="Consolas" panose="020B0609020204030204" pitchFamily="49" charset="0"/>
              </a:rPr>
              <a:t>Transactions_new</a:t>
            </a:r>
            <a:r>
              <a:rPr lang="en-US" b="1" dirty="0" smtClean="0">
                <a:solidFill>
                  <a:srgbClr val="FFC000"/>
                </a:solidFill>
                <a:latin typeface="Consolas" panose="020B0609020204030204" pitchFamily="49" charset="0"/>
              </a:rPr>
              <a:t> as T</a:t>
            </a:r>
            <a:br>
              <a:rPr lang="en-US" b="1" dirty="0" smtClean="0">
                <a:solidFill>
                  <a:srgbClr val="FFC000"/>
                </a:solidFill>
                <a:latin typeface="Consolas" panose="020B0609020204030204" pitchFamily="49" charset="0"/>
              </a:rPr>
            </a:br>
            <a:r>
              <a:rPr lang="en-US" b="1" dirty="0" smtClean="0">
                <a:solidFill>
                  <a:srgbClr val="FFC000"/>
                </a:solidFill>
                <a:latin typeface="Consolas" panose="020B0609020204030204" pitchFamily="49" charset="0"/>
              </a:rPr>
              <a:t>inner join </a:t>
            </a:r>
            <a:r>
              <a:rPr lang="en-US" b="1" dirty="0" err="1" smtClean="0">
                <a:solidFill>
                  <a:srgbClr val="FFC000"/>
                </a:solidFill>
                <a:latin typeface="Consolas" panose="020B0609020204030204" pitchFamily="49" charset="0"/>
              </a:rPr>
              <a:t>prod_cat_info</a:t>
            </a:r>
            <a:r>
              <a:rPr lang="en-US" b="1" dirty="0" smtClean="0">
                <a:solidFill>
                  <a:srgbClr val="FFC000"/>
                </a:solidFill>
                <a:latin typeface="Consolas" panose="020B0609020204030204" pitchFamily="49" charset="0"/>
              </a:rPr>
              <a:t> as P</a:t>
            </a:r>
            <a:br>
              <a:rPr lang="en-US" b="1" dirty="0" smtClean="0">
                <a:solidFill>
                  <a:srgbClr val="FFC000"/>
                </a:solidFill>
                <a:latin typeface="Consolas" panose="020B0609020204030204" pitchFamily="49" charset="0"/>
              </a:rPr>
            </a:br>
            <a:r>
              <a:rPr lang="en-IN" b="1" dirty="0" smtClean="0">
                <a:solidFill>
                  <a:srgbClr val="FFC000"/>
                </a:solidFill>
                <a:latin typeface="Consolas" panose="020B0609020204030204" pitchFamily="49" charset="0"/>
              </a:rPr>
              <a:t>on </a:t>
            </a:r>
            <a:r>
              <a:rPr lang="en-IN" b="1" dirty="0" err="1" smtClean="0">
                <a:solidFill>
                  <a:srgbClr val="FFC000"/>
                </a:solidFill>
                <a:latin typeface="Consolas" panose="020B0609020204030204" pitchFamily="49" charset="0"/>
              </a:rPr>
              <a:t>T.prod_cat_code</a:t>
            </a:r>
            <a:r>
              <a:rPr lang="en-IN" b="1" dirty="0" smtClean="0">
                <a:solidFill>
                  <a:srgbClr val="FFC000"/>
                </a:solidFill>
                <a:latin typeface="Consolas" panose="020B0609020204030204" pitchFamily="49" charset="0"/>
              </a:rPr>
              <a:t>=</a:t>
            </a:r>
            <a:r>
              <a:rPr lang="en-IN" b="1" dirty="0" err="1" smtClean="0">
                <a:solidFill>
                  <a:srgbClr val="FFC000"/>
                </a:solidFill>
                <a:latin typeface="Consolas" panose="020B0609020204030204" pitchFamily="49" charset="0"/>
              </a:rPr>
              <a:t>P.prod_cat_code</a:t>
            </a:r>
            <a:r>
              <a:rPr lang="en-IN" b="1" dirty="0" smtClean="0">
                <a:solidFill>
                  <a:srgbClr val="FFC000"/>
                </a:solidFill>
                <a:latin typeface="Consolas" panose="020B0609020204030204" pitchFamily="49" charset="0"/>
              </a:rPr>
              <a:t> </a:t>
            </a:r>
            <a:r>
              <a:rPr lang="en-IN" sz="1800" b="1" dirty="0" smtClean="0">
                <a:solidFill>
                  <a:srgbClr val="FFC000"/>
                </a:solidFill>
                <a:latin typeface="Consolas" panose="020B0609020204030204" pitchFamily="49" charset="0"/>
              </a:rPr>
              <a:t> </a:t>
            </a:r>
            <a:r>
              <a:rPr lang="en-IN" b="1" dirty="0" smtClean="0">
                <a:solidFill>
                  <a:srgbClr val="FFC000"/>
                </a:solidFill>
                <a:latin typeface="Consolas" panose="020B0609020204030204" pitchFamily="49" charset="0"/>
              </a:rPr>
              <a:t>and </a:t>
            </a:r>
            <a:br>
              <a:rPr lang="en-IN" b="1" dirty="0" smtClean="0">
                <a:solidFill>
                  <a:srgbClr val="FFC000"/>
                </a:solidFill>
                <a:latin typeface="Consolas" panose="020B0609020204030204" pitchFamily="49" charset="0"/>
              </a:rPr>
            </a:br>
            <a:r>
              <a:rPr lang="en-IN" b="1" dirty="0" smtClean="0">
                <a:solidFill>
                  <a:srgbClr val="FFC000"/>
                </a:solidFill>
                <a:latin typeface="Consolas" panose="020B0609020204030204" pitchFamily="49" charset="0"/>
              </a:rPr>
              <a:t> </a:t>
            </a:r>
            <a:r>
              <a:rPr lang="en-IN" b="1" dirty="0" err="1" smtClean="0">
                <a:solidFill>
                  <a:srgbClr val="FFC000"/>
                </a:solidFill>
                <a:latin typeface="Consolas" panose="020B0609020204030204" pitchFamily="49" charset="0"/>
              </a:rPr>
              <a:t>T.prod_subcat_code</a:t>
            </a:r>
            <a:r>
              <a:rPr lang="en-IN" b="1" dirty="0" smtClean="0">
                <a:solidFill>
                  <a:srgbClr val="FFC000"/>
                </a:solidFill>
                <a:latin typeface="Consolas" panose="020B0609020204030204" pitchFamily="49" charset="0"/>
              </a:rPr>
              <a:t> = </a:t>
            </a:r>
            <a:r>
              <a:rPr lang="en-IN" b="1" dirty="0" err="1" smtClean="0">
                <a:solidFill>
                  <a:srgbClr val="FFC000"/>
                </a:solidFill>
                <a:latin typeface="Consolas" panose="020B0609020204030204" pitchFamily="49" charset="0"/>
              </a:rPr>
              <a:t>P.prod_sub_cat_code</a:t>
            </a:r>
            <a:r>
              <a:rPr lang="en-IN" b="1" dirty="0" smtClean="0">
                <a:solidFill>
                  <a:srgbClr val="FFC000"/>
                </a:solidFill>
                <a:latin typeface="Consolas" panose="020B0609020204030204" pitchFamily="49" charset="0"/>
              </a:rPr>
              <a:t/>
            </a:r>
            <a:br>
              <a:rPr lang="en-IN" b="1" dirty="0" smtClean="0">
                <a:solidFill>
                  <a:srgbClr val="FFC000"/>
                </a:solidFill>
                <a:latin typeface="Consolas" panose="020B0609020204030204" pitchFamily="49" charset="0"/>
              </a:rPr>
            </a:br>
            <a:r>
              <a:rPr lang="en-IN" b="1" dirty="0" smtClean="0">
                <a:solidFill>
                  <a:srgbClr val="FFC000"/>
                </a:solidFill>
                <a:latin typeface="Consolas" panose="020B0609020204030204" pitchFamily="49" charset="0"/>
              </a:rPr>
              <a:t>group by </a:t>
            </a:r>
            <a:r>
              <a:rPr lang="en-IN" b="1" dirty="0" err="1" smtClean="0">
                <a:solidFill>
                  <a:srgbClr val="FFC000"/>
                </a:solidFill>
                <a:latin typeface="Consolas" panose="020B0609020204030204" pitchFamily="49" charset="0"/>
              </a:rPr>
              <a:t>prod_subcat</a:t>
            </a:r>
            <a:r>
              <a:rPr lang="en-IN" b="1" dirty="0" smtClean="0">
                <a:solidFill>
                  <a:srgbClr val="FFC000"/>
                </a:solidFill>
                <a:latin typeface="Consolas" panose="020B0609020204030204" pitchFamily="49" charset="0"/>
              </a:rPr>
              <a:t/>
            </a:r>
            <a:br>
              <a:rPr lang="en-IN" b="1" dirty="0" smtClean="0">
                <a:solidFill>
                  <a:srgbClr val="FFC000"/>
                </a:solidFill>
                <a:latin typeface="Consolas" panose="020B0609020204030204" pitchFamily="49" charset="0"/>
              </a:rPr>
            </a:br>
            <a:r>
              <a:rPr lang="en-IN" b="1" dirty="0" smtClean="0">
                <a:solidFill>
                  <a:srgbClr val="FFC000"/>
                </a:solidFill>
                <a:latin typeface="Consolas" panose="020B0609020204030204" pitchFamily="49" charset="0"/>
              </a:rPr>
              <a:t>order by Sales </a:t>
            </a:r>
            <a:r>
              <a:rPr lang="en-IN" b="1" dirty="0" err="1" smtClean="0">
                <a:solidFill>
                  <a:srgbClr val="FFC000"/>
                </a:solidFill>
                <a:latin typeface="Consolas" panose="020B0609020204030204" pitchFamily="49" charset="0"/>
              </a:rPr>
              <a:t>desc</a:t>
            </a:r>
            <a:r>
              <a:rPr lang="en-IN" b="1" dirty="0" smtClean="0">
                <a:solidFill>
                  <a:srgbClr val="FFC000"/>
                </a:solidFill>
                <a:latin typeface="Consolas" panose="020B0609020204030204" pitchFamily="49" charset="0"/>
              </a:rPr>
              <a:t>)</a:t>
            </a:r>
            <a:br>
              <a:rPr lang="en-IN" b="1" dirty="0" smtClean="0">
                <a:solidFill>
                  <a:srgbClr val="FFC000"/>
                </a:solidFill>
                <a:latin typeface="Consolas" panose="020B0609020204030204" pitchFamily="49" charset="0"/>
              </a:rPr>
            </a:br>
            <a:r>
              <a:rPr lang="en-US" b="1" dirty="0" smtClean="0">
                <a:solidFill>
                  <a:srgbClr val="FFC000"/>
                </a:solidFill>
                <a:latin typeface="Consolas" panose="020B0609020204030204" pitchFamily="49" charset="0"/>
              </a:rPr>
              <a:t>select </a:t>
            </a:r>
            <a:r>
              <a:rPr lang="en-US" b="1" dirty="0" err="1" smtClean="0">
                <a:solidFill>
                  <a:srgbClr val="FFC000"/>
                </a:solidFill>
                <a:latin typeface="Consolas" panose="020B0609020204030204" pitchFamily="49" charset="0"/>
              </a:rPr>
              <a:t>prod_subcat,round</a:t>
            </a:r>
            <a:r>
              <a:rPr lang="en-US" b="1" dirty="0" smtClean="0">
                <a:solidFill>
                  <a:srgbClr val="FFC000"/>
                </a:solidFill>
                <a:latin typeface="Consolas" panose="020B0609020204030204" pitchFamily="49" charset="0"/>
              </a:rPr>
              <a:t>(((returns/(</a:t>
            </a:r>
            <a:r>
              <a:rPr lang="en-US" b="1" dirty="0" err="1" smtClean="0">
                <a:solidFill>
                  <a:srgbClr val="FFC000"/>
                </a:solidFill>
                <a:latin typeface="Consolas" panose="020B0609020204030204" pitchFamily="49" charset="0"/>
              </a:rPr>
              <a:t>returns+Sales</a:t>
            </a:r>
            <a:r>
              <a:rPr lang="en-US" b="1" dirty="0" smtClean="0">
                <a:solidFill>
                  <a:srgbClr val="FFC000"/>
                </a:solidFill>
                <a:latin typeface="Consolas" panose="020B0609020204030204" pitchFamily="49" charset="0"/>
              </a:rPr>
              <a:t>))*100),2)as      </a:t>
            </a:r>
            <a:r>
              <a:rPr lang="en-US" b="1" dirty="0" err="1" smtClean="0">
                <a:solidFill>
                  <a:srgbClr val="FFC000"/>
                </a:solidFill>
                <a:latin typeface="Consolas" panose="020B0609020204030204" pitchFamily="49" charset="0"/>
              </a:rPr>
              <a:t>Return_percent</a:t>
            </a:r>
            <a:r>
              <a:rPr lang="en-US" b="1" dirty="0" smtClean="0">
                <a:solidFill>
                  <a:srgbClr val="FFC000"/>
                </a:solidFill>
                <a:latin typeface="Consolas" panose="020B0609020204030204" pitchFamily="49" charset="0"/>
              </a:rPr>
              <a:t>,</a:t>
            </a:r>
            <a:br>
              <a:rPr lang="en-US" b="1" dirty="0" smtClean="0">
                <a:solidFill>
                  <a:srgbClr val="FFC000"/>
                </a:solidFill>
                <a:latin typeface="Consolas" panose="020B0609020204030204" pitchFamily="49" charset="0"/>
              </a:rPr>
            </a:br>
            <a:r>
              <a:rPr lang="en-US" b="1" dirty="0" smtClean="0">
                <a:solidFill>
                  <a:srgbClr val="FFC000"/>
                </a:solidFill>
                <a:latin typeface="Consolas" panose="020B0609020204030204" pitchFamily="49" charset="0"/>
              </a:rPr>
              <a:t>round(((Sales/(</a:t>
            </a:r>
            <a:r>
              <a:rPr lang="en-US" b="1" dirty="0" err="1" smtClean="0">
                <a:solidFill>
                  <a:srgbClr val="FFC000"/>
                </a:solidFill>
                <a:latin typeface="Consolas" panose="020B0609020204030204" pitchFamily="49" charset="0"/>
              </a:rPr>
              <a:t>returns+Sales</a:t>
            </a:r>
            <a:r>
              <a:rPr lang="en-US" b="1" dirty="0" smtClean="0">
                <a:solidFill>
                  <a:srgbClr val="FFC000"/>
                </a:solidFill>
                <a:latin typeface="Consolas" panose="020B0609020204030204" pitchFamily="49" charset="0"/>
              </a:rPr>
              <a:t>))*100),2)as </a:t>
            </a:r>
            <a:r>
              <a:rPr lang="en-US" b="1" dirty="0" err="1" smtClean="0">
                <a:solidFill>
                  <a:srgbClr val="FFC000"/>
                </a:solidFill>
                <a:latin typeface="Consolas" panose="020B0609020204030204" pitchFamily="49" charset="0"/>
              </a:rPr>
              <a:t>Sales_percent</a:t>
            </a:r>
            <a:r>
              <a:rPr lang="en-US" b="1" dirty="0" smtClean="0">
                <a:solidFill>
                  <a:srgbClr val="FFC000"/>
                </a:solidFill>
                <a:latin typeface="Consolas" panose="020B0609020204030204" pitchFamily="49" charset="0"/>
              </a:rPr>
              <a:t> from </a:t>
            </a:r>
            <a:r>
              <a:rPr lang="en-US" b="1" dirty="0" err="1" smtClean="0">
                <a:solidFill>
                  <a:srgbClr val="FFC000"/>
                </a:solidFill>
                <a:latin typeface="Consolas" panose="020B0609020204030204" pitchFamily="49" charset="0"/>
              </a:rPr>
              <a:t>perABS</a:t>
            </a:r>
            <a:endParaRPr lang="en-US" b="1" dirty="0" smtClean="0">
              <a:solidFill>
                <a:srgbClr val="FFC000"/>
              </a:solidFill>
              <a:latin typeface="Consolas" panose="020B0609020204030204" pitchFamily="49" charset="0"/>
            </a:endParaRPr>
          </a:p>
          <a:p>
            <a:r>
              <a:rPr lang="en-GB" sz="3600" b="1" dirty="0" smtClean="0">
                <a:solidFill>
                  <a:schemeClr val="bg1"/>
                </a:solidFill>
              </a:rPr>
              <a:t>-(Result</a:t>
            </a:r>
            <a:r>
              <a:rPr lang="en-GB" sz="3600" b="1" dirty="0" smtClean="0">
                <a:solidFill>
                  <a:schemeClr val="bg1"/>
                </a:solidFill>
              </a:rPr>
              <a:t>):</a:t>
            </a:r>
          </a:p>
          <a:p>
            <a:endParaRPr lang="en-GB" sz="2800" b="1" dirty="0" smtClean="0">
              <a:solidFill>
                <a:schemeClr val="bg1"/>
              </a:solidFill>
            </a:endParaRPr>
          </a:p>
          <a:p>
            <a:pPr>
              <a:buNone/>
            </a:pPr>
            <a:r>
              <a:rPr lang="en-US" sz="2800" dirty="0" smtClean="0">
                <a:solidFill>
                  <a:srgbClr val="FFC000"/>
                </a:solidFill>
                <a:latin typeface="Consolas" panose="020B0609020204030204" pitchFamily="49" charset="0"/>
              </a:rPr>
              <a:t/>
            </a:r>
            <a:br>
              <a:rPr lang="en-US" sz="2800" dirty="0" smtClean="0">
                <a:solidFill>
                  <a:srgbClr val="FFC000"/>
                </a:solidFill>
                <a:latin typeface="Consolas" panose="020B0609020204030204" pitchFamily="49" charset="0"/>
              </a:rPr>
            </a:br>
            <a:endParaRPr lang="en-US" dirty="0">
              <a:solidFill>
                <a:srgbClr val="FFC000"/>
              </a:solidFill>
            </a:endParaRPr>
          </a:p>
        </p:txBody>
      </p:sp>
      <p:pic>
        <p:nvPicPr>
          <p:cNvPr id="4" name="Picture 3">
            <a:extLst>
              <a:ext uri="{FF2B5EF4-FFF2-40B4-BE49-F238E27FC236}">
                <a16:creationId xmlns:a16="http://schemas.microsoft.com/office/drawing/2014/main" xmlns="" id="{3D04AA46-DF99-4895-A4CD-964B791AB9F0}"/>
              </a:ext>
            </a:extLst>
          </p:cNvPr>
          <p:cNvPicPr>
            <a:picLocks noChangeAspect="1"/>
          </p:cNvPicPr>
          <p:nvPr/>
        </p:nvPicPr>
        <p:blipFill>
          <a:blip r:embed="rId2"/>
          <a:stretch>
            <a:fillRect/>
          </a:stretch>
        </p:blipFill>
        <p:spPr>
          <a:xfrm>
            <a:off x="857224" y="4572008"/>
            <a:ext cx="3482790" cy="1905000"/>
          </a:xfrm>
          <a:prstGeom prst="rect">
            <a:avLst/>
          </a:prstGeom>
        </p:spPr>
      </p:pic>
      <p:pic>
        <p:nvPicPr>
          <p:cNvPr id="5" name="Picture 4">
            <a:extLst>
              <a:ext uri="{FF2B5EF4-FFF2-40B4-BE49-F238E27FC236}">
                <a16:creationId xmlns:a16="http://schemas.microsoft.com/office/drawing/2014/main" xmlns="" id="{ACE7438F-92F5-483C-B82A-CE6932267927}"/>
              </a:ext>
            </a:extLst>
          </p:cNvPr>
          <p:cNvPicPr>
            <a:picLocks noChangeAspect="1"/>
          </p:cNvPicPr>
          <p:nvPr/>
        </p:nvPicPr>
        <p:blipFill>
          <a:blip r:embed="rId3"/>
          <a:stretch>
            <a:fillRect/>
          </a:stretch>
        </p:blipFill>
        <p:spPr>
          <a:xfrm>
            <a:off x="4857752" y="4500570"/>
            <a:ext cx="3859306" cy="19050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28694"/>
          </a:xfrm>
        </p:spPr>
        <p:txBody>
          <a:bodyPr/>
          <a:lstStyle/>
          <a:p>
            <a:r>
              <a:rPr lang="en-IN" dirty="0" smtClean="0">
                <a:solidFill>
                  <a:srgbClr val="FC60DE"/>
                </a:solidFill>
              </a:rPr>
              <a:t>QUESTION NO: </a:t>
            </a:r>
            <a:r>
              <a:rPr lang="en-IN" dirty="0" smtClean="0">
                <a:solidFill>
                  <a:srgbClr val="FC60DE"/>
                </a:solidFill>
              </a:rPr>
              <a:t>11</a:t>
            </a:r>
            <a:endParaRPr lang="en-US" dirty="0"/>
          </a:p>
        </p:txBody>
      </p:sp>
      <p:sp>
        <p:nvSpPr>
          <p:cNvPr id="3" name="Content Placeholder 2"/>
          <p:cNvSpPr>
            <a:spLocks noGrp="1"/>
          </p:cNvSpPr>
          <p:nvPr>
            <p:ph idx="1"/>
          </p:nvPr>
        </p:nvSpPr>
        <p:spPr>
          <a:xfrm>
            <a:off x="457200" y="1214422"/>
            <a:ext cx="8229600" cy="5072098"/>
          </a:xfrm>
        </p:spPr>
        <p:txBody>
          <a:bodyPr>
            <a:normAutofit fontScale="77500" lnSpcReduction="20000"/>
          </a:bodyPr>
          <a:lstStyle/>
          <a:p>
            <a:r>
              <a:rPr lang="en-GB" sz="2800" b="1" dirty="0" smtClean="0">
                <a:solidFill>
                  <a:schemeClr val="bg1"/>
                </a:solidFill>
              </a:rPr>
              <a:t>For all customers aged between 25 to 35 years find what is the net total revenue generated by these consumers in last 30 days of transactions from max transaction date available in the data</a:t>
            </a:r>
            <a:r>
              <a:rPr lang="en-GB" sz="2800" b="1" dirty="0" smtClean="0">
                <a:solidFill>
                  <a:schemeClr val="bg1"/>
                </a:solidFill>
              </a:rPr>
              <a:t>?</a:t>
            </a:r>
          </a:p>
          <a:p>
            <a:endParaRPr lang="en-GB" sz="2800" b="1" dirty="0" smtClean="0">
              <a:solidFill>
                <a:schemeClr val="bg1"/>
              </a:solidFill>
            </a:endParaRPr>
          </a:p>
          <a:p>
            <a:r>
              <a:rPr lang="en-GB" sz="2600" b="1" dirty="0" smtClean="0">
                <a:solidFill>
                  <a:schemeClr val="bg1"/>
                </a:solidFill>
              </a:rPr>
              <a:t>-(Code):</a:t>
            </a:r>
          </a:p>
          <a:p>
            <a:pPr lvl="1">
              <a:buNone/>
            </a:pPr>
            <a:r>
              <a:rPr lang="en-IN" sz="2100" b="1" dirty="0" smtClean="0">
                <a:solidFill>
                  <a:srgbClr val="FFC000"/>
                </a:solidFill>
                <a:latin typeface="Consolas" panose="020B0609020204030204" pitchFamily="49" charset="0"/>
              </a:rPr>
              <a:t>with ABC</a:t>
            </a:r>
          </a:p>
          <a:p>
            <a:pPr>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	 as(select </a:t>
            </a:r>
            <a:r>
              <a:rPr lang="en-US" sz="2000" b="1" dirty="0" smtClean="0">
                <a:solidFill>
                  <a:srgbClr val="FFC000"/>
                </a:solidFill>
                <a:latin typeface="Consolas" panose="020B0609020204030204" pitchFamily="49" charset="0"/>
              </a:rPr>
              <a:t>top 30(</a:t>
            </a:r>
            <a:r>
              <a:rPr lang="en-US" sz="2000" b="1" dirty="0" err="1" smtClean="0">
                <a:solidFill>
                  <a:srgbClr val="FFC000"/>
                </a:solidFill>
                <a:latin typeface="Consolas" panose="020B0609020204030204" pitchFamily="49" charset="0"/>
              </a:rPr>
              <a:t>tran_date</a:t>
            </a:r>
            <a:r>
              <a:rPr lang="en-US" sz="2000" b="1" dirty="0" smtClean="0">
                <a:solidFill>
                  <a:srgbClr val="FFC000"/>
                </a:solidFill>
                <a:latin typeface="Consolas" panose="020B0609020204030204" pitchFamily="49" charset="0"/>
              </a:rPr>
              <a:t>),sum(</a:t>
            </a:r>
            <a:r>
              <a:rPr lang="en-US" sz="2000" b="1" dirty="0" err="1" smtClean="0">
                <a:solidFill>
                  <a:srgbClr val="FFC000"/>
                </a:solidFill>
                <a:latin typeface="Consolas" panose="020B0609020204030204" pitchFamily="49" charset="0"/>
              </a:rPr>
              <a:t>total_amt</a:t>
            </a:r>
            <a:r>
              <a:rPr lang="en-US" sz="2000" b="1" dirty="0" smtClean="0">
                <a:solidFill>
                  <a:srgbClr val="FFC000"/>
                </a:solidFill>
                <a:latin typeface="Consolas" panose="020B0609020204030204" pitchFamily="49" charset="0"/>
              </a:rPr>
              <a:t>)as </a:t>
            </a:r>
            <a:r>
              <a:rPr lang="en-US" sz="2000" b="1" dirty="0" err="1" smtClean="0">
                <a:solidFill>
                  <a:srgbClr val="FFC000"/>
                </a:solidFill>
                <a:latin typeface="Consolas" panose="020B0609020204030204" pitchFamily="49" charset="0"/>
              </a:rPr>
              <a:t>total_amount</a:t>
            </a:r>
            <a:r>
              <a:rPr lang="en-US" sz="2000" b="1" dirty="0" smtClean="0">
                <a:solidFill>
                  <a:srgbClr val="FFC000"/>
                </a:solidFill>
                <a:latin typeface="Consolas" panose="020B0609020204030204" pitchFamily="49" charset="0"/>
              </a:rPr>
              <a:t> </a:t>
            </a:r>
          </a:p>
          <a:p>
            <a:pPr>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from </a:t>
            </a:r>
            <a:r>
              <a:rPr lang="en-US" sz="2000" b="1" dirty="0" err="1" smtClean="0">
                <a:solidFill>
                  <a:srgbClr val="FFC000"/>
                </a:solidFill>
                <a:latin typeface="Consolas" panose="020B0609020204030204" pitchFamily="49" charset="0"/>
              </a:rPr>
              <a:t>customers_new</a:t>
            </a:r>
            <a:r>
              <a:rPr lang="en-US" sz="2000" b="1" dirty="0" smtClean="0">
                <a:solidFill>
                  <a:srgbClr val="FFC000"/>
                </a:solidFill>
                <a:latin typeface="Consolas" panose="020B0609020204030204" pitchFamily="49" charset="0"/>
              </a:rPr>
              <a:t> as C</a:t>
            </a:r>
          </a:p>
          <a:p>
            <a:pPr>
              <a:buNone/>
            </a:pPr>
            <a:r>
              <a:rPr lang="en-IN"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inner join </a:t>
            </a:r>
            <a:r>
              <a:rPr lang="en-IN" sz="2000" b="1" dirty="0" err="1" smtClean="0">
                <a:solidFill>
                  <a:srgbClr val="FFC000"/>
                </a:solidFill>
                <a:latin typeface="Consolas" panose="020B0609020204030204" pitchFamily="49" charset="0"/>
              </a:rPr>
              <a:t>Transactions_new</a:t>
            </a:r>
            <a:r>
              <a:rPr lang="en-IN" sz="2000" b="1" dirty="0" smtClean="0">
                <a:solidFill>
                  <a:srgbClr val="FFC000"/>
                </a:solidFill>
                <a:latin typeface="Consolas" panose="020B0609020204030204" pitchFamily="49" charset="0"/>
              </a:rPr>
              <a:t> as T</a:t>
            </a:r>
          </a:p>
          <a:p>
            <a:pPr>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on </a:t>
            </a:r>
            <a:r>
              <a:rPr lang="en-US" sz="2000" b="1" dirty="0" err="1" smtClean="0">
                <a:solidFill>
                  <a:srgbClr val="FFC000"/>
                </a:solidFill>
                <a:latin typeface="Consolas" panose="020B0609020204030204" pitchFamily="49" charset="0"/>
              </a:rPr>
              <a:t>T.cust_id</a:t>
            </a:r>
            <a:r>
              <a:rPr lang="en-US" sz="2000" b="1" dirty="0" smtClean="0">
                <a:solidFill>
                  <a:srgbClr val="FFC000"/>
                </a:solidFill>
                <a:latin typeface="Consolas" panose="020B0609020204030204" pitchFamily="49" charset="0"/>
              </a:rPr>
              <a:t>=</a:t>
            </a:r>
            <a:r>
              <a:rPr lang="en-US" sz="2000" b="1" dirty="0" err="1" smtClean="0">
                <a:solidFill>
                  <a:srgbClr val="FFC000"/>
                </a:solidFill>
                <a:latin typeface="Consolas" panose="020B0609020204030204" pitchFamily="49" charset="0"/>
              </a:rPr>
              <a:t>C.customer_Id</a:t>
            </a:r>
            <a:endParaRPr lang="en-US" sz="2000" b="1" dirty="0" smtClean="0">
              <a:solidFill>
                <a:srgbClr val="FFC000"/>
              </a:solidFill>
              <a:latin typeface="Consolas" panose="020B0609020204030204" pitchFamily="49" charset="0"/>
            </a:endParaRPr>
          </a:p>
          <a:p>
            <a:pPr>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	 where </a:t>
            </a:r>
            <a:r>
              <a:rPr lang="en-US" sz="2000" b="1" dirty="0" err="1" smtClean="0">
                <a:solidFill>
                  <a:srgbClr val="FFC000"/>
                </a:solidFill>
                <a:latin typeface="Consolas" panose="020B0609020204030204" pitchFamily="49" charset="0"/>
              </a:rPr>
              <a:t>datediff</a:t>
            </a:r>
            <a:r>
              <a:rPr lang="en-US" sz="2000" b="1" dirty="0" smtClean="0">
                <a:solidFill>
                  <a:srgbClr val="FFC000"/>
                </a:solidFill>
                <a:latin typeface="Consolas" panose="020B0609020204030204" pitchFamily="49" charset="0"/>
              </a:rPr>
              <a:t>(</a:t>
            </a:r>
            <a:r>
              <a:rPr lang="en-US" sz="2000" b="1" dirty="0" err="1" smtClean="0">
                <a:solidFill>
                  <a:srgbClr val="FFC000"/>
                </a:solidFill>
                <a:latin typeface="Consolas" panose="020B0609020204030204" pitchFamily="49" charset="0"/>
              </a:rPr>
              <a:t>year,dob,getdate</a:t>
            </a:r>
            <a:r>
              <a:rPr lang="en-US" sz="2000" b="1" dirty="0" smtClean="0">
                <a:solidFill>
                  <a:srgbClr val="FFC000"/>
                </a:solidFill>
                <a:latin typeface="Consolas" panose="020B0609020204030204" pitchFamily="49" charset="0"/>
              </a:rPr>
              <a:t>()) between 25 and 35</a:t>
            </a:r>
          </a:p>
          <a:p>
            <a:pPr>
              <a:buNone/>
            </a:pPr>
            <a:r>
              <a:rPr lang="en-IN"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	 group </a:t>
            </a:r>
            <a:r>
              <a:rPr lang="en-IN" sz="2000" b="1" dirty="0" smtClean="0">
                <a:solidFill>
                  <a:srgbClr val="FFC000"/>
                </a:solidFill>
                <a:latin typeface="Consolas" panose="020B0609020204030204" pitchFamily="49" charset="0"/>
              </a:rPr>
              <a:t>by </a:t>
            </a:r>
            <a:r>
              <a:rPr lang="en-IN" sz="2000" b="1" dirty="0" err="1" smtClean="0">
                <a:solidFill>
                  <a:srgbClr val="FFC000"/>
                </a:solidFill>
                <a:latin typeface="Consolas" panose="020B0609020204030204" pitchFamily="49" charset="0"/>
              </a:rPr>
              <a:t>tran_date</a:t>
            </a:r>
            <a:endParaRPr lang="en-IN" sz="2000" b="1" dirty="0" smtClean="0">
              <a:solidFill>
                <a:srgbClr val="FFC000"/>
              </a:solidFill>
              <a:latin typeface="Consolas" panose="020B0609020204030204" pitchFamily="49" charset="0"/>
            </a:endParaRPr>
          </a:p>
          <a:p>
            <a:pPr>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	 order </a:t>
            </a:r>
            <a:r>
              <a:rPr lang="en-US" sz="2000" b="1" dirty="0" smtClean="0">
                <a:solidFill>
                  <a:srgbClr val="FFC000"/>
                </a:solidFill>
                <a:latin typeface="Consolas" panose="020B0609020204030204" pitchFamily="49" charset="0"/>
              </a:rPr>
              <a:t>by </a:t>
            </a:r>
            <a:r>
              <a:rPr lang="en-US" sz="2000" b="1" dirty="0" err="1" smtClean="0">
                <a:solidFill>
                  <a:srgbClr val="FFC000"/>
                </a:solidFill>
                <a:latin typeface="Consolas" panose="020B0609020204030204" pitchFamily="49" charset="0"/>
              </a:rPr>
              <a:t>tran_date</a:t>
            </a:r>
            <a:r>
              <a:rPr lang="en-US" sz="2000" b="1" dirty="0" smtClean="0">
                <a:solidFill>
                  <a:srgbClr val="FFC000"/>
                </a:solidFill>
                <a:latin typeface="Consolas" panose="020B0609020204030204" pitchFamily="49" charset="0"/>
              </a:rPr>
              <a:t> </a:t>
            </a:r>
            <a:r>
              <a:rPr lang="en-US" sz="2000" b="1" dirty="0" err="1" smtClean="0">
                <a:solidFill>
                  <a:srgbClr val="FFC000"/>
                </a:solidFill>
                <a:latin typeface="Consolas" panose="020B0609020204030204" pitchFamily="49" charset="0"/>
              </a:rPr>
              <a:t>desc</a:t>
            </a:r>
            <a:r>
              <a:rPr lang="en-US" sz="2000" b="1" dirty="0" smtClean="0">
                <a:solidFill>
                  <a:srgbClr val="FFC000"/>
                </a:solidFill>
                <a:latin typeface="Consolas" panose="020B0609020204030204" pitchFamily="49" charset="0"/>
              </a:rPr>
              <a:t>)</a:t>
            </a:r>
          </a:p>
          <a:p>
            <a:pPr>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	 select </a:t>
            </a:r>
            <a:r>
              <a:rPr lang="en-US" sz="2000" b="1" dirty="0" smtClean="0">
                <a:solidFill>
                  <a:srgbClr val="FFC000"/>
                </a:solidFill>
                <a:latin typeface="Consolas" panose="020B0609020204030204" pitchFamily="49" charset="0"/>
              </a:rPr>
              <a:t>sum(</a:t>
            </a:r>
            <a:r>
              <a:rPr lang="en-US" sz="2000" b="1" dirty="0" err="1" smtClean="0">
                <a:solidFill>
                  <a:srgbClr val="FFC000"/>
                </a:solidFill>
                <a:latin typeface="Consolas" panose="020B0609020204030204" pitchFamily="49" charset="0"/>
              </a:rPr>
              <a:t>total_amount</a:t>
            </a:r>
            <a:r>
              <a:rPr lang="en-US" sz="2000" b="1" dirty="0" smtClean="0">
                <a:solidFill>
                  <a:srgbClr val="FFC000"/>
                </a:solidFill>
                <a:latin typeface="Consolas" panose="020B0609020204030204" pitchFamily="49" charset="0"/>
              </a:rPr>
              <a:t>) as </a:t>
            </a:r>
            <a:r>
              <a:rPr lang="en-US" sz="2000" b="1" dirty="0" err="1" smtClean="0">
                <a:solidFill>
                  <a:srgbClr val="FFC000"/>
                </a:solidFill>
                <a:latin typeface="Consolas" panose="020B0609020204030204" pitchFamily="49" charset="0"/>
              </a:rPr>
              <a:t>final_revenue</a:t>
            </a:r>
            <a:r>
              <a:rPr lang="en-US" sz="2000" b="1" dirty="0" smtClean="0">
                <a:solidFill>
                  <a:srgbClr val="FFC000"/>
                </a:solidFill>
                <a:latin typeface="Consolas" panose="020B0609020204030204" pitchFamily="49" charset="0"/>
              </a:rPr>
              <a:t> from ABC</a:t>
            </a:r>
          </a:p>
          <a:p>
            <a:endParaRPr lang="en-IN" sz="2000" dirty="0" smtClean="0">
              <a:solidFill>
                <a:srgbClr val="FFC000"/>
              </a:solidFill>
            </a:endParaRPr>
          </a:p>
          <a:p>
            <a:r>
              <a:rPr lang="en-GB" sz="2600" b="1" dirty="0" smtClean="0">
                <a:solidFill>
                  <a:schemeClr val="bg1"/>
                </a:solidFill>
              </a:rPr>
              <a:t>-(</a:t>
            </a:r>
            <a:r>
              <a:rPr lang="en-GB" sz="2600" b="1" dirty="0" smtClean="0">
                <a:solidFill>
                  <a:schemeClr val="bg1"/>
                </a:solidFill>
              </a:rPr>
              <a:t>Result</a:t>
            </a:r>
            <a:r>
              <a:rPr lang="en-GB" sz="2600" b="1" dirty="0" smtClean="0">
                <a:solidFill>
                  <a:schemeClr val="bg1"/>
                </a:solidFill>
              </a:rPr>
              <a:t>):</a:t>
            </a:r>
          </a:p>
          <a:p>
            <a:pPr>
              <a:buNone/>
            </a:pPr>
            <a:endParaRPr lang="en-GB" sz="2000" b="1" dirty="0" smtClean="0">
              <a:solidFill>
                <a:schemeClr val="bg1"/>
              </a:solidFill>
            </a:endParaRPr>
          </a:p>
          <a:p>
            <a:pPr>
              <a:buNone/>
            </a:pPr>
            <a:r>
              <a:rPr lang="en-GB" sz="2000" dirty="0" smtClean="0">
                <a:solidFill>
                  <a:schemeClr val="bg1"/>
                </a:solidFill>
              </a:rPr>
              <a:t/>
            </a:r>
            <a:br>
              <a:rPr lang="en-GB" sz="2000" dirty="0" smtClean="0">
                <a:solidFill>
                  <a:schemeClr val="bg1"/>
                </a:solidFill>
              </a:rPr>
            </a:br>
            <a:endParaRPr lang="en-US" sz="2000" dirty="0">
              <a:solidFill>
                <a:schemeClr val="bg1"/>
              </a:solidFill>
            </a:endParaRPr>
          </a:p>
        </p:txBody>
      </p:sp>
      <p:pic>
        <p:nvPicPr>
          <p:cNvPr id="4" name="Picture 3">
            <a:extLst>
              <a:ext uri="{FF2B5EF4-FFF2-40B4-BE49-F238E27FC236}">
                <a16:creationId xmlns:a16="http://schemas.microsoft.com/office/drawing/2014/main" xmlns="" id="{BAB6B966-AD10-46C9-8539-339A8B1BF676}"/>
              </a:ext>
            </a:extLst>
          </p:cNvPr>
          <p:cNvPicPr>
            <a:picLocks noChangeAspect="1"/>
          </p:cNvPicPr>
          <p:nvPr/>
        </p:nvPicPr>
        <p:blipFill>
          <a:blip r:embed="rId2"/>
          <a:stretch>
            <a:fillRect/>
          </a:stretch>
        </p:blipFill>
        <p:spPr>
          <a:xfrm>
            <a:off x="2928926" y="5293701"/>
            <a:ext cx="3227294" cy="12071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C60DE"/>
                </a:solidFill>
              </a:rPr>
              <a:t>QUESTION NO: </a:t>
            </a:r>
            <a:r>
              <a:rPr lang="en-IN" dirty="0" smtClean="0">
                <a:solidFill>
                  <a:srgbClr val="FC60DE"/>
                </a:solidFill>
              </a:rPr>
              <a:t>12</a:t>
            </a:r>
            <a:endParaRPr lang="en-US" dirty="0"/>
          </a:p>
        </p:txBody>
      </p:sp>
      <p:sp>
        <p:nvSpPr>
          <p:cNvPr id="3" name="Content Placeholder 2"/>
          <p:cNvSpPr>
            <a:spLocks noGrp="1"/>
          </p:cNvSpPr>
          <p:nvPr>
            <p:ph idx="1"/>
          </p:nvPr>
        </p:nvSpPr>
        <p:spPr>
          <a:xfrm>
            <a:off x="457200" y="1285860"/>
            <a:ext cx="8229600" cy="4840303"/>
          </a:xfrm>
        </p:spPr>
        <p:txBody>
          <a:bodyPr>
            <a:normAutofit/>
          </a:bodyPr>
          <a:lstStyle/>
          <a:p>
            <a:r>
              <a:rPr lang="en-GB" sz="2400" b="1" dirty="0" smtClean="0">
                <a:solidFill>
                  <a:schemeClr val="bg1"/>
                </a:solidFill>
              </a:rPr>
              <a:t>Which product category has seen the max value of returns in the last 3 months of transactions</a:t>
            </a:r>
            <a:r>
              <a:rPr lang="en-GB" sz="2400" b="1" dirty="0" smtClean="0">
                <a:solidFill>
                  <a:schemeClr val="bg1"/>
                </a:solidFill>
              </a:rPr>
              <a:t>?</a:t>
            </a:r>
            <a:endParaRPr lang="en-GB" sz="2400" b="1" dirty="0" smtClean="0">
              <a:solidFill>
                <a:schemeClr val="bg1"/>
              </a:solidFill>
            </a:endParaRPr>
          </a:p>
          <a:p>
            <a:r>
              <a:rPr lang="en-GB" sz="2000" b="1" dirty="0" smtClean="0">
                <a:solidFill>
                  <a:schemeClr val="bg1"/>
                </a:solidFill>
              </a:rPr>
              <a:t>-(Code):</a:t>
            </a:r>
          </a:p>
          <a:p>
            <a:pPr>
              <a:buNone/>
            </a:pPr>
            <a:r>
              <a:rPr lang="en-US" sz="2000" b="1" dirty="0" smtClean="0">
                <a:solidFill>
                  <a:srgbClr val="FFC000"/>
                </a:solidFill>
                <a:latin typeface="Consolas" panose="020B0609020204030204" pitchFamily="49" charset="0"/>
              </a:rPr>
              <a:t>	select </a:t>
            </a:r>
            <a:r>
              <a:rPr lang="en-US" sz="2000" b="1" dirty="0" err="1" smtClean="0">
                <a:solidFill>
                  <a:srgbClr val="FFC000"/>
                </a:solidFill>
                <a:latin typeface="Consolas" panose="020B0609020204030204" pitchFamily="49" charset="0"/>
              </a:rPr>
              <a:t>prod_cat,count</a:t>
            </a:r>
            <a:r>
              <a:rPr lang="en-US" sz="2000" b="1" dirty="0" smtClean="0">
                <a:solidFill>
                  <a:srgbClr val="FFC000"/>
                </a:solidFill>
                <a:latin typeface="Consolas" panose="020B0609020204030204" pitchFamily="49" charset="0"/>
              </a:rPr>
              <a:t> (Qty) as </a:t>
            </a:r>
            <a:r>
              <a:rPr lang="en-US" sz="2000" b="1" dirty="0" err="1" smtClean="0">
                <a:solidFill>
                  <a:srgbClr val="FFC000"/>
                </a:solidFill>
                <a:latin typeface="Consolas" panose="020B0609020204030204" pitchFamily="49" charset="0"/>
              </a:rPr>
              <a:t>No_of_returns</a:t>
            </a:r>
            <a:endParaRPr lang="en-US" sz="2000" b="1" dirty="0" smtClean="0">
              <a:solidFill>
                <a:srgbClr val="FFC000"/>
              </a:solidFill>
              <a:latin typeface="Consolas" panose="020B0609020204030204" pitchFamily="49" charset="0"/>
            </a:endParaRPr>
          </a:p>
          <a:p>
            <a:pPr>
              <a:buNone/>
            </a:pPr>
            <a:r>
              <a:rPr lang="en-US" sz="2000" b="1" dirty="0" smtClean="0">
                <a:solidFill>
                  <a:srgbClr val="FFC000"/>
                </a:solidFill>
                <a:latin typeface="Consolas" panose="020B0609020204030204" pitchFamily="49" charset="0"/>
              </a:rPr>
              <a:t>	from </a:t>
            </a:r>
            <a:r>
              <a:rPr lang="en-US" sz="2000" b="1" dirty="0" err="1" smtClean="0">
                <a:solidFill>
                  <a:srgbClr val="FFC000"/>
                </a:solidFill>
                <a:latin typeface="Consolas" panose="020B0609020204030204" pitchFamily="49" charset="0"/>
              </a:rPr>
              <a:t>Transactions_new</a:t>
            </a:r>
            <a:r>
              <a:rPr lang="en-US" sz="2000" b="1" dirty="0" smtClean="0">
                <a:solidFill>
                  <a:srgbClr val="FFC000"/>
                </a:solidFill>
                <a:latin typeface="Consolas" panose="020B0609020204030204" pitchFamily="49" charset="0"/>
              </a:rPr>
              <a:t> as T</a:t>
            </a:r>
          </a:p>
          <a:p>
            <a:pPr>
              <a:buNone/>
            </a:pPr>
            <a:r>
              <a:rPr lang="en-US" sz="2000" b="1" dirty="0" smtClean="0">
                <a:solidFill>
                  <a:srgbClr val="FFC000"/>
                </a:solidFill>
                <a:latin typeface="Consolas" panose="020B0609020204030204" pitchFamily="49" charset="0"/>
              </a:rPr>
              <a:t>	inner </a:t>
            </a:r>
            <a:r>
              <a:rPr lang="en-US" sz="2000" b="1" dirty="0" smtClean="0">
                <a:solidFill>
                  <a:srgbClr val="FFC000"/>
                </a:solidFill>
                <a:latin typeface="Consolas" panose="020B0609020204030204" pitchFamily="49" charset="0"/>
              </a:rPr>
              <a:t>join </a:t>
            </a:r>
            <a:r>
              <a:rPr lang="en-US" sz="2000" b="1" dirty="0" err="1" smtClean="0">
                <a:solidFill>
                  <a:srgbClr val="FFC000"/>
                </a:solidFill>
                <a:latin typeface="Consolas" panose="020B0609020204030204" pitchFamily="49" charset="0"/>
              </a:rPr>
              <a:t>prod_cat_info</a:t>
            </a:r>
            <a:r>
              <a:rPr lang="en-US" sz="2000" b="1" dirty="0" smtClean="0">
                <a:solidFill>
                  <a:srgbClr val="FFC000"/>
                </a:solidFill>
                <a:latin typeface="Consolas" panose="020B0609020204030204" pitchFamily="49" charset="0"/>
              </a:rPr>
              <a:t> as P</a:t>
            </a:r>
          </a:p>
          <a:p>
            <a:pPr>
              <a:buNone/>
            </a:pPr>
            <a:r>
              <a:rPr lang="en-IN" sz="2000" b="1" dirty="0" smtClean="0">
                <a:solidFill>
                  <a:srgbClr val="FFC000"/>
                </a:solidFill>
                <a:latin typeface="Consolas" panose="020B0609020204030204" pitchFamily="49" charset="0"/>
              </a:rPr>
              <a:t>	on </a:t>
            </a:r>
            <a:r>
              <a:rPr lang="en-IN" sz="2000" b="1" dirty="0" err="1" smtClean="0">
                <a:solidFill>
                  <a:srgbClr val="FFC000"/>
                </a:solidFill>
                <a:latin typeface="Consolas" panose="020B0609020204030204" pitchFamily="49" charset="0"/>
              </a:rPr>
              <a:t>T.prod_cat_code</a:t>
            </a:r>
            <a:r>
              <a:rPr lang="en-IN" sz="2000" b="1" dirty="0" smtClean="0">
                <a:solidFill>
                  <a:srgbClr val="FFC000"/>
                </a:solidFill>
                <a:latin typeface="Consolas" panose="020B0609020204030204" pitchFamily="49" charset="0"/>
              </a:rPr>
              <a:t> = </a:t>
            </a:r>
            <a:r>
              <a:rPr lang="en-IN" sz="2000" b="1" dirty="0" err="1" smtClean="0">
                <a:solidFill>
                  <a:srgbClr val="FFC000"/>
                </a:solidFill>
                <a:latin typeface="Consolas" panose="020B0609020204030204" pitchFamily="49" charset="0"/>
              </a:rPr>
              <a:t>P.prod_cat_code</a:t>
            </a:r>
            <a:r>
              <a:rPr lang="en-IN" sz="2000" b="1" dirty="0" smtClean="0">
                <a:solidFill>
                  <a:srgbClr val="FFC000"/>
                </a:solidFill>
                <a:latin typeface="Consolas" panose="020B0609020204030204" pitchFamily="49" charset="0"/>
              </a:rPr>
              <a:t> and </a:t>
            </a:r>
            <a:r>
              <a:rPr lang="en-IN" sz="2000" b="1" dirty="0" err="1" smtClean="0">
                <a:solidFill>
                  <a:srgbClr val="FFC000"/>
                </a:solidFill>
                <a:latin typeface="Consolas" panose="020B0609020204030204" pitchFamily="49" charset="0"/>
              </a:rPr>
              <a:t>T.prod_subcat_code</a:t>
            </a:r>
            <a:r>
              <a:rPr lang="en-IN" sz="2000" b="1" dirty="0" smtClean="0">
                <a:solidFill>
                  <a:srgbClr val="FFC000"/>
                </a:solidFill>
                <a:latin typeface="Consolas" panose="020B0609020204030204" pitchFamily="49" charset="0"/>
              </a:rPr>
              <a:t> = </a:t>
            </a:r>
            <a:r>
              <a:rPr lang="en-IN" sz="2000" b="1" dirty="0" err="1" smtClean="0">
                <a:solidFill>
                  <a:srgbClr val="FFC000"/>
                </a:solidFill>
                <a:latin typeface="Consolas" panose="020B0609020204030204" pitchFamily="49" charset="0"/>
              </a:rPr>
              <a:t>P.prod_sub_cat_code</a:t>
            </a:r>
            <a:endParaRPr lang="en-IN" sz="2000" b="1" dirty="0" smtClean="0">
              <a:solidFill>
                <a:srgbClr val="FFC000"/>
              </a:solidFill>
              <a:latin typeface="Consolas" panose="020B0609020204030204" pitchFamily="49" charset="0"/>
            </a:endParaRPr>
          </a:p>
          <a:p>
            <a:pPr>
              <a:buNone/>
            </a:pPr>
            <a:r>
              <a:rPr lang="en-US" sz="2000" b="1" dirty="0" smtClean="0">
                <a:solidFill>
                  <a:srgbClr val="FFC000"/>
                </a:solidFill>
                <a:latin typeface="Consolas" panose="020B0609020204030204" pitchFamily="49" charset="0"/>
              </a:rPr>
              <a:t>	where </a:t>
            </a:r>
            <a:r>
              <a:rPr lang="en-US" sz="2000" b="1" dirty="0" err="1" smtClean="0">
                <a:solidFill>
                  <a:srgbClr val="FFC000"/>
                </a:solidFill>
                <a:latin typeface="Consolas" panose="020B0609020204030204" pitchFamily="49" charset="0"/>
              </a:rPr>
              <a:t>total_amt</a:t>
            </a:r>
            <a:r>
              <a:rPr lang="en-US" sz="2000" b="1" dirty="0" smtClean="0">
                <a:solidFill>
                  <a:srgbClr val="FFC000"/>
                </a:solidFill>
                <a:latin typeface="Consolas" panose="020B0609020204030204" pitchFamily="49" charset="0"/>
              </a:rPr>
              <a:t>&lt;0 and </a:t>
            </a:r>
            <a:r>
              <a:rPr lang="en-US" sz="2000" b="1" dirty="0" err="1" smtClean="0">
                <a:solidFill>
                  <a:srgbClr val="FFC000"/>
                </a:solidFill>
                <a:latin typeface="Consolas" panose="020B0609020204030204" pitchFamily="49" charset="0"/>
              </a:rPr>
              <a:t>datediff</a:t>
            </a:r>
            <a:r>
              <a:rPr lang="en-US" sz="2000" b="1" dirty="0" smtClean="0">
                <a:solidFill>
                  <a:srgbClr val="FFC000"/>
                </a:solidFill>
                <a:latin typeface="Consolas" panose="020B0609020204030204" pitchFamily="49" charset="0"/>
              </a:rPr>
              <a:t> (month,'2014-09-01',tran_date)= 3</a:t>
            </a:r>
          </a:p>
          <a:p>
            <a:pPr>
              <a:buNone/>
            </a:pPr>
            <a:r>
              <a:rPr lang="en-IN" sz="2000" b="1" dirty="0" smtClean="0">
                <a:solidFill>
                  <a:srgbClr val="FFC000"/>
                </a:solidFill>
                <a:latin typeface="Consolas" panose="020B0609020204030204" pitchFamily="49" charset="0"/>
              </a:rPr>
              <a:t>	group </a:t>
            </a:r>
            <a:r>
              <a:rPr lang="en-IN" sz="2000" b="1" dirty="0" smtClean="0">
                <a:solidFill>
                  <a:srgbClr val="FFC000"/>
                </a:solidFill>
                <a:latin typeface="Consolas" panose="020B0609020204030204" pitchFamily="49" charset="0"/>
              </a:rPr>
              <a:t>by </a:t>
            </a:r>
            <a:r>
              <a:rPr lang="en-IN" sz="2000" b="1" dirty="0" err="1" smtClean="0">
                <a:solidFill>
                  <a:srgbClr val="FFC000"/>
                </a:solidFill>
                <a:latin typeface="Consolas" panose="020B0609020204030204" pitchFamily="49" charset="0"/>
              </a:rPr>
              <a:t>prod_cat</a:t>
            </a:r>
            <a:endParaRPr lang="en-IN" sz="2000" b="1" dirty="0" smtClean="0">
              <a:solidFill>
                <a:srgbClr val="FFC000"/>
              </a:solidFill>
            </a:endParaRPr>
          </a:p>
          <a:p>
            <a:r>
              <a:rPr lang="en-GB" sz="2000" b="1" dirty="0" smtClean="0">
                <a:solidFill>
                  <a:schemeClr val="bg1"/>
                </a:solidFill>
              </a:rPr>
              <a:t>-(</a:t>
            </a:r>
            <a:r>
              <a:rPr lang="en-GB" sz="2000" b="1" dirty="0" smtClean="0">
                <a:solidFill>
                  <a:schemeClr val="bg1"/>
                </a:solidFill>
              </a:rPr>
              <a:t>Result):</a:t>
            </a:r>
          </a:p>
          <a:p>
            <a:endParaRPr lang="en-US" dirty="0"/>
          </a:p>
        </p:txBody>
      </p:sp>
      <p:pic>
        <p:nvPicPr>
          <p:cNvPr id="4" name="Picture 3">
            <a:extLst>
              <a:ext uri="{FF2B5EF4-FFF2-40B4-BE49-F238E27FC236}">
                <a16:creationId xmlns:a16="http://schemas.microsoft.com/office/drawing/2014/main" xmlns="" id="{133777D5-372F-4ED8-AFF2-434283E4B991}"/>
              </a:ext>
            </a:extLst>
          </p:cNvPr>
          <p:cNvPicPr>
            <a:picLocks noChangeAspect="1"/>
          </p:cNvPicPr>
          <p:nvPr/>
        </p:nvPicPr>
        <p:blipFill>
          <a:blip r:embed="rId2"/>
          <a:stretch>
            <a:fillRect/>
          </a:stretch>
        </p:blipFill>
        <p:spPr>
          <a:xfrm>
            <a:off x="2643174" y="5429264"/>
            <a:ext cx="3980329" cy="11564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C60DE"/>
                </a:solidFill>
              </a:rPr>
              <a:t>QUESTION NO: </a:t>
            </a:r>
            <a:r>
              <a:rPr lang="en-IN" dirty="0" smtClean="0">
                <a:solidFill>
                  <a:srgbClr val="FC60DE"/>
                </a:solidFill>
              </a:rPr>
              <a:t>13</a:t>
            </a:r>
            <a:endParaRPr lang="en-US" dirty="0"/>
          </a:p>
        </p:txBody>
      </p:sp>
      <p:sp>
        <p:nvSpPr>
          <p:cNvPr id="3" name="Content Placeholder 2"/>
          <p:cNvSpPr>
            <a:spLocks noGrp="1"/>
          </p:cNvSpPr>
          <p:nvPr>
            <p:ph idx="1"/>
          </p:nvPr>
        </p:nvSpPr>
        <p:spPr/>
        <p:txBody>
          <a:bodyPr>
            <a:normAutofit/>
          </a:bodyPr>
          <a:lstStyle/>
          <a:p>
            <a:r>
              <a:rPr lang="en-GB" sz="2400" b="1" dirty="0" smtClean="0">
                <a:solidFill>
                  <a:schemeClr val="bg1"/>
                </a:solidFill>
              </a:rPr>
              <a:t>Which store-type sells the maximum products; by value of sales amount and by quantity sold?</a:t>
            </a:r>
          </a:p>
          <a:p>
            <a:r>
              <a:rPr lang="en-GB" sz="2000" b="1" dirty="0" smtClean="0">
                <a:solidFill>
                  <a:schemeClr val="bg1"/>
                </a:solidFill>
              </a:rPr>
              <a:t>-(Code):</a:t>
            </a:r>
          </a:p>
          <a:p>
            <a:pPr>
              <a:buNone/>
            </a:pPr>
            <a:r>
              <a:rPr lang="en-US" sz="2000" b="1" dirty="0" smtClean="0">
                <a:solidFill>
                  <a:srgbClr val="FFC000"/>
                </a:solidFill>
                <a:latin typeface="Consolas" panose="020B0609020204030204" pitchFamily="49" charset="0"/>
              </a:rPr>
              <a:t>	select </a:t>
            </a:r>
            <a:r>
              <a:rPr lang="en-US" sz="2000" b="1" dirty="0" smtClean="0">
                <a:solidFill>
                  <a:srgbClr val="FFC000"/>
                </a:solidFill>
                <a:latin typeface="Consolas" panose="020B0609020204030204" pitchFamily="49" charset="0"/>
              </a:rPr>
              <a:t>top 1(</a:t>
            </a:r>
            <a:r>
              <a:rPr lang="en-US" sz="2000" b="1" dirty="0" err="1" smtClean="0">
                <a:solidFill>
                  <a:srgbClr val="FFC000"/>
                </a:solidFill>
                <a:latin typeface="Consolas" panose="020B0609020204030204" pitchFamily="49" charset="0"/>
              </a:rPr>
              <a:t>Store_type</a:t>
            </a:r>
            <a:r>
              <a:rPr lang="en-US" sz="2000" b="1" dirty="0" smtClean="0">
                <a:solidFill>
                  <a:srgbClr val="FFC000"/>
                </a:solidFill>
                <a:latin typeface="Consolas" panose="020B0609020204030204" pitchFamily="49" charset="0"/>
              </a:rPr>
              <a:t>),count(Qty)as </a:t>
            </a:r>
            <a:r>
              <a:rPr lang="en-US" sz="2000" b="1" dirty="0" err="1" smtClean="0">
                <a:solidFill>
                  <a:srgbClr val="FFC000"/>
                </a:solidFill>
                <a:latin typeface="Consolas" panose="020B0609020204030204" pitchFamily="49" charset="0"/>
              </a:rPr>
              <a:t>No_of_products</a:t>
            </a:r>
            <a:r>
              <a:rPr lang="en-US" sz="2000" b="1" dirty="0" smtClean="0">
                <a:solidFill>
                  <a:srgbClr val="FFC000"/>
                </a:solidFill>
                <a:latin typeface="Consolas" panose="020B0609020204030204" pitchFamily="49" charset="0"/>
              </a:rPr>
              <a:t>,</a:t>
            </a:r>
          </a:p>
          <a:p>
            <a:pPr>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	sum </a:t>
            </a:r>
            <a:r>
              <a:rPr lang="en-US" sz="2000" b="1" dirty="0" smtClean="0">
                <a:solidFill>
                  <a:srgbClr val="FFC000"/>
                </a:solidFill>
                <a:latin typeface="Consolas" panose="020B0609020204030204" pitchFamily="49" charset="0"/>
              </a:rPr>
              <a:t>(</a:t>
            </a:r>
            <a:r>
              <a:rPr lang="en-US" sz="2000" b="1" dirty="0" err="1" smtClean="0">
                <a:solidFill>
                  <a:srgbClr val="FFC000"/>
                </a:solidFill>
                <a:latin typeface="Consolas" panose="020B0609020204030204" pitchFamily="49" charset="0"/>
              </a:rPr>
              <a:t>total_amt</a:t>
            </a:r>
            <a:r>
              <a:rPr lang="en-US" sz="2000" b="1" dirty="0" smtClean="0">
                <a:solidFill>
                  <a:srgbClr val="FFC000"/>
                </a:solidFill>
                <a:latin typeface="Consolas" panose="020B0609020204030204" pitchFamily="49" charset="0"/>
              </a:rPr>
              <a:t>)as Amount from </a:t>
            </a:r>
            <a:r>
              <a:rPr lang="en-US" sz="2000" b="1" dirty="0" err="1" smtClean="0">
                <a:solidFill>
                  <a:srgbClr val="FFC000"/>
                </a:solidFill>
                <a:latin typeface="Consolas" panose="020B0609020204030204" pitchFamily="49" charset="0"/>
              </a:rPr>
              <a:t>Transactions_new</a:t>
            </a:r>
            <a:endParaRPr lang="en-US" sz="2000" b="1" dirty="0" smtClean="0">
              <a:solidFill>
                <a:srgbClr val="FFC000"/>
              </a:solidFill>
              <a:latin typeface="Consolas" panose="020B0609020204030204" pitchFamily="49" charset="0"/>
            </a:endParaRPr>
          </a:p>
          <a:p>
            <a:pPr>
              <a:buNone/>
            </a:pPr>
            <a:r>
              <a:rPr lang="en-IN"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	where </a:t>
            </a:r>
            <a:r>
              <a:rPr lang="en-IN" sz="2000" b="1" dirty="0" err="1" smtClean="0">
                <a:solidFill>
                  <a:srgbClr val="FFC000"/>
                </a:solidFill>
                <a:latin typeface="Consolas" panose="020B0609020204030204" pitchFamily="49" charset="0"/>
              </a:rPr>
              <a:t>total_amt</a:t>
            </a:r>
            <a:r>
              <a:rPr lang="en-IN" sz="2000" b="1" dirty="0" smtClean="0">
                <a:solidFill>
                  <a:srgbClr val="FFC000"/>
                </a:solidFill>
                <a:latin typeface="Consolas" panose="020B0609020204030204" pitchFamily="49" charset="0"/>
              </a:rPr>
              <a:t>&gt;0</a:t>
            </a:r>
          </a:p>
          <a:p>
            <a:pPr>
              <a:buNone/>
            </a:pPr>
            <a:r>
              <a:rPr lang="en-IN"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	group </a:t>
            </a:r>
            <a:r>
              <a:rPr lang="en-IN" sz="2000" b="1" dirty="0" smtClean="0">
                <a:solidFill>
                  <a:srgbClr val="FFC000"/>
                </a:solidFill>
                <a:latin typeface="Consolas" panose="020B0609020204030204" pitchFamily="49" charset="0"/>
              </a:rPr>
              <a:t>by </a:t>
            </a:r>
            <a:r>
              <a:rPr lang="en-IN" sz="2000" b="1" dirty="0" err="1" smtClean="0">
                <a:solidFill>
                  <a:srgbClr val="FFC000"/>
                </a:solidFill>
                <a:latin typeface="Consolas" panose="020B0609020204030204" pitchFamily="49" charset="0"/>
              </a:rPr>
              <a:t>Store_type</a:t>
            </a:r>
            <a:endParaRPr lang="en-IN" sz="2000" b="1" dirty="0" smtClean="0">
              <a:solidFill>
                <a:srgbClr val="FFC000"/>
              </a:solidFill>
              <a:latin typeface="Consolas" panose="020B0609020204030204" pitchFamily="49" charset="0"/>
            </a:endParaRPr>
          </a:p>
          <a:p>
            <a:pPr>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	order </a:t>
            </a:r>
            <a:r>
              <a:rPr lang="en-US" sz="2000" b="1" dirty="0" smtClean="0">
                <a:solidFill>
                  <a:srgbClr val="FFC000"/>
                </a:solidFill>
                <a:latin typeface="Consolas" panose="020B0609020204030204" pitchFamily="49" charset="0"/>
              </a:rPr>
              <a:t>by </a:t>
            </a:r>
            <a:r>
              <a:rPr lang="en-US" sz="2000" b="1" dirty="0" err="1" smtClean="0">
                <a:solidFill>
                  <a:srgbClr val="FFC000"/>
                </a:solidFill>
                <a:latin typeface="Consolas" panose="020B0609020204030204" pitchFamily="49" charset="0"/>
              </a:rPr>
              <a:t>No_of_products</a:t>
            </a:r>
            <a:r>
              <a:rPr lang="en-US" sz="2000" b="1" dirty="0" smtClean="0">
                <a:solidFill>
                  <a:srgbClr val="FFC000"/>
                </a:solidFill>
                <a:latin typeface="Consolas" panose="020B0609020204030204" pitchFamily="49" charset="0"/>
              </a:rPr>
              <a:t> </a:t>
            </a:r>
            <a:r>
              <a:rPr lang="en-US" sz="2000" b="1" dirty="0" err="1" smtClean="0">
                <a:solidFill>
                  <a:srgbClr val="FFC000"/>
                </a:solidFill>
                <a:latin typeface="Consolas" panose="020B0609020204030204" pitchFamily="49" charset="0"/>
              </a:rPr>
              <a:t>desc</a:t>
            </a:r>
            <a:endParaRPr lang="en-IN" sz="2000" b="1" dirty="0" smtClean="0">
              <a:solidFill>
                <a:srgbClr val="FFC000"/>
              </a:solidFill>
            </a:endParaRPr>
          </a:p>
          <a:p>
            <a:r>
              <a:rPr lang="en-GB" sz="2000" b="1" dirty="0" smtClean="0">
                <a:solidFill>
                  <a:schemeClr val="bg1"/>
                </a:solidFill>
              </a:rPr>
              <a:t>-(</a:t>
            </a:r>
            <a:r>
              <a:rPr lang="en-GB" sz="2000" b="1" dirty="0" smtClean="0">
                <a:solidFill>
                  <a:schemeClr val="bg1"/>
                </a:solidFill>
              </a:rPr>
              <a:t>Result):</a:t>
            </a:r>
          </a:p>
          <a:p>
            <a:endParaRPr lang="en-US" dirty="0"/>
          </a:p>
        </p:txBody>
      </p:sp>
      <p:pic>
        <p:nvPicPr>
          <p:cNvPr id="4" name="Picture 3">
            <a:extLst>
              <a:ext uri="{FF2B5EF4-FFF2-40B4-BE49-F238E27FC236}">
                <a16:creationId xmlns:a16="http://schemas.microsoft.com/office/drawing/2014/main" xmlns="" id="{9FEC84F0-2B74-4518-A0E0-6AFF85E6D9D2}"/>
              </a:ext>
            </a:extLst>
          </p:cNvPr>
          <p:cNvPicPr>
            <a:picLocks noChangeAspect="1"/>
          </p:cNvPicPr>
          <p:nvPr/>
        </p:nvPicPr>
        <p:blipFill>
          <a:blip r:embed="rId2"/>
          <a:stretch>
            <a:fillRect/>
          </a:stretch>
        </p:blipFill>
        <p:spPr>
          <a:xfrm>
            <a:off x="2357422" y="5000636"/>
            <a:ext cx="3929090" cy="121444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IN" dirty="0" smtClean="0">
                <a:solidFill>
                  <a:srgbClr val="FC60DE"/>
                </a:solidFill>
              </a:rPr>
              <a:t>QUESTION NO: </a:t>
            </a:r>
            <a:r>
              <a:rPr lang="en-IN" dirty="0" smtClean="0">
                <a:solidFill>
                  <a:srgbClr val="FC60DE"/>
                </a:solidFill>
              </a:rPr>
              <a:t>14</a:t>
            </a:r>
            <a:endParaRPr lang="en-US" dirty="0"/>
          </a:p>
        </p:txBody>
      </p:sp>
      <p:sp>
        <p:nvSpPr>
          <p:cNvPr id="3" name="Content Placeholder 2"/>
          <p:cNvSpPr>
            <a:spLocks noGrp="1"/>
          </p:cNvSpPr>
          <p:nvPr>
            <p:ph idx="1"/>
          </p:nvPr>
        </p:nvSpPr>
        <p:spPr>
          <a:xfrm>
            <a:off x="457200" y="1285861"/>
            <a:ext cx="8401080" cy="4214841"/>
          </a:xfrm>
        </p:spPr>
        <p:txBody>
          <a:bodyPr>
            <a:normAutofit fontScale="92500" lnSpcReduction="20000"/>
          </a:bodyPr>
          <a:lstStyle/>
          <a:p>
            <a:r>
              <a:rPr lang="en-US" sz="2600" b="1" dirty="0" smtClean="0">
                <a:solidFill>
                  <a:schemeClr val="bg1"/>
                </a:solidFill>
              </a:rPr>
              <a:t>What are the categories for which average revenue is above the overall average?</a:t>
            </a:r>
          </a:p>
          <a:p>
            <a:r>
              <a:rPr lang="en-US" sz="2200" b="1" dirty="0" smtClean="0">
                <a:solidFill>
                  <a:schemeClr val="bg1"/>
                </a:solidFill>
              </a:rPr>
              <a:t>-(Code):</a:t>
            </a:r>
          </a:p>
          <a:p>
            <a:pPr>
              <a:buNone/>
            </a:pPr>
            <a:r>
              <a:rPr lang="en-US" sz="2400" b="1" dirty="0" smtClean="0">
                <a:solidFill>
                  <a:srgbClr val="FFC000"/>
                </a:solidFill>
                <a:latin typeface="Consolas" panose="020B0609020204030204" pitchFamily="49" charset="0"/>
              </a:rPr>
              <a:t>	select </a:t>
            </a:r>
            <a:r>
              <a:rPr lang="en-US" sz="2400" b="1" dirty="0" err="1" smtClean="0">
                <a:solidFill>
                  <a:srgbClr val="FFC000"/>
                </a:solidFill>
                <a:latin typeface="Consolas" panose="020B0609020204030204" pitchFamily="49" charset="0"/>
              </a:rPr>
              <a:t>prod_cat</a:t>
            </a:r>
            <a:r>
              <a:rPr lang="en-US" sz="2400" b="1" dirty="0" smtClean="0">
                <a:solidFill>
                  <a:srgbClr val="FFC000"/>
                </a:solidFill>
                <a:latin typeface="Consolas" panose="020B0609020204030204" pitchFamily="49" charset="0"/>
              </a:rPr>
              <a:t>, round(</a:t>
            </a:r>
            <a:r>
              <a:rPr lang="en-US" sz="2400" b="1" dirty="0" err="1" smtClean="0">
                <a:solidFill>
                  <a:srgbClr val="FFC000"/>
                </a:solidFill>
                <a:latin typeface="Consolas" panose="020B0609020204030204" pitchFamily="49" charset="0"/>
              </a:rPr>
              <a:t>avg</a:t>
            </a:r>
            <a:r>
              <a:rPr lang="en-US" sz="2400" b="1" dirty="0" smtClean="0">
                <a:solidFill>
                  <a:srgbClr val="FFC000"/>
                </a:solidFill>
                <a:latin typeface="Consolas" panose="020B0609020204030204" pitchFamily="49" charset="0"/>
              </a:rPr>
              <a:t>(</a:t>
            </a:r>
            <a:r>
              <a:rPr lang="en-US" sz="2400" b="1" dirty="0" err="1" smtClean="0">
                <a:solidFill>
                  <a:srgbClr val="FFC000"/>
                </a:solidFill>
                <a:latin typeface="Consolas" panose="020B0609020204030204" pitchFamily="49" charset="0"/>
              </a:rPr>
              <a:t>total_amt</a:t>
            </a:r>
            <a:r>
              <a:rPr lang="en-US" sz="2400" b="1" dirty="0" smtClean="0">
                <a:solidFill>
                  <a:srgbClr val="FFC000"/>
                </a:solidFill>
                <a:latin typeface="Consolas" panose="020B0609020204030204" pitchFamily="49" charset="0"/>
              </a:rPr>
              <a:t>),2) as Average </a:t>
            </a:r>
            <a:endParaRPr lang="en-US" sz="2400" b="1" dirty="0" smtClean="0">
              <a:solidFill>
                <a:srgbClr val="FFC000"/>
              </a:solidFill>
              <a:latin typeface="Consolas" panose="020B0609020204030204" pitchFamily="49" charset="0"/>
            </a:endParaRPr>
          </a:p>
          <a:p>
            <a:pPr>
              <a:buNone/>
            </a:pPr>
            <a:r>
              <a:rPr lang="en-US" sz="2400" b="1" dirty="0" smtClean="0">
                <a:solidFill>
                  <a:srgbClr val="FFC000"/>
                </a:solidFill>
                <a:latin typeface="Consolas" panose="020B0609020204030204" pitchFamily="49" charset="0"/>
              </a:rPr>
              <a:t>	from </a:t>
            </a:r>
            <a:r>
              <a:rPr lang="en-US" sz="2400" b="1" dirty="0" err="1" smtClean="0">
                <a:solidFill>
                  <a:srgbClr val="FFC000"/>
                </a:solidFill>
                <a:latin typeface="Consolas" panose="020B0609020204030204" pitchFamily="49" charset="0"/>
              </a:rPr>
              <a:t>Transactions_new</a:t>
            </a:r>
            <a:r>
              <a:rPr lang="en-US" sz="2400" b="1" dirty="0" smtClean="0">
                <a:solidFill>
                  <a:srgbClr val="FFC000"/>
                </a:solidFill>
                <a:latin typeface="Consolas" panose="020B0609020204030204" pitchFamily="49" charset="0"/>
              </a:rPr>
              <a:t> as T</a:t>
            </a:r>
          </a:p>
          <a:p>
            <a:pPr>
              <a:buNone/>
            </a:pPr>
            <a:r>
              <a:rPr lang="en-US" sz="2400" b="1" dirty="0" smtClean="0">
                <a:solidFill>
                  <a:srgbClr val="FFC000"/>
                </a:solidFill>
                <a:latin typeface="Consolas" panose="020B0609020204030204" pitchFamily="49" charset="0"/>
              </a:rPr>
              <a:t>	inner </a:t>
            </a:r>
            <a:r>
              <a:rPr lang="en-US" sz="2400" b="1" dirty="0" smtClean="0">
                <a:solidFill>
                  <a:srgbClr val="FFC000"/>
                </a:solidFill>
                <a:latin typeface="Consolas" panose="020B0609020204030204" pitchFamily="49" charset="0"/>
              </a:rPr>
              <a:t>join </a:t>
            </a:r>
            <a:r>
              <a:rPr lang="en-US" sz="2400" b="1" dirty="0" err="1" smtClean="0">
                <a:solidFill>
                  <a:srgbClr val="FFC000"/>
                </a:solidFill>
                <a:latin typeface="Consolas" panose="020B0609020204030204" pitchFamily="49" charset="0"/>
              </a:rPr>
              <a:t>prod_cat_info</a:t>
            </a:r>
            <a:r>
              <a:rPr lang="en-US" sz="2400" b="1" dirty="0" smtClean="0">
                <a:solidFill>
                  <a:srgbClr val="FFC000"/>
                </a:solidFill>
                <a:latin typeface="Consolas" panose="020B0609020204030204" pitchFamily="49" charset="0"/>
              </a:rPr>
              <a:t> as P</a:t>
            </a:r>
          </a:p>
          <a:p>
            <a:pPr>
              <a:buNone/>
            </a:pPr>
            <a:r>
              <a:rPr lang="en-IN" sz="2400" b="1" dirty="0" smtClean="0">
                <a:solidFill>
                  <a:srgbClr val="FFC000"/>
                </a:solidFill>
                <a:latin typeface="Consolas" panose="020B0609020204030204" pitchFamily="49" charset="0"/>
              </a:rPr>
              <a:t>	on </a:t>
            </a:r>
            <a:r>
              <a:rPr lang="en-IN" sz="2400" b="1" dirty="0" err="1" smtClean="0">
                <a:solidFill>
                  <a:srgbClr val="FFC000"/>
                </a:solidFill>
                <a:latin typeface="Consolas" panose="020B0609020204030204" pitchFamily="49" charset="0"/>
              </a:rPr>
              <a:t>T.prod_cat_code</a:t>
            </a:r>
            <a:r>
              <a:rPr lang="en-IN" sz="2400" b="1" dirty="0" smtClean="0">
                <a:solidFill>
                  <a:srgbClr val="FFC000"/>
                </a:solidFill>
                <a:latin typeface="Consolas" panose="020B0609020204030204" pitchFamily="49" charset="0"/>
              </a:rPr>
              <a:t> = </a:t>
            </a:r>
            <a:r>
              <a:rPr lang="en-IN" sz="2400" b="1" dirty="0" err="1" smtClean="0">
                <a:solidFill>
                  <a:srgbClr val="FFC000"/>
                </a:solidFill>
                <a:latin typeface="Consolas" panose="020B0609020204030204" pitchFamily="49" charset="0"/>
              </a:rPr>
              <a:t>P.prod_cat_code</a:t>
            </a:r>
            <a:r>
              <a:rPr lang="en-IN" sz="2400" b="1" dirty="0" smtClean="0">
                <a:solidFill>
                  <a:srgbClr val="FFC000"/>
                </a:solidFill>
                <a:latin typeface="Consolas" panose="020B0609020204030204" pitchFamily="49" charset="0"/>
              </a:rPr>
              <a:t> and </a:t>
            </a:r>
            <a:r>
              <a:rPr lang="en-IN" sz="2400" b="1" dirty="0" err="1" smtClean="0">
                <a:solidFill>
                  <a:srgbClr val="FFC000"/>
                </a:solidFill>
                <a:latin typeface="Consolas" panose="020B0609020204030204" pitchFamily="49" charset="0"/>
              </a:rPr>
              <a:t>T.prod_subcat_code</a:t>
            </a:r>
            <a:r>
              <a:rPr lang="en-IN" sz="2400" b="1" dirty="0" smtClean="0">
                <a:solidFill>
                  <a:srgbClr val="FFC000"/>
                </a:solidFill>
                <a:latin typeface="Consolas" panose="020B0609020204030204" pitchFamily="49" charset="0"/>
              </a:rPr>
              <a:t> = </a:t>
            </a:r>
            <a:r>
              <a:rPr lang="en-IN" sz="2400" b="1" dirty="0" err="1" smtClean="0">
                <a:solidFill>
                  <a:srgbClr val="FFC000"/>
                </a:solidFill>
                <a:latin typeface="Consolas" panose="020B0609020204030204" pitchFamily="49" charset="0"/>
              </a:rPr>
              <a:t>P.prod_sub_cat_code</a:t>
            </a:r>
            <a:endParaRPr lang="en-IN" sz="2400" b="1" dirty="0" smtClean="0">
              <a:solidFill>
                <a:srgbClr val="FFC000"/>
              </a:solidFill>
              <a:latin typeface="Consolas" panose="020B0609020204030204" pitchFamily="49" charset="0"/>
            </a:endParaRPr>
          </a:p>
          <a:p>
            <a:pPr>
              <a:buNone/>
            </a:pPr>
            <a:r>
              <a:rPr lang="en-IN" sz="2400" b="1" dirty="0" smtClean="0">
                <a:solidFill>
                  <a:srgbClr val="FFC000"/>
                </a:solidFill>
                <a:latin typeface="Consolas" panose="020B0609020204030204" pitchFamily="49" charset="0"/>
              </a:rPr>
              <a:t>	group </a:t>
            </a:r>
            <a:r>
              <a:rPr lang="en-IN" sz="2400" b="1" dirty="0" smtClean="0">
                <a:solidFill>
                  <a:srgbClr val="FFC000"/>
                </a:solidFill>
                <a:latin typeface="Consolas" panose="020B0609020204030204" pitchFamily="49" charset="0"/>
              </a:rPr>
              <a:t>by </a:t>
            </a:r>
            <a:r>
              <a:rPr lang="en-IN" sz="2400" b="1" dirty="0" err="1" smtClean="0">
                <a:solidFill>
                  <a:srgbClr val="FFC000"/>
                </a:solidFill>
                <a:latin typeface="Consolas" panose="020B0609020204030204" pitchFamily="49" charset="0"/>
              </a:rPr>
              <a:t>prod_cat</a:t>
            </a:r>
            <a:endParaRPr lang="en-IN" sz="2400" b="1" dirty="0" smtClean="0">
              <a:solidFill>
                <a:srgbClr val="FFC000"/>
              </a:solidFill>
              <a:latin typeface="Consolas" panose="020B0609020204030204" pitchFamily="49" charset="0"/>
            </a:endParaRPr>
          </a:p>
          <a:p>
            <a:pPr>
              <a:buNone/>
            </a:pPr>
            <a:r>
              <a:rPr lang="en-US" sz="2400" b="1" dirty="0" smtClean="0">
                <a:solidFill>
                  <a:srgbClr val="FFC000"/>
                </a:solidFill>
                <a:latin typeface="Consolas" panose="020B0609020204030204" pitchFamily="49" charset="0"/>
              </a:rPr>
              <a:t>	having </a:t>
            </a:r>
            <a:r>
              <a:rPr lang="en-US" sz="2400" b="1" dirty="0" err="1" smtClean="0">
                <a:solidFill>
                  <a:srgbClr val="FFC000"/>
                </a:solidFill>
                <a:latin typeface="Consolas" panose="020B0609020204030204" pitchFamily="49" charset="0"/>
              </a:rPr>
              <a:t>avg</a:t>
            </a:r>
            <a:r>
              <a:rPr lang="en-US" sz="2400" b="1" dirty="0" smtClean="0">
                <a:solidFill>
                  <a:srgbClr val="FFC000"/>
                </a:solidFill>
                <a:latin typeface="Consolas" panose="020B0609020204030204" pitchFamily="49" charset="0"/>
              </a:rPr>
              <a:t>(</a:t>
            </a:r>
            <a:r>
              <a:rPr lang="en-US" sz="2400" b="1" dirty="0" err="1" smtClean="0">
                <a:solidFill>
                  <a:srgbClr val="FFC000"/>
                </a:solidFill>
                <a:latin typeface="Consolas" panose="020B0609020204030204" pitchFamily="49" charset="0"/>
              </a:rPr>
              <a:t>total_amt</a:t>
            </a:r>
            <a:r>
              <a:rPr lang="en-US" sz="2400" b="1" dirty="0" smtClean="0">
                <a:solidFill>
                  <a:srgbClr val="FFC000"/>
                </a:solidFill>
                <a:latin typeface="Consolas" panose="020B0609020204030204" pitchFamily="49" charset="0"/>
              </a:rPr>
              <a:t>) &gt; (select </a:t>
            </a:r>
            <a:r>
              <a:rPr lang="en-US" sz="2400" b="1" dirty="0" err="1" smtClean="0">
                <a:solidFill>
                  <a:srgbClr val="FFC000"/>
                </a:solidFill>
                <a:latin typeface="Consolas" panose="020B0609020204030204" pitchFamily="49" charset="0"/>
              </a:rPr>
              <a:t>avg</a:t>
            </a:r>
            <a:r>
              <a:rPr lang="en-US" sz="2400" b="1" dirty="0" smtClean="0">
                <a:solidFill>
                  <a:srgbClr val="FFC000"/>
                </a:solidFill>
                <a:latin typeface="Consolas" panose="020B0609020204030204" pitchFamily="49" charset="0"/>
              </a:rPr>
              <a:t>(</a:t>
            </a:r>
            <a:r>
              <a:rPr lang="en-US" sz="2400" b="1" dirty="0" err="1" smtClean="0">
                <a:solidFill>
                  <a:srgbClr val="FFC000"/>
                </a:solidFill>
                <a:latin typeface="Consolas" panose="020B0609020204030204" pitchFamily="49" charset="0"/>
              </a:rPr>
              <a:t>total_amt</a:t>
            </a:r>
            <a:r>
              <a:rPr lang="en-US" sz="2400" b="1" dirty="0" smtClean="0">
                <a:solidFill>
                  <a:srgbClr val="FFC000"/>
                </a:solidFill>
                <a:latin typeface="Consolas" panose="020B0609020204030204" pitchFamily="49" charset="0"/>
              </a:rPr>
              <a:t>) from </a:t>
            </a:r>
            <a:r>
              <a:rPr lang="en-US" sz="2400" b="1" dirty="0" err="1" smtClean="0">
                <a:solidFill>
                  <a:srgbClr val="FFC000"/>
                </a:solidFill>
                <a:latin typeface="Consolas" panose="020B0609020204030204" pitchFamily="49" charset="0"/>
              </a:rPr>
              <a:t>Transactions_new</a:t>
            </a:r>
            <a:r>
              <a:rPr lang="en-US" sz="2400" b="1" dirty="0" smtClean="0">
                <a:solidFill>
                  <a:srgbClr val="FFC000"/>
                </a:solidFill>
                <a:latin typeface="Consolas" panose="020B0609020204030204" pitchFamily="49" charset="0"/>
              </a:rPr>
              <a:t>)</a:t>
            </a:r>
          </a:p>
          <a:p>
            <a:r>
              <a:rPr lang="en-US" sz="2200" b="1" dirty="0" smtClean="0">
                <a:solidFill>
                  <a:schemeClr val="bg1"/>
                </a:solidFill>
              </a:rPr>
              <a:t>-(</a:t>
            </a:r>
            <a:r>
              <a:rPr lang="en-US" sz="2200" b="1" dirty="0" smtClean="0">
                <a:solidFill>
                  <a:schemeClr val="bg1"/>
                </a:solidFill>
              </a:rPr>
              <a:t>Result</a:t>
            </a:r>
            <a:r>
              <a:rPr lang="en-US" sz="2200" b="1" dirty="0" smtClean="0">
                <a:solidFill>
                  <a:schemeClr val="bg1"/>
                </a:solidFill>
              </a:rPr>
              <a:t>):</a:t>
            </a:r>
            <a:endParaRPr lang="en-US" sz="2200" b="1" dirty="0" smtClean="0">
              <a:solidFill>
                <a:schemeClr val="bg1"/>
              </a:solidFill>
            </a:endParaRPr>
          </a:p>
          <a:p>
            <a:endParaRPr lang="en-US" dirty="0"/>
          </a:p>
        </p:txBody>
      </p:sp>
      <p:pic>
        <p:nvPicPr>
          <p:cNvPr id="4" name="Picture 3">
            <a:extLst>
              <a:ext uri="{FF2B5EF4-FFF2-40B4-BE49-F238E27FC236}">
                <a16:creationId xmlns:a16="http://schemas.microsoft.com/office/drawing/2014/main" xmlns="" id="{30C0B546-9BEF-490C-AF75-B26921CEE85B}"/>
              </a:ext>
            </a:extLst>
          </p:cNvPr>
          <p:cNvPicPr>
            <a:picLocks noChangeAspect="1"/>
          </p:cNvPicPr>
          <p:nvPr/>
        </p:nvPicPr>
        <p:blipFill>
          <a:blip r:embed="rId2"/>
          <a:stretch>
            <a:fillRect/>
          </a:stretch>
        </p:blipFill>
        <p:spPr>
          <a:xfrm>
            <a:off x="2357422" y="5429264"/>
            <a:ext cx="4450976" cy="118680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dirty="0" smtClean="0">
                <a:solidFill>
                  <a:srgbClr val="FC60DE"/>
                </a:solidFill>
              </a:rPr>
              <a:t>QUESTION NO: </a:t>
            </a:r>
            <a:r>
              <a:rPr lang="en-IN" dirty="0" smtClean="0">
                <a:solidFill>
                  <a:srgbClr val="FC60DE"/>
                </a:solidFill>
              </a:rPr>
              <a:t>15</a:t>
            </a:r>
            <a:endParaRPr lang="en-US" dirty="0"/>
          </a:p>
        </p:txBody>
      </p:sp>
      <p:sp>
        <p:nvSpPr>
          <p:cNvPr id="3" name="Content Placeholder 2"/>
          <p:cNvSpPr>
            <a:spLocks noGrp="1"/>
          </p:cNvSpPr>
          <p:nvPr>
            <p:ph idx="1"/>
          </p:nvPr>
        </p:nvSpPr>
        <p:spPr>
          <a:xfrm>
            <a:off x="457200" y="1214422"/>
            <a:ext cx="8472518" cy="4911741"/>
          </a:xfrm>
        </p:spPr>
        <p:txBody>
          <a:bodyPr>
            <a:normAutofit/>
          </a:bodyPr>
          <a:lstStyle/>
          <a:p>
            <a:r>
              <a:rPr lang="en-GB" sz="2000" b="1" dirty="0" smtClean="0">
                <a:solidFill>
                  <a:schemeClr val="bg1"/>
                </a:solidFill>
              </a:rPr>
              <a:t>Find the average and total revenue by each subcategory for the categories which are among top 5 categories in terms of quantity </a:t>
            </a:r>
            <a:r>
              <a:rPr lang="en-GB" sz="2000" b="1" dirty="0" smtClean="0">
                <a:solidFill>
                  <a:schemeClr val="bg1"/>
                </a:solidFill>
              </a:rPr>
              <a:t>sold?</a:t>
            </a:r>
            <a:endParaRPr lang="en-GB" sz="2000" b="1" dirty="0" smtClean="0">
              <a:solidFill>
                <a:schemeClr val="bg1"/>
              </a:solidFill>
            </a:endParaRPr>
          </a:p>
          <a:p>
            <a:r>
              <a:rPr lang="en-GB" sz="1900" b="1" dirty="0" smtClean="0">
                <a:solidFill>
                  <a:schemeClr val="bg1"/>
                </a:solidFill>
              </a:rPr>
              <a:t>-(Code):</a:t>
            </a:r>
          </a:p>
          <a:p>
            <a:pPr>
              <a:buNone/>
            </a:pPr>
            <a:r>
              <a:rPr lang="en-US" sz="2000" b="1" dirty="0" smtClean="0">
                <a:solidFill>
                  <a:srgbClr val="FFC000"/>
                </a:solidFill>
                <a:latin typeface="Consolas" panose="020B0609020204030204" pitchFamily="49" charset="0"/>
              </a:rPr>
              <a:t>	select </a:t>
            </a:r>
            <a:r>
              <a:rPr lang="en-US" sz="2000" b="1" dirty="0" smtClean="0">
                <a:solidFill>
                  <a:srgbClr val="FFC000"/>
                </a:solidFill>
                <a:latin typeface="Consolas" panose="020B0609020204030204" pitchFamily="49" charset="0"/>
              </a:rPr>
              <a:t>top 5(</a:t>
            </a:r>
            <a:r>
              <a:rPr lang="en-US" sz="2000" b="1" dirty="0" err="1" smtClean="0">
                <a:solidFill>
                  <a:srgbClr val="FFC000"/>
                </a:solidFill>
                <a:latin typeface="Consolas" panose="020B0609020204030204" pitchFamily="49" charset="0"/>
              </a:rPr>
              <a:t>prod_cat</a:t>
            </a:r>
            <a:r>
              <a:rPr lang="en-US" sz="2000" b="1" dirty="0" smtClean="0">
                <a:solidFill>
                  <a:srgbClr val="FFC000"/>
                </a:solidFill>
                <a:latin typeface="Consolas" panose="020B0609020204030204" pitchFamily="49" charset="0"/>
              </a:rPr>
              <a:t>), count (Qty) as </a:t>
            </a:r>
            <a:r>
              <a:rPr lang="en-US" sz="2000" b="1" dirty="0" err="1" smtClean="0">
                <a:solidFill>
                  <a:srgbClr val="FFC000"/>
                </a:solidFill>
                <a:latin typeface="Consolas" panose="020B0609020204030204" pitchFamily="49" charset="0"/>
              </a:rPr>
              <a:t>Quantity_sold</a:t>
            </a:r>
            <a:endParaRPr lang="en-US" sz="2000" b="1" dirty="0" smtClean="0">
              <a:solidFill>
                <a:srgbClr val="FFC000"/>
              </a:solidFill>
              <a:latin typeface="Consolas" panose="020B0609020204030204" pitchFamily="49" charset="0"/>
            </a:endParaRPr>
          </a:p>
          <a:p>
            <a:pPr>
              <a:buNone/>
            </a:pPr>
            <a:r>
              <a:rPr lang="en-IN" sz="2000" b="1" dirty="0" smtClean="0">
                <a:solidFill>
                  <a:srgbClr val="FFC000"/>
                </a:solidFill>
                <a:latin typeface="Consolas" panose="020B0609020204030204" pitchFamily="49" charset="0"/>
              </a:rPr>
              <a:t>	from </a:t>
            </a:r>
            <a:r>
              <a:rPr lang="en-IN" sz="2000" b="1" dirty="0" err="1" smtClean="0">
                <a:solidFill>
                  <a:srgbClr val="FFC000"/>
                </a:solidFill>
                <a:latin typeface="Consolas" panose="020B0609020204030204" pitchFamily="49" charset="0"/>
              </a:rPr>
              <a:t>Transactions_new</a:t>
            </a:r>
            <a:r>
              <a:rPr lang="en-IN" sz="2000" b="1" dirty="0" smtClean="0">
                <a:solidFill>
                  <a:srgbClr val="FFC000"/>
                </a:solidFill>
                <a:latin typeface="Consolas" panose="020B0609020204030204" pitchFamily="49" charset="0"/>
              </a:rPr>
              <a:t> T</a:t>
            </a:r>
          </a:p>
          <a:p>
            <a:pPr>
              <a:buNone/>
            </a:pPr>
            <a:r>
              <a:rPr lang="en-US" sz="2000" b="1" dirty="0" smtClean="0">
                <a:solidFill>
                  <a:srgbClr val="FFC000"/>
                </a:solidFill>
                <a:latin typeface="Consolas" panose="020B0609020204030204" pitchFamily="49" charset="0"/>
              </a:rPr>
              <a:t>	inner </a:t>
            </a:r>
            <a:r>
              <a:rPr lang="en-US" sz="2000" b="1" dirty="0" smtClean="0">
                <a:solidFill>
                  <a:srgbClr val="FFC000"/>
                </a:solidFill>
                <a:latin typeface="Consolas" panose="020B0609020204030204" pitchFamily="49" charset="0"/>
              </a:rPr>
              <a:t>join </a:t>
            </a:r>
            <a:r>
              <a:rPr lang="en-US" sz="2000" b="1" dirty="0" err="1" smtClean="0">
                <a:solidFill>
                  <a:srgbClr val="FFC000"/>
                </a:solidFill>
                <a:latin typeface="Consolas" panose="020B0609020204030204" pitchFamily="49" charset="0"/>
              </a:rPr>
              <a:t>prod_cat_info</a:t>
            </a:r>
            <a:r>
              <a:rPr lang="en-US" sz="2000" b="1" dirty="0" smtClean="0">
                <a:solidFill>
                  <a:srgbClr val="FFC000"/>
                </a:solidFill>
                <a:latin typeface="Consolas" panose="020B0609020204030204" pitchFamily="49" charset="0"/>
              </a:rPr>
              <a:t> P</a:t>
            </a:r>
          </a:p>
          <a:p>
            <a:pPr>
              <a:buNone/>
            </a:pPr>
            <a:r>
              <a:rPr lang="en-IN" sz="2000" b="1" dirty="0" smtClean="0">
                <a:solidFill>
                  <a:srgbClr val="FFC000"/>
                </a:solidFill>
                <a:latin typeface="Consolas" panose="020B0609020204030204" pitchFamily="49" charset="0"/>
              </a:rPr>
              <a:t>	on </a:t>
            </a:r>
            <a:r>
              <a:rPr lang="en-IN" sz="2000" b="1" dirty="0" err="1" smtClean="0">
                <a:solidFill>
                  <a:srgbClr val="FFC000"/>
                </a:solidFill>
                <a:latin typeface="Consolas" panose="020B0609020204030204" pitchFamily="49" charset="0"/>
              </a:rPr>
              <a:t>T.prod_cat_code</a:t>
            </a:r>
            <a:r>
              <a:rPr lang="en-IN" sz="2000" b="1" dirty="0" smtClean="0">
                <a:solidFill>
                  <a:srgbClr val="FFC000"/>
                </a:solidFill>
                <a:latin typeface="Consolas" panose="020B0609020204030204" pitchFamily="49" charset="0"/>
              </a:rPr>
              <a:t> =</a:t>
            </a:r>
            <a:r>
              <a:rPr lang="en-IN" sz="2000" b="1" dirty="0" err="1" smtClean="0">
                <a:solidFill>
                  <a:srgbClr val="FFC000"/>
                </a:solidFill>
                <a:latin typeface="Consolas" panose="020B0609020204030204" pitchFamily="49" charset="0"/>
              </a:rPr>
              <a:t>P.prod_cat_code</a:t>
            </a:r>
            <a:r>
              <a:rPr lang="en-IN" sz="2000" b="1" dirty="0" smtClean="0">
                <a:solidFill>
                  <a:srgbClr val="FFC000"/>
                </a:solidFill>
                <a:latin typeface="Consolas" panose="020B0609020204030204" pitchFamily="49" charset="0"/>
              </a:rPr>
              <a:t> and </a:t>
            </a:r>
            <a:r>
              <a:rPr lang="en-IN" sz="2000" b="1" dirty="0" err="1" smtClean="0">
                <a:solidFill>
                  <a:srgbClr val="FFC000"/>
                </a:solidFill>
                <a:latin typeface="Consolas" panose="020B0609020204030204" pitchFamily="49" charset="0"/>
              </a:rPr>
              <a:t>T.prod_subcat_code</a:t>
            </a:r>
            <a:r>
              <a:rPr lang="en-IN" sz="2000" b="1" dirty="0" smtClean="0">
                <a:solidFill>
                  <a:srgbClr val="FFC000"/>
                </a:solidFill>
                <a:latin typeface="Consolas" panose="020B0609020204030204" pitchFamily="49" charset="0"/>
              </a:rPr>
              <a:t> = </a:t>
            </a:r>
            <a:r>
              <a:rPr lang="en-IN" sz="2000" b="1" dirty="0" err="1" smtClean="0">
                <a:solidFill>
                  <a:srgbClr val="FFC000"/>
                </a:solidFill>
                <a:latin typeface="Consolas" panose="020B0609020204030204" pitchFamily="49" charset="0"/>
              </a:rPr>
              <a:t>P.prod_sub_cat_code</a:t>
            </a:r>
            <a:endParaRPr lang="en-IN" sz="2000" b="1" dirty="0" smtClean="0">
              <a:solidFill>
                <a:srgbClr val="FFC000"/>
              </a:solidFill>
              <a:latin typeface="Consolas" panose="020B0609020204030204" pitchFamily="49" charset="0"/>
            </a:endParaRPr>
          </a:p>
          <a:p>
            <a:pPr>
              <a:buNone/>
            </a:pPr>
            <a:r>
              <a:rPr lang="en-IN" sz="2000" b="1" dirty="0" smtClean="0">
                <a:solidFill>
                  <a:srgbClr val="FFC000"/>
                </a:solidFill>
                <a:latin typeface="Consolas" panose="020B0609020204030204" pitchFamily="49" charset="0"/>
              </a:rPr>
              <a:t>	where </a:t>
            </a:r>
            <a:r>
              <a:rPr lang="en-IN" sz="2000" b="1" dirty="0" err="1" smtClean="0">
                <a:solidFill>
                  <a:srgbClr val="FFC000"/>
                </a:solidFill>
                <a:latin typeface="Consolas" panose="020B0609020204030204" pitchFamily="49" charset="0"/>
              </a:rPr>
              <a:t>total_amt</a:t>
            </a:r>
            <a:r>
              <a:rPr lang="en-IN" sz="2000" b="1" dirty="0" smtClean="0">
                <a:solidFill>
                  <a:srgbClr val="FFC000"/>
                </a:solidFill>
                <a:latin typeface="Consolas" panose="020B0609020204030204" pitchFamily="49" charset="0"/>
              </a:rPr>
              <a:t> &gt; 0</a:t>
            </a:r>
          </a:p>
          <a:p>
            <a:pPr>
              <a:buNone/>
            </a:pPr>
            <a:r>
              <a:rPr lang="en-IN" sz="2000" b="1" dirty="0" smtClean="0">
                <a:solidFill>
                  <a:srgbClr val="FFC000"/>
                </a:solidFill>
                <a:latin typeface="Consolas" panose="020B0609020204030204" pitchFamily="49" charset="0"/>
              </a:rPr>
              <a:t>	group </a:t>
            </a:r>
            <a:r>
              <a:rPr lang="en-IN" sz="2000" b="1" dirty="0" smtClean="0">
                <a:solidFill>
                  <a:srgbClr val="FFC000"/>
                </a:solidFill>
                <a:latin typeface="Consolas" panose="020B0609020204030204" pitchFamily="49" charset="0"/>
              </a:rPr>
              <a:t>by </a:t>
            </a:r>
            <a:r>
              <a:rPr lang="en-IN" sz="2000" b="1" dirty="0" err="1" smtClean="0">
                <a:solidFill>
                  <a:srgbClr val="FFC000"/>
                </a:solidFill>
                <a:latin typeface="Consolas" panose="020B0609020204030204" pitchFamily="49" charset="0"/>
              </a:rPr>
              <a:t>prod_cat</a:t>
            </a:r>
            <a:endParaRPr lang="en-IN" sz="2000" b="1" dirty="0" smtClean="0">
              <a:solidFill>
                <a:srgbClr val="FFC000"/>
              </a:solidFill>
              <a:latin typeface="Consolas" panose="020B0609020204030204" pitchFamily="49" charset="0"/>
            </a:endParaRPr>
          </a:p>
          <a:p>
            <a:pPr>
              <a:buNone/>
            </a:pPr>
            <a:r>
              <a:rPr lang="en-US" sz="2000" b="1" dirty="0" smtClean="0">
                <a:solidFill>
                  <a:srgbClr val="FFC000"/>
                </a:solidFill>
                <a:latin typeface="Consolas" panose="020B0609020204030204" pitchFamily="49" charset="0"/>
              </a:rPr>
              <a:t>	order </a:t>
            </a:r>
            <a:r>
              <a:rPr lang="en-US" sz="2000" b="1" dirty="0" smtClean="0">
                <a:solidFill>
                  <a:srgbClr val="FFC000"/>
                </a:solidFill>
                <a:latin typeface="Consolas" panose="020B0609020204030204" pitchFamily="49" charset="0"/>
              </a:rPr>
              <a:t>by </a:t>
            </a:r>
            <a:r>
              <a:rPr lang="en-US" sz="2000" b="1" dirty="0" err="1" smtClean="0">
                <a:solidFill>
                  <a:srgbClr val="FFC000"/>
                </a:solidFill>
                <a:latin typeface="Consolas" panose="020B0609020204030204" pitchFamily="49" charset="0"/>
              </a:rPr>
              <a:t>Quantity_sold</a:t>
            </a:r>
            <a:r>
              <a:rPr lang="en-US" sz="2000" b="1" dirty="0" smtClean="0">
                <a:solidFill>
                  <a:srgbClr val="FFC000"/>
                </a:solidFill>
                <a:latin typeface="Consolas" panose="020B0609020204030204" pitchFamily="49" charset="0"/>
              </a:rPr>
              <a:t> </a:t>
            </a:r>
            <a:r>
              <a:rPr lang="en-US" sz="2000" b="1" dirty="0" err="1" smtClean="0">
                <a:solidFill>
                  <a:srgbClr val="FFC000"/>
                </a:solidFill>
                <a:latin typeface="Consolas" panose="020B0609020204030204" pitchFamily="49" charset="0"/>
              </a:rPr>
              <a:t>desc</a:t>
            </a:r>
            <a:endParaRPr lang="en-US" sz="2000" b="1" dirty="0" smtClean="0">
              <a:solidFill>
                <a:srgbClr val="FFC000"/>
              </a:solidFill>
              <a:latin typeface="Consolas" panose="020B0609020204030204" pitchFamily="49" charset="0"/>
            </a:endParaRPr>
          </a:p>
          <a:p>
            <a:r>
              <a:rPr lang="en-GB" sz="1900" b="1" dirty="0" smtClean="0">
                <a:solidFill>
                  <a:schemeClr val="bg1"/>
                </a:solidFill>
              </a:rPr>
              <a:t>-(</a:t>
            </a:r>
            <a:r>
              <a:rPr lang="en-GB" sz="1900" b="1" dirty="0" smtClean="0">
                <a:solidFill>
                  <a:schemeClr val="bg1"/>
                </a:solidFill>
              </a:rPr>
              <a:t>Result</a:t>
            </a:r>
            <a:r>
              <a:rPr lang="en-GB" sz="1900" b="1" dirty="0" smtClean="0">
                <a:solidFill>
                  <a:schemeClr val="bg1"/>
                </a:solidFill>
              </a:rPr>
              <a:t>):</a:t>
            </a:r>
            <a:endParaRPr lang="en-GB" sz="1900" b="1" dirty="0" smtClean="0">
              <a:solidFill>
                <a:schemeClr val="bg1"/>
              </a:solidFill>
            </a:endParaRPr>
          </a:p>
          <a:p>
            <a:endParaRPr lang="en-US" dirty="0"/>
          </a:p>
        </p:txBody>
      </p:sp>
      <p:pic>
        <p:nvPicPr>
          <p:cNvPr id="4" name="Picture 3">
            <a:extLst>
              <a:ext uri="{FF2B5EF4-FFF2-40B4-BE49-F238E27FC236}">
                <a16:creationId xmlns:a16="http://schemas.microsoft.com/office/drawing/2014/main" xmlns="" id="{535636F9-A6F9-405C-852D-529C050A5A03}"/>
              </a:ext>
            </a:extLst>
          </p:cNvPr>
          <p:cNvPicPr>
            <a:picLocks noChangeAspect="1"/>
          </p:cNvPicPr>
          <p:nvPr/>
        </p:nvPicPr>
        <p:blipFill>
          <a:blip r:embed="rId2"/>
          <a:stretch>
            <a:fillRect/>
          </a:stretch>
        </p:blipFill>
        <p:spPr>
          <a:xfrm>
            <a:off x="2571736" y="5214950"/>
            <a:ext cx="3397624" cy="14253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600" dirty="0" smtClean="0">
                <a:solidFill>
                  <a:srgbClr val="FC60DE"/>
                </a:solidFill>
                <a:latin typeface="Andalus" pitchFamily="18" charset="-78"/>
                <a:cs typeface="Andalus" pitchFamily="18" charset="-78"/>
              </a:rPr>
              <a:t>DATABASE SCHEMA</a:t>
            </a:r>
            <a:endParaRPr lang="en-US" sz="4600" dirty="0">
              <a:solidFill>
                <a:srgbClr val="FC60DE"/>
              </a:solidFill>
              <a:latin typeface="Andalus" pitchFamily="18" charset="-78"/>
              <a:cs typeface="Andalus" pitchFamily="18" charset="-78"/>
            </a:endParaRPr>
          </a:p>
        </p:txBody>
      </p:sp>
      <p:pic>
        <p:nvPicPr>
          <p:cNvPr id="5" name="Content Placeholder 4" descr="WhatsApp Image 2024-04-02 at 11.16.22 PM.jpeg"/>
          <p:cNvPicPr>
            <a:picLocks noGrp="1" noChangeAspect="1"/>
          </p:cNvPicPr>
          <p:nvPr>
            <p:ph idx="1"/>
          </p:nvPr>
        </p:nvPicPr>
        <p:blipFill>
          <a:blip r:embed="rId2"/>
          <a:stretch>
            <a:fillRect/>
          </a:stretch>
        </p:blipFill>
        <p:spPr>
          <a:xfrm>
            <a:off x="357158" y="1714488"/>
            <a:ext cx="8545453" cy="4143404"/>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rmAutofit fontScale="90000"/>
          </a:bodyPr>
          <a:lstStyle/>
          <a:p>
            <a:r>
              <a:rPr lang="en-IN" dirty="0" smtClean="0">
                <a:solidFill>
                  <a:srgbClr val="FC60DE"/>
                </a:solidFill>
              </a:rPr>
              <a:t>QUESTION NO: 15</a:t>
            </a:r>
            <a:endParaRPr lang="en-US" dirty="0"/>
          </a:p>
        </p:txBody>
      </p:sp>
      <p:sp>
        <p:nvSpPr>
          <p:cNvPr id="3" name="Content Placeholder 2"/>
          <p:cNvSpPr>
            <a:spLocks noGrp="1"/>
          </p:cNvSpPr>
          <p:nvPr>
            <p:ph idx="1"/>
          </p:nvPr>
        </p:nvSpPr>
        <p:spPr>
          <a:xfrm>
            <a:off x="457200" y="1071546"/>
            <a:ext cx="8472518" cy="4143404"/>
          </a:xfrm>
        </p:spPr>
        <p:txBody>
          <a:bodyPr>
            <a:normAutofit fontScale="92500" lnSpcReduction="20000"/>
          </a:bodyPr>
          <a:lstStyle/>
          <a:p>
            <a:pPr>
              <a:buNone/>
            </a:pPr>
            <a:r>
              <a:rPr lang="en-US" sz="1800" b="1" dirty="0" smtClean="0">
                <a:solidFill>
                  <a:srgbClr val="FFC000"/>
                </a:solidFill>
                <a:latin typeface="Consolas" panose="020B0609020204030204" pitchFamily="49" charset="0"/>
              </a:rPr>
              <a:t>	select </a:t>
            </a:r>
            <a:r>
              <a:rPr lang="en-US" sz="1800" b="1" dirty="0" err="1" smtClean="0">
                <a:solidFill>
                  <a:srgbClr val="FFC000"/>
                </a:solidFill>
                <a:latin typeface="Consolas" panose="020B0609020204030204" pitchFamily="49" charset="0"/>
              </a:rPr>
              <a:t>prod_cat</a:t>
            </a:r>
            <a:r>
              <a:rPr lang="en-US" sz="1800" b="1" dirty="0" smtClean="0">
                <a:solidFill>
                  <a:srgbClr val="FFC000"/>
                </a:solidFill>
                <a:latin typeface="Consolas" panose="020B0609020204030204" pitchFamily="49" charset="0"/>
              </a:rPr>
              <a:t>, </a:t>
            </a:r>
            <a:r>
              <a:rPr lang="en-US" sz="1800" b="1" dirty="0" err="1" smtClean="0">
                <a:solidFill>
                  <a:srgbClr val="FFC000"/>
                </a:solidFill>
                <a:latin typeface="Consolas" panose="020B0609020204030204" pitchFamily="49" charset="0"/>
              </a:rPr>
              <a:t>prod_subcat</a:t>
            </a:r>
            <a:r>
              <a:rPr lang="en-US" sz="1800" b="1" dirty="0" smtClean="0">
                <a:solidFill>
                  <a:srgbClr val="FFC000"/>
                </a:solidFill>
                <a:latin typeface="Consolas" panose="020B0609020204030204" pitchFamily="49" charset="0"/>
              </a:rPr>
              <a:t>,</a:t>
            </a:r>
            <a:br>
              <a:rPr lang="en-US" sz="1800" b="1" dirty="0" smtClean="0">
                <a:solidFill>
                  <a:srgbClr val="FFC000"/>
                </a:solidFill>
                <a:latin typeface="Consolas" panose="020B0609020204030204" pitchFamily="49" charset="0"/>
              </a:rPr>
            </a:br>
            <a:r>
              <a:rPr lang="en-US" sz="1800" b="1" dirty="0" smtClean="0">
                <a:solidFill>
                  <a:srgbClr val="FFC000"/>
                </a:solidFill>
                <a:latin typeface="Consolas" panose="020B0609020204030204" pitchFamily="49" charset="0"/>
              </a:rPr>
              <a:t>round(sum(</a:t>
            </a:r>
            <a:r>
              <a:rPr lang="en-US" sz="1800" b="1" dirty="0" err="1" smtClean="0">
                <a:solidFill>
                  <a:srgbClr val="FFC000"/>
                </a:solidFill>
                <a:latin typeface="Consolas" panose="020B0609020204030204" pitchFamily="49" charset="0"/>
              </a:rPr>
              <a:t>total_amt</a:t>
            </a:r>
            <a:r>
              <a:rPr lang="en-US" sz="1800" b="1" dirty="0" smtClean="0">
                <a:solidFill>
                  <a:srgbClr val="FFC000"/>
                </a:solidFill>
                <a:latin typeface="Consolas" panose="020B0609020204030204" pitchFamily="49" charset="0"/>
              </a:rPr>
              <a:t>), 3) as </a:t>
            </a:r>
            <a:r>
              <a:rPr lang="en-US" sz="1800" b="1" dirty="0" err="1" smtClean="0">
                <a:solidFill>
                  <a:srgbClr val="FFC000"/>
                </a:solidFill>
                <a:latin typeface="Consolas" panose="020B0609020204030204" pitchFamily="49" charset="0"/>
              </a:rPr>
              <a:t>Total_amount</a:t>
            </a:r>
            <a:r>
              <a:rPr lang="en-US" sz="1800" b="1" dirty="0" smtClean="0">
                <a:solidFill>
                  <a:srgbClr val="FFC000"/>
                </a:solidFill>
                <a:latin typeface="Consolas" panose="020B0609020204030204" pitchFamily="49" charset="0"/>
              </a:rPr>
              <a:t>, </a:t>
            </a:r>
            <a:br>
              <a:rPr lang="en-US" sz="1800" b="1" dirty="0" smtClean="0">
                <a:solidFill>
                  <a:srgbClr val="FFC000"/>
                </a:solidFill>
                <a:latin typeface="Consolas" panose="020B0609020204030204" pitchFamily="49" charset="0"/>
              </a:rPr>
            </a:br>
            <a:r>
              <a:rPr lang="en-US" sz="1800" b="1" dirty="0" smtClean="0">
                <a:solidFill>
                  <a:srgbClr val="FFC000"/>
                </a:solidFill>
                <a:latin typeface="Consolas" panose="020B0609020204030204" pitchFamily="49" charset="0"/>
              </a:rPr>
              <a:t>round(</a:t>
            </a:r>
            <a:r>
              <a:rPr lang="en-US" sz="1800" b="1" dirty="0" err="1" smtClean="0">
                <a:solidFill>
                  <a:srgbClr val="FFC000"/>
                </a:solidFill>
                <a:latin typeface="Consolas" panose="020B0609020204030204" pitchFamily="49" charset="0"/>
              </a:rPr>
              <a:t>avg</a:t>
            </a:r>
            <a:r>
              <a:rPr lang="en-US" sz="1800" b="1" dirty="0" smtClean="0">
                <a:solidFill>
                  <a:srgbClr val="FFC000"/>
                </a:solidFill>
                <a:latin typeface="Consolas" panose="020B0609020204030204" pitchFamily="49" charset="0"/>
              </a:rPr>
              <a:t>(</a:t>
            </a:r>
            <a:r>
              <a:rPr lang="en-US" sz="1800" b="1" dirty="0" err="1" smtClean="0">
                <a:solidFill>
                  <a:srgbClr val="FFC000"/>
                </a:solidFill>
                <a:latin typeface="Consolas" panose="020B0609020204030204" pitchFamily="49" charset="0"/>
              </a:rPr>
              <a:t>total_amt</a:t>
            </a:r>
            <a:r>
              <a:rPr lang="en-US" sz="1800" b="1" dirty="0" smtClean="0">
                <a:solidFill>
                  <a:srgbClr val="FFC000"/>
                </a:solidFill>
                <a:latin typeface="Consolas" panose="020B0609020204030204" pitchFamily="49" charset="0"/>
              </a:rPr>
              <a:t>), 3) as </a:t>
            </a:r>
            <a:r>
              <a:rPr lang="en-US" sz="1800" b="1" dirty="0" err="1" smtClean="0">
                <a:solidFill>
                  <a:srgbClr val="FFC000"/>
                </a:solidFill>
                <a:latin typeface="Consolas" panose="020B0609020204030204" pitchFamily="49" charset="0"/>
              </a:rPr>
              <a:t>Avg_amount</a:t>
            </a:r>
            <a:r>
              <a:rPr lang="en-US" sz="1800" b="1" dirty="0" smtClean="0">
                <a:solidFill>
                  <a:srgbClr val="FFC000"/>
                </a:solidFill>
                <a:latin typeface="Consolas" panose="020B0609020204030204" pitchFamily="49" charset="0"/>
              </a:rPr>
              <a:t/>
            </a:r>
            <a:br>
              <a:rPr lang="en-US" sz="1800" b="1" dirty="0" smtClean="0">
                <a:solidFill>
                  <a:srgbClr val="FFC000"/>
                </a:solidFill>
                <a:latin typeface="Consolas" panose="020B0609020204030204" pitchFamily="49" charset="0"/>
              </a:rPr>
            </a:br>
            <a:r>
              <a:rPr lang="en-US" sz="1800" b="1" dirty="0" smtClean="0">
                <a:solidFill>
                  <a:srgbClr val="FFC000"/>
                </a:solidFill>
                <a:latin typeface="Consolas" panose="020B0609020204030204" pitchFamily="49" charset="0"/>
              </a:rPr>
              <a:t>from </a:t>
            </a:r>
            <a:r>
              <a:rPr lang="en-US" sz="1800" b="1" dirty="0" err="1" smtClean="0">
                <a:solidFill>
                  <a:srgbClr val="FFC000"/>
                </a:solidFill>
                <a:latin typeface="Consolas" panose="020B0609020204030204" pitchFamily="49" charset="0"/>
              </a:rPr>
              <a:t>Transactions_new</a:t>
            </a:r>
            <a:r>
              <a:rPr lang="en-US" sz="1800" b="1" dirty="0" smtClean="0">
                <a:solidFill>
                  <a:srgbClr val="FFC000"/>
                </a:solidFill>
                <a:latin typeface="Consolas" panose="020B0609020204030204" pitchFamily="49" charset="0"/>
              </a:rPr>
              <a:t> as T</a:t>
            </a:r>
            <a:br>
              <a:rPr lang="en-US" sz="1800" b="1" dirty="0" smtClean="0">
                <a:solidFill>
                  <a:srgbClr val="FFC000"/>
                </a:solidFill>
                <a:latin typeface="Consolas" panose="020B0609020204030204" pitchFamily="49" charset="0"/>
              </a:rPr>
            </a:br>
            <a:r>
              <a:rPr lang="en-US" sz="1800" b="1" dirty="0" smtClean="0">
                <a:solidFill>
                  <a:srgbClr val="FFC000"/>
                </a:solidFill>
                <a:latin typeface="Consolas" panose="020B0609020204030204" pitchFamily="49" charset="0"/>
              </a:rPr>
              <a:t>inner join </a:t>
            </a:r>
            <a:r>
              <a:rPr lang="en-US" sz="1800" b="1" dirty="0" err="1" smtClean="0">
                <a:solidFill>
                  <a:srgbClr val="FFC000"/>
                </a:solidFill>
                <a:latin typeface="Consolas" panose="020B0609020204030204" pitchFamily="49" charset="0"/>
              </a:rPr>
              <a:t>prod_cat_info</a:t>
            </a:r>
            <a:r>
              <a:rPr lang="en-US" sz="1800" b="1" dirty="0" smtClean="0">
                <a:solidFill>
                  <a:srgbClr val="FFC000"/>
                </a:solidFill>
                <a:latin typeface="Consolas" panose="020B0609020204030204" pitchFamily="49" charset="0"/>
              </a:rPr>
              <a:t> as P</a:t>
            </a:r>
            <a:br>
              <a:rPr lang="en-US" sz="1800" b="1" dirty="0" smtClean="0">
                <a:solidFill>
                  <a:srgbClr val="FFC000"/>
                </a:solidFill>
                <a:latin typeface="Consolas" panose="020B0609020204030204" pitchFamily="49" charset="0"/>
              </a:rPr>
            </a:br>
            <a:r>
              <a:rPr lang="en-IN" sz="1800" b="1" dirty="0" smtClean="0">
                <a:solidFill>
                  <a:srgbClr val="FFC000"/>
                </a:solidFill>
                <a:latin typeface="Consolas" panose="020B0609020204030204" pitchFamily="49" charset="0"/>
              </a:rPr>
              <a:t>on </a:t>
            </a:r>
            <a:r>
              <a:rPr lang="en-IN" sz="1800" b="1" dirty="0" err="1" smtClean="0">
                <a:solidFill>
                  <a:srgbClr val="FFC000"/>
                </a:solidFill>
                <a:latin typeface="Consolas" panose="020B0609020204030204" pitchFamily="49" charset="0"/>
              </a:rPr>
              <a:t>T.prod_cat_code</a:t>
            </a:r>
            <a:r>
              <a:rPr lang="en-IN" sz="1800" b="1" dirty="0" smtClean="0">
                <a:solidFill>
                  <a:srgbClr val="FFC000"/>
                </a:solidFill>
                <a:latin typeface="Consolas" panose="020B0609020204030204" pitchFamily="49" charset="0"/>
              </a:rPr>
              <a:t> = </a:t>
            </a:r>
            <a:r>
              <a:rPr lang="en-IN" sz="1800" b="1" dirty="0" err="1" smtClean="0">
                <a:solidFill>
                  <a:srgbClr val="FFC000"/>
                </a:solidFill>
                <a:latin typeface="Consolas" panose="020B0609020204030204" pitchFamily="49" charset="0"/>
              </a:rPr>
              <a:t>P.prod_cat_code</a:t>
            </a:r>
            <a:r>
              <a:rPr lang="en-IN" sz="1800" b="1" dirty="0" smtClean="0">
                <a:solidFill>
                  <a:srgbClr val="FFC000"/>
                </a:solidFill>
                <a:latin typeface="Consolas" panose="020B0609020204030204" pitchFamily="49" charset="0"/>
              </a:rPr>
              <a:t> </a:t>
            </a:r>
            <a:r>
              <a:rPr lang="en-US" sz="1800" b="1" dirty="0" smtClean="0">
                <a:solidFill>
                  <a:srgbClr val="FFC000"/>
                </a:solidFill>
                <a:latin typeface="Consolas" panose="020B0609020204030204" pitchFamily="49" charset="0"/>
              </a:rPr>
              <a:t>and </a:t>
            </a:r>
            <a:r>
              <a:rPr lang="en-IN" sz="1800" b="1" dirty="0" smtClean="0">
                <a:solidFill>
                  <a:srgbClr val="FFC000"/>
                </a:solidFill>
                <a:latin typeface="Consolas" panose="020B0609020204030204" pitchFamily="49" charset="0"/>
              </a:rPr>
              <a:t/>
            </a:r>
            <a:br>
              <a:rPr lang="en-IN" sz="1800" b="1" dirty="0" smtClean="0">
                <a:solidFill>
                  <a:srgbClr val="FFC000"/>
                </a:solidFill>
                <a:latin typeface="Consolas" panose="020B0609020204030204" pitchFamily="49" charset="0"/>
              </a:rPr>
            </a:br>
            <a:r>
              <a:rPr lang="en-IN" sz="1800" b="1" dirty="0" err="1" smtClean="0">
                <a:solidFill>
                  <a:srgbClr val="FFC000"/>
                </a:solidFill>
                <a:latin typeface="Consolas" panose="020B0609020204030204" pitchFamily="49" charset="0"/>
              </a:rPr>
              <a:t>T.prod_subcat_code</a:t>
            </a:r>
            <a:r>
              <a:rPr lang="en-IN" sz="1800" b="1" dirty="0" smtClean="0">
                <a:solidFill>
                  <a:srgbClr val="FFC000"/>
                </a:solidFill>
                <a:latin typeface="Consolas" panose="020B0609020204030204" pitchFamily="49" charset="0"/>
              </a:rPr>
              <a:t> = </a:t>
            </a:r>
            <a:r>
              <a:rPr lang="en-IN" sz="1800" b="1" dirty="0" err="1" smtClean="0">
                <a:solidFill>
                  <a:srgbClr val="FFC000"/>
                </a:solidFill>
                <a:latin typeface="Consolas" panose="020B0609020204030204" pitchFamily="49" charset="0"/>
              </a:rPr>
              <a:t>P.prod_sub_cat_code</a:t>
            </a:r>
            <a:r>
              <a:rPr lang="en-IN" sz="1800" b="1" dirty="0" smtClean="0">
                <a:solidFill>
                  <a:srgbClr val="FFC000"/>
                </a:solidFill>
                <a:latin typeface="Consolas" panose="020B0609020204030204" pitchFamily="49" charset="0"/>
              </a:rPr>
              <a:t/>
            </a:r>
            <a:br>
              <a:rPr lang="en-IN" sz="1800" b="1" dirty="0" smtClean="0">
                <a:solidFill>
                  <a:srgbClr val="FFC000"/>
                </a:solidFill>
                <a:latin typeface="Consolas" panose="020B0609020204030204" pitchFamily="49" charset="0"/>
              </a:rPr>
            </a:br>
            <a:r>
              <a:rPr lang="en-US" sz="1800" b="1" dirty="0" smtClean="0">
                <a:solidFill>
                  <a:srgbClr val="FFC000"/>
                </a:solidFill>
                <a:latin typeface="Consolas" panose="020B0609020204030204" pitchFamily="49" charset="0"/>
              </a:rPr>
              <a:t>where </a:t>
            </a:r>
            <a:r>
              <a:rPr lang="en-US" sz="1800" b="1" dirty="0" err="1" smtClean="0">
                <a:solidFill>
                  <a:srgbClr val="FFC000"/>
                </a:solidFill>
                <a:latin typeface="Consolas" panose="020B0609020204030204" pitchFamily="49" charset="0"/>
              </a:rPr>
              <a:t>total_amt</a:t>
            </a:r>
            <a:r>
              <a:rPr lang="en-US" sz="1800" b="1" dirty="0" smtClean="0">
                <a:solidFill>
                  <a:srgbClr val="FFC000"/>
                </a:solidFill>
                <a:latin typeface="Consolas" panose="020B0609020204030204" pitchFamily="49" charset="0"/>
              </a:rPr>
              <a:t> &gt; 0 and </a:t>
            </a:r>
            <a:r>
              <a:rPr lang="en-US" sz="1800" b="1" dirty="0" err="1" smtClean="0">
                <a:solidFill>
                  <a:srgbClr val="FFC000"/>
                </a:solidFill>
                <a:latin typeface="Consolas" panose="020B0609020204030204" pitchFamily="49" charset="0"/>
              </a:rPr>
              <a:t>prod_cat</a:t>
            </a:r>
            <a:r>
              <a:rPr lang="en-US" sz="1800" b="1" dirty="0" smtClean="0">
                <a:solidFill>
                  <a:srgbClr val="FFC000"/>
                </a:solidFill>
                <a:latin typeface="Consolas" panose="020B0609020204030204" pitchFamily="49" charset="0"/>
              </a:rPr>
              <a:t> in</a:t>
            </a:r>
            <a:br>
              <a:rPr lang="en-US" sz="1800" b="1" dirty="0" smtClean="0">
                <a:solidFill>
                  <a:srgbClr val="FFC000"/>
                </a:solidFill>
                <a:latin typeface="Consolas" panose="020B0609020204030204" pitchFamily="49" charset="0"/>
              </a:rPr>
            </a:br>
            <a:r>
              <a:rPr lang="en-US" sz="1800" b="1" dirty="0" smtClean="0">
                <a:solidFill>
                  <a:srgbClr val="FFC000"/>
                </a:solidFill>
                <a:latin typeface="Consolas" panose="020B0609020204030204" pitchFamily="49" charset="0"/>
              </a:rPr>
              <a:t>('Books', 'Electronics', 'Home and kitchen', 'Footwear', 'Clothing’)</a:t>
            </a:r>
            <a:br>
              <a:rPr lang="en-US" sz="1800" b="1" dirty="0" smtClean="0">
                <a:solidFill>
                  <a:srgbClr val="FFC000"/>
                </a:solidFill>
                <a:latin typeface="Consolas" panose="020B0609020204030204" pitchFamily="49" charset="0"/>
              </a:rPr>
            </a:br>
            <a:r>
              <a:rPr lang="en-US" sz="1800" b="1" dirty="0" smtClean="0">
                <a:solidFill>
                  <a:srgbClr val="FFC000"/>
                </a:solidFill>
                <a:latin typeface="Consolas" panose="020B0609020204030204" pitchFamily="49" charset="0"/>
              </a:rPr>
              <a:t>group by </a:t>
            </a:r>
            <a:r>
              <a:rPr lang="en-US" sz="1800" b="1" dirty="0" err="1" smtClean="0">
                <a:solidFill>
                  <a:srgbClr val="FFC000"/>
                </a:solidFill>
                <a:latin typeface="Consolas" panose="020B0609020204030204" pitchFamily="49" charset="0"/>
              </a:rPr>
              <a:t>prod_cat</a:t>
            </a:r>
            <a:r>
              <a:rPr lang="en-US" sz="1800" b="1" dirty="0" smtClean="0">
                <a:solidFill>
                  <a:srgbClr val="FFC000"/>
                </a:solidFill>
                <a:latin typeface="Consolas" panose="020B0609020204030204" pitchFamily="49" charset="0"/>
              </a:rPr>
              <a:t>, </a:t>
            </a:r>
            <a:r>
              <a:rPr lang="en-US" sz="1800" b="1" dirty="0" err="1" smtClean="0">
                <a:solidFill>
                  <a:srgbClr val="FFC000"/>
                </a:solidFill>
                <a:latin typeface="Consolas" panose="020B0609020204030204" pitchFamily="49" charset="0"/>
              </a:rPr>
              <a:t>prod_subcat</a:t>
            </a:r>
            <a:r>
              <a:rPr lang="en-US" sz="1800" b="1" dirty="0" smtClean="0">
                <a:solidFill>
                  <a:srgbClr val="FFC000"/>
                </a:solidFill>
                <a:latin typeface="Consolas" panose="020B0609020204030204" pitchFamily="49" charset="0"/>
              </a:rPr>
              <a:t/>
            </a:r>
            <a:br>
              <a:rPr lang="en-US" sz="1800" b="1" dirty="0" smtClean="0">
                <a:solidFill>
                  <a:srgbClr val="FFC000"/>
                </a:solidFill>
                <a:latin typeface="Consolas" panose="020B0609020204030204" pitchFamily="49" charset="0"/>
              </a:rPr>
            </a:br>
            <a:r>
              <a:rPr lang="en-US" sz="1800" b="1" dirty="0" smtClean="0">
                <a:solidFill>
                  <a:srgbClr val="FFC000"/>
                </a:solidFill>
                <a:latin typeface="Consolas" panose="020B0609020204030204" pitchFamily="49" charset="0"/>
              </a:rPr>
              <a:t>order by case when </a:t>
            </a:r>
            <a:r>
              <a:rPr lang="en-US" sz="1800" b="1" dirty="0" err="1" smtClean="0">
                <a:solidFill>
                  <a:srgbClr val="FFC000"/>
                </a:solidFill>
                <a:latin typeface="Consolas" panose="020B0609020204030204" pitchFamily="49" charset="0"/>
              </a:rPr>
              <a:t>prod_cat</a:t>
            </a:r>
            <a:r>
              <a:rPr lang="en-US" sz="1800" b="1" dirty="0" smtClean="0">
                <a:solidFill>
                  <a:srgbClr val="FFC000"/>
                </a:solidFill>
                <a:latin typeface="Consolas" panose="020B0609020204030204" pitchFamily="49" charset="0"/>
              </a:rPr>
              <a:t>= 'Books' then 1</a:t>
            </a:r>
            <a:br>
              <a:rPr lang="en-US" sz="1800" b="1" dirty="0" smtClean="0">
                <a:solidFill>
                  <a:srgbClr val="FFC000"/>
                </a:solidFill>
                <a:latin typeface="Consolas" panose="020B0609020204030204" pitchFamily="49" charset="0"/>
              </a:rPr>
            </a:br>
            <a:r>
              <a:rPr lang="en-US" sz="1800" b="1" dirty="0" smtClean="0">
                <a:solidFill>
                  <a:srgbClr val="FFC000"/>
                </a:solidFill>
                <a:latin typeface="Consolas" panose="020B0609020204030204" pitchFamily="49" charset="0"/>
              </a:rPr>
              <a:t>when </a:t>
            </a:r>
            <a:r>
              <a:rPr lang="en-US" sz="1800" b="1" dirty="0" err="1" smtClean="0">
                <a:solidFill>
                  <a:srgbClr val="FFC000"/>
                </a:solidFill>
                <a:latin typeface="Consolas" panose="020B0609020204030204" pitchFamily="49" charset="0"/>
              </a:rPr>
              <a:t>prod_cat</a:t>
            </a:r>
            <a:r>
              <a:rPr lang="en-US" sz="1800" b="1" dirty="0" smtClean="0">
                <a:solidFill>
                  <a:srgbClr val="FFC000"/>
                </a:solidFill>
                <a:latin typeface="Consolas" panose="020B0609020204030204" pitchFamily="49" charset="0"/>
              </a:rPr>
              <a:t>= 'Electronics' then 2</a:t>
            </a:r>
            <a:br>
              <a:rPr lang="en-US" sz="1800" b="1" dirty="0" smtClean="0">
                <a:solidFill>
                  <a:srgbClr val="FFC000"/>
                </a:solidFill>
                <a:latin typeface="Consolas" panose="020B0609020204030204" pitchFamily="49" charset="0"/>
              </a:rPr>
            </a:br>
            <a:r>
              <a:rPr lang="en-US" sz="1800" b="1" dirty="0" smtClean="0">
                <a:solidFill>
                  <a:srgbClr val="FFC000"/>
                </a:solidFill>
                <a:latin typeface="Consolas" panose="020B0609020204030204" pitchFamily="49" charset="0"/>
              </a:rPr>
              <a:t>when </a:t>
            </a:r>
            <a:r>
              <a:rPr lang="en-US" sz="1800" b="1" dirty="0" err="1" smtClean="0">
                <a:solidFill>
                  <a:srgbClr val="FFC000"/>
                </a:solidFill>
                <a:latin typeface="Consolas" panose="020B0609020204030204" pitchFamily="49" charset="0"/>
              </a:rPr>
              <a:t>prod_cat</a:t>
            </a:r>
            <a:r>
              <a:rPr lang="en-US" sz="1800" b="1" dirty="0" smtClean="0">
                <a:solidFill>
                  <a:srgbClr val="FFC000"/>
                </a:solidFill>
                <a:latin typeface="Consolas" panose="020B0609020204030204" pitchFamily="49" charset="0"/>
              </a:rPr>
              <a:t> ='Home and kitchen then 3</a:t>
            </a:r>
            <a:br>
              <a:rPr lang="en-US" sz="1800" b="1" dirty="0" smtClean="0">
                <a:solidFill>
                  <a:srgbClr val="FFC000"/>
                </a:solidFill>
                <a:latin typeface="Consolas" panose="020B0609020204030204" pitchFamily="49" charset="0"/>
              </a:rPr>
            </a:br>
            <a:r>
              <a:rPr lang="en-US" sz="1800" b="1" dirty="0" smtClean="0">
                <a:solidFill>
                  <a:srgbClr val="FFC000"/>
                </a:solidFill>
                <a:latin typeface="Consolas" panose="020B0609020204030204" pitchFamily="49" charset="0"/>
              </a:rPr>
              <a:t>when </a:t>
            </a:r>
            <a:r>
              <a:rPr lang="en-US" sz="1800" b="1" dirty="0" err="1" smtClean="0">
                <a:solidFill>
                  <a:srgbClr val="FFC000"/>
                </a:solidFill>
                <a:latin typeface="Consolas" panose="020B0609020204030204" pitchFamily="49" charset="0"/>
              </a:rPr>
              <a:t>prod_cat</a:t>
            </a:r>
            <a:r>
              <a:rPr lang="en-US" sz="1800" b="1" dirty="0" smtClean="0">
                <a:solidFill>
                  <a:srgbClr val="FFC000"/>
                </a:solidFill>
                <a:latin typeface="Consolas" panose="020B0609020204030204" pitchFamily="49" charset="0"/>
              </a:rPr>
              <a:t> = 'Footwear' then 4</a:t>
            </a:r>
            <a:br>
              <a:rPr lang="en-US" sz="1800" b="1" dirty="0" smtClean="0">
                <a:solidFill>
                  <a:srgbClr val="FFC000"/>
                </a:solidFill>
                <a:latin typeface="Consolas" panose="020B0609020204030204" pitchFamily="49" charset="0"/>
              </a:rPr>
            </a:br>
            <a:r>
              <a:rPr lang="en-IN" sz="1800" b="1" dirty="0" smtClean="0">
                <a:solidFill>
                  <a:srgbClr val="FFC000"/>
                </a:solidFill>
                <a:latin typeface="Consolas" panose="020B0609020204030204" pitchFamily="49" charset="0"/>
              </a:rPr>
              <a:t>else 5</a:t>
            </a:r>
            <a:br>
              <a:rPr lang="en-IN" sz="1800" b="1" dirty="0" smtClean="0">
                <a:solidFill>
                  <a:srgbClr val="FFC000"/>
                </a:solidFill>
                <a:latin typeface="Consolas" panose="020B0609020204030204" pitchFamily="49" charset="0"/>
              </a:rPr>
            </a:br>
            <a:r>
              <a:rPr lang="en-IN" sz="1800" b="1" dirty="0" smtClean="0">
                <a:solidFill>
                  <a:srgbClr val="FFC000"/>
                </a:solidFill>
                <a:latin typeface="Consolas" panose="020B0609020204030204" pitchFamily="49" charset="0"/>
              </a:rPr>
              <a:t>end</a:t>
            </a:r>
            <a:r>
              <a:rPr lang="en-IN" sz="1800" b="1" dirty="0" smtClean="0">
                <a:solidFill>
                  <a:srgbClr val="FFC000"/>
                </a:solidFill>
                <a:latin typeface="Consolas" panose="020B0609020204030204" pitchFamily="49" charset="0"/>
              </a:rPr>
              <a:t>;</a:t>
            </a:r>
          </a:p>
          <a:p>
            <a:pPr>
              <a:buNone/>
            </a:pPr>
            <a:r>
              <a:rPr lang="en-GB" sz="1800" b="1" dirty="0" smtClean="0">
                <a:solidFill>
                  <a:schemeClr val="bg1"/>
                </a:solidFill>
              </a:rPr>
              <a:t>-(Result</a:t>
            </a:r>
            <a:r>
              <a:rPr lang="en-GB" sz="1800" b="1" dirty="0" smtClean="0">
                <a:solidFill>
                  <a:schemeClr val="bg1"/>
                </a:solidFill>
              </a:rPr>
              <a:t>):</a:t>
            </a:r>
          </a:p>
          <a:p>
            <a:pPr>
              <a:buNone/>
            </a:pPr>
            <a:endParaRPr lang="en-US" sz="1800" dirty="0">
              <a:solidFill>
                <a:srgbClr val="FFC000"/>
              </a:solidFill>
            </a:endParaRPr>
          </a:p>
        </p:txBody>
      </p:sp>
      <p:pic>
        <p:nvPicPr>
          <p:cNvPr id="4" name="Picture 3">
            <a:extLst>
              <a:ext uri="{FF2B5EF4-FFF2-40B4-BE49-F238E27FC236}">
                <a16:creationId xmlns:a16="http://schemas.microsoft.com/office/drawing/2014/main" xmlns="" id="{51111CD3-4C83-48E1-B63F-B62A6D30ED66}"/>
              </a:ext>
            </a:extLst>
          </p:cNvPr>
          <p:cNvPicPr>
            <a:picLocks noChangeAspect="1"/>
          </p:cNvPicPr>
          <p:nvPr/>
        </p:nvPicPr>
        <p:blipFill>
          <a:blip r:embed="rId2"/>
          <a:stretch>
            <a:fillRect/>
          </a:stretch>
        </p:blipFill>
        <p:spPr>
          <a:xfrm>
            <a:off x="2071670" y="4643446"/>
            <a:ext cx="5214974" cy="200026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rgbClr val="FFC000"/>
                </a:solidFill>
              </a:rPr>
              <a:t>CONCLUSION</a:t>
            </a:r>
            <a:endParaRPr lang="en-US" dirty="0">
              <a:solidFill>
                <a:srgbClr val="FFC000"/>
              </a:solidFill>
            </a:endParaRPr>
          </a:p>
        </p:txBody>
      </p:sp>
      <p:sp>
        <p:nvSpPr>
          <p:cNvPr id="3" name="Content Placeholder 2"/>
          <p:cNvSpPr>
            <a:spLocks noGrp="1"/>
          </p:cNvSpPr>
          <p:nvPr>
            <p:ph idx="1"/>
          </p:nvPr>
        </p:nvSpPr>
        <p:spPr>
          <a:xfrm>
            <a:off x="457200" y="1571612"/>
            <a:ext cx="8229600" cy="4143403"/>
          </a:xfrm>
        </p:spPr>
        <p:txBody>
          <a:bodyPr>
            <a:normAutofit/>
          </a:bodyPr>
          <a:lstStyle/>
          <a:p>
            <a:r>
              <a:rPr lang="en-GB" sz="2000" dirty="0" smtClean="0">
                <a:solidFill>
                  <a:schemeClr val="bg1"/>
                </a:solidFill>
              </a:rPr>
              <a:t>In this project, we conducted Data Analysis on Transaction Data using SQL queries in SSMS. The objective was to extract meaningful insights and metrics </a:t>
            </a:r>
            <a:r>
              <a:rPr lang="en-GB" sz="2000" dirty="0" smtClean="0">
                <a:solidFill>
                  <a:schemeClr val="bg1"/>
                </a:solidFill>
              </a:rPr>
              <a:t>from the </a:t>
            </a:r>
            <a:r>
              <a:rPr lang="en-GB" sz="2000" dirty="0" smtClean="0">
                <a:solidFill>
                  <a:schemeClr val="bg1"/>
                </a:solidFill>
              </a:rPr>
              <a:t>Dataset. We performed various tasks such as joining tables, Aggregating Data, Filtering Records and Sorting results to </a:t>
            </a:r>
            <a:r>
              <a:rPr lang="en-GB" sz="2000" dirty="0" smtClean="0">
                <a:solidFill>
                  <a:schemeClr val="bg1"/>
                </a:solidFill>
              </a:rPr>
              <a:t>fulfil </a:t>
            </a:r>
            <a:r>
              <a:rPr lang="en-GB" sz="2000" dirty="0" smtClean="0">
                <a:solidFill>
                  <a:schemeClr val="bg1"/>
                </a:solidFill>
              </a:rPr>
              <a:t>specific analysis requirements. </a:t>
            </a:r>
            <a:endParaRPr lang="en-GB" sz="2000" dirty="0" smtClean="0">
              <a:solidFill>
                <a:schemeClr val="bg1"/>
              </a:solidFill>
            </a:endParaRPr>
          </a:p>
          <a:p>
            <a:r>
              <a:rPr lang="en-GB" sz="2000" dirty="0" smtClean="0">
                <a:solidFill>
                  <a:schemeClr val="bg1"/>
                </a:solidFill>
              </a:rPr>
              <a:t>Throughout </a:t>
            </a:r>
            <a:r>
              <a:rPr lang="en-GB" sz="2000" dirty="0" smtClean="0">
                <a:solidFill>
                  <a:schemeClr val="bg1"/>
                </a:solidFill>
              </a:rPr>
              <a:t>the project, we demonstrated proficiency in SQL query writing, leveraging a variety of SQL functions, </a:t>
            </a:r>
            <a:r>
              <a:rPr lang="en-GB" sz="2000" dirty="0" smtClean="0">
                <a:solidFill>
                  <a:schemeClr val="bg1"/>
                </a:solidFill>
              </a:rPr>
              <a:t>clause, </a:t>
            </a:r>
            <a:r>
              <a:rPr lang="en-GB" sz="2000" dirty="0" smtClean="0">
                <a:solidFill>
                  <a:schemeClr val="bg1"/>
                </a:solidFill>
              </a:rPr>
              <a:t>Operators, Analyze the dataset effectively. We Utilized </a:t>
            </a:r>
            <a:r>
              <a:rPr lang="en-GB" sz="2000" dirty="0" smtClean="0">
                <a:solidFill>
                  <a:schemeClr val="bg1"/>
                </a:solidFill>
              </a:rPr>
              <a:t>Common </a:t>
            </a:r>
            <a:r>
              <a:rPr lang="en-GB" sz="2000" dirty="0" smtClean="0">
                <a:solidFill>
                  <a:schemeClr val="bg1"/>
                </a:solidFill>
              </a:rPr>
              <a:t>Table Expressions(CTE), </a:t>
            </a:r>
            <a:r>
              <a:rPr lang="en-GB" sz="2000" dirty="0" smtClean="0">
                <a:solidFill>
                  <a:schemeClr val="bg1"/>
                </a:solidFill>
              </a:rPr>
              <a:t>Aggregation Functions </a:t>
            </a:r>
            <a:r>
              <a:rPr lang="en-GB" sz="2000" dirty="0" smtClean="0">
                <a:solidFill>
                  <a:schemeClr val="bg1"/>
                </a:solidFill>
              </a:rPr>
              <a:t>(</a:t>
            </a:r>
            <a:r>
              <a:rPr lang="en-GB" sz="2000" dirty="0" err="1" smtClean="0">
                <a:solidFill>
                  <a:schemeClr val="bg1"/>
                </a:solidFill>
              </a:rPr>
              <a:t>eg</a:t>
            </a:r>
            <a:r>
              <a:rPr lang="en-GB" sz="2000" dirty="0" smtClean="0">
                <a:solidFill>
                  <a:schemeClr val="bg1"/>
                </a:solidFill>
              </a:rPr>
              <a:t>: SUM,AVG) and Local Operations to extract insights such as Total revenue, Top-selling categories, and Customer </a:t>
            </a:r>
            <a:r>
              <a:rPr lang="en-GB" sz="2000" dirty="0" err="1" smtClean="0">
                <a:solidFill>
                  <a:schemeClr val="bg1"/>
                </a:solidFill>
              </a:rPr>
              <a:t>behavior</a:t>
            </a:r>
            <a:r>
              <a:rPr lang="en-GB" sz="2000" dirty="0" smtClean="0">
                <a:solidFill>
                  <a:schemeClr val="bg1"/>
                </a:solidFill>
              </a:rPr>
              <a:t> patterns.</a:t>
            </a:r>
          </a:p>
          <a:p>
            <a:endParaRPr lang="en-US" sz="20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00174"/>
            <a:ext cx="8229600" cy="4929222"/>
          </a:xfrm>
        </p:spPr>
        <p:txBody>
          <a:bodyPr/>
          <a:lstStyle/>
          <a:p>
            <a:r>
              <a:rPr lang="en-IN" sz="8500" dirty="0" smtClean="0">
                <a:solidFill>
                  <a:srgbClr val="FFC000"/>
                </a:solidFill>
                <a:latin typeface="Algerian" pitchFamily="82" charset="0"/>
              </a:rPr>
              <a:t>THANK YOU</a:t>
            </a:r>
            <a:r>
              <a:rPr lang="en-IN" sz="9600" dirty="0" smtClean="0">
                <a:solidFill>
                  <a:srgbClr val="FFC000"/>
                </a:solidFill>
                <a:latin typeface="Algerian" pitchFamily="82" charset="0"/>
              </a:rPr>
              <a:t/>
            </a:r>
            <a:br>
              <a:rPr lang="en-IN" sz="9600" dirty="0" smtClean="0">
                <a:solidFill>
                  <a:srgbClr val="FFC000"/>
                </a:solidFill>
                <a:latin typeface="Algerian" pitchFamily="82" charset="0"/>
              </a:rPr>
            </a:br>
            <a:r>
              <a:rPr lang="en-IN" dirty="0" smtClean="0">
                <a:solidFill>
                  <a:schemeClr val="bg1"/>
                </a:solidFill>
                <a:latin typeface="Algerian" pitchFamily="82" charset="0"/>
              </a:rPr>
              <a:t>                                                          </a:t>
            </a:r>
            <a:r>
              <a:rPr lang="en-IN" dirty="0" smtClean="0">
                <a:solidFill>
                  <a:schemeClr val="bg1"/>
                </a:solidFill>
                <a:latin typeface="Algerian" pitchFamily="82" charset="0"/>
              </a:rPr>
              <a:t>      							</a:t>
            </a:r>
            <a:r>
              <a:rPr lang="en-IN" sz="2200" dirty="0" smtClean="0">
                <a:solidFill>
                  <a:schemeClr val="bg1"/>
                </a:solidFill>
                <a:latin typeface="Algerian" pitchFamily="82" charset="0"/>
              </a:rPr>
              <a:t>-</a:t>
            </a:r>
            <a:r>
              <a:rPr lang="en-IN" sz="2200" dirty="0" smtClean="0">
                <a:solidFill>
                  <a:schemeClr val="bg1"/>
                </a:solidFill>
                <a:latin typeface="Arial Black" pitchFamily="34" charset="0"/>
              </a:rPr>
              <a:t>Dhivya</a:t>
            </a:r>
            <a:r>
              <a:rPr lang="en-US" sz="6000" dirty="0" smtClean="0">
                <a:solidFill>
                  <a:schemeClr val="bg1"/>
                </a:solidFill>
                <a:latin typeface="Arial Black" pitchFamily="34" charset="0"/>
              </a:rPr>
              <a:t/>
            </a:r>
            <a:br>
              <a:rPr lang="en-US" sz="6000" dirty="0" smtClean="0">
                <a:solidFill>
                  <a:schemeClr val="bg1"/>
                </a:solidFill>
                <a:latin typeface="Arial Black" pitchFamily="34" charset="0"/>
              </a:rPr>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solidFill>
                  <a:srgbClr val="FC60DE"/>
                </a:solidFill>
                <a:latin typeface="Andalus" pitchFamily="18" charset="-78"/>
                <a:cs typeface="Andalus" pitchFamily="18" charset="-78"/>
              </a:rPr>
              <a:t>OBJECTIVE</a:t>
            </a:r>
            <a:endParaRPr lang="en-US" sz="4800" dirty="0">
              <a:solidFill>
                <a:srgbClr val="FC60DE"/>
              </a:solidFill>
              <a:latin typeface="Andalus" pitchFamily="18" charset="-78"/>
              <a:cs typeface="Andalus" pitchFamily="18" charset="-78"/>
            </a:endParaRPr>
          </a:p>
        </p:txBody>
      </p:sp>
      <p:sp>
        <p:nvSpPr>
          <p:cNvPr id="3" name="Content Placeholder 2"/>
          <p:cNvSpPr>
            <a:spLocks noGrp="1"/>
          </p:cNvSpPr>
          <p:nvPr>
            <p:ph idx="1"/>
          </p:nvPr>
        </p:nvSpPr>
        <p:spPr>
          <a:xfrm>
            <a:off x="457200" y="1428736"/>
            <a:ext cx="8229600" cy="5072098"/>
          </a:xfrm>
        </p:spPr>
        <p:txBody>
          <a:bodyPr>
            <a:noAutofit/>
          </a:bodyPr>
          <a:lstStyle/>
          <a:p>
            <a:r>
              <a:rPr lang="en-GB" sz="2200" dirty="0">
                <a:solidFill>
                  <a:schemeClr val="bg2"/>
                </a:solidFill>
                <a:latin typeface="Times New Roman" pitchFamily="18" charset="0"/>
                <a:cs typeface="Times New Roman" pitchFamily="18" charset="0"/>
              </a:rPr>
              <a:t>Data Preparation and Data Analysis on an </a:t>
            </a:r>
            <a:r>
              <a:rPr lang="en-GB" sz="2200" dirty="0" smtClean="0">
                <a:solidFill>
                  <a:schemeClr val="bg2"/>
                </a:solidFill>
                <a:latin typeface="Times New Roman" pitchFamily="18" charset="0"/>
                <a:cs typeface="Times New Roman" pitchFamily="18" charset="0"/>
              </a:rPr>
              <a:t>E-Commerce </a:t>
            </a:r>
            <a:r>
              <a:rPr lang="en-GB" sz="2200" dirty="0">
                <a:solidFill>
                  <a:schemeClr val="bg2"/>
                </a:solidFill>
                <a:latin typeface="Times New Roman" pitchFamily="18" charset="0"/>
                <a:cs typeface="Times New Roman" pitchFamily="18" charset="0"/>
              </a:rPr>
              <a:t>Data and Finding out the Business Solution for the given Business Objectives</a:t>
            </a:r>
            <a:r>
              <a:rPr lang="en-GB" sz="2200" dirty="0" smtClean="0">
                <a:solidFill>
                  <a:schemeClr val="bg2"/>
                </a:solidFill>
                <a:latin typeface="Times New Roman" pitchFamily="18" charset="0"/>
                <a:cs typeface="Times New Roman" pitchFamily="18" charset="0"/>
              </a:rPr>
              <a:t>.</a:t>
            </a:r>
          </a:p>
          <a:p>
            <a:endParaRPr lang="en-GB" sz="2200" dirty="0" smtClean="0">
              <a:solidFill>
                <a:schemeClr val="bg2"/>
              </a:solidFill>
              <a:latin typeface="Times New Roman" pitchFamily="18" charset="0"/>
              <a:cs typeface="Times New Roman" pitchFamily="18" charset="0"/>
            </a:endParaRPr>
          </a:p>
          <a:p>
            <a:r>
              <a:rPr lang="en-GB" sz="2200" dirty="0" smtClean="0">
                <a:solidFill>
                  <a:schemeClr val="bg2"/>
                </a:solidFill>
                <a:latin typeface="Times New Roman" pitchFamily="18" charset="0"/>
                <a:cs typeface="Times New Roman" pitchFamily="18" charset="0"/>
              </a:rPr>
              <a:t> E-Commerce </a:t>
            </a:r>
            <a:r>
              <a:rPr lang="en-GB" sz="2200" dirty="0">
                <a:solidFill>
                  <a:schemeClr val="bg2"/>
                </a:solidFill>
                <a:latin typeface="Times New Roman" pitchFamily="18" charset="0"/>
                <a:cs typeface="Times New Roman" pitchFamily="18" charset="0"/>
              </a:rPr>
              <a:t>data provides information collected from the </a:t>
            </a:r>
            <a:r>
              <a:rPr lang="en-GB" sz="2200" dirty="0" smtClean="0">
                <a:solidFill>
                  <a:schemeClr val="bg2"/>
                </a:solidFill>
                <a:latin typeface="Times New Roman" pitchFamily="18" charset="0"/>
                <a:cs typeface="Times New Roman" pitchFamily="18" charset="0"/>
              </a:rPr>
              <a:t>E-Commerce </a:t>
            </a:r>
            <a:r>
              <a:rPr lang="en-GB" sz="2200" dirty="0">
                <a:solidFill>
                  <a:schemeClr val="bg2"/>
                </a:solidFill>
                <a:latin typeface="Times New Roman" pitchFamily="18" charset="0"/>
                <a:cs typeface="Times New Roman" pitchFamily="18" charset="0"/>
              </a:rPr>
              <a:t>industry – online retail sites – about products, pricing, sales performance, and customers. Companies with an online retail presence use the data to gain insights into customer </a:t>
            </a:r>
            <a:r>
              <a:rPr lang="en-GB" sz="2200" dirty="0" err="1" smtClean="0">
                <a:solidFill>
                  <a:schemeClr val="bg2"/>
                </a:solidFill>
                <a:latin typeface="Times New Roman" pitchFamily="18" charset="0"/>
                <a:cs typeface="Times New Roman" pitchFamily="18" charset="0"/>
              </a:rPr>
              <a:t>behavior</a:t>
            </a:r>
            <a:r>
              <a:rPr lang="en-GB" sz="2200" dirty="0" smtClean="0">
                <a:solidFill>
                  <a:schemeClr val="bg2"/>
                </a:solidFill>
                <a:latin typeface="Times New Roman" pitchFamily="18" charset="0"/>
                <a:cs typeface="Times New Roman" pitchFamily="18" charset="0"/>
              </a:rPr>
              <a:t> </a:t>
            </a:r>
            <a:r>
              <a:rPr lang="en-GB" sz="2200" dirty="0">
                <a:solidFill>
                  <a:schemeClr val="bg2"/>
                </a:solidFill>
                <a:latin typeface="Times New Roman" pitchFamily="18" charset="0"/>
                <a:cs typeface="Times New Roman" pitchFamily="18" charset="0"/>
              </a:rPr>
              <a:t>and improve their experience. </a:t>
            </a:r>
            <a:endParaRPr lang="en-GB" sz="2200" dirty="0" smtClean="0">
              <a:solidFill>
                <a:schemeClr val="bg2"/>
              </a:solidFill>
              <a:latin typeface="Times New Roman" pitchFamily="18" charset="0"/>
              <a:cs typeface="Times New Roman" pitchFamily="18" charset="0"/>
            </a:endParaRPr>
          </a:p>
          <a:p>
            <a:endParaRPr lang="en-GB" sz="2200" dirty="0" smtClean="0">
              <a:solidFill>
                <a:schemeClr val="bg2"/>
              </a:solidFill>
              <a:latin typeface="Times New Roman" pitchFamily="18" charset="0"/>
              <a:cs typeface="Times New Roman" pitchFamily="18" charset="0"/>
            </a:endParaRPr>
          </a:p>
          <a:p>
            <a:r>
              <a:rPr lang="en-GB" sz="2200" dirty="0" smtClean="0">
                <a:solidFill>
                  <a:schemeClr val="bg2"/>
                </a:solidFill>
                <a:latin typeface="Times New Roman" pitchFamily="18" charset="0"/>
                <a:cs typeface="Times New Roman" pitchFamily="18" charset="0"/>
              </a:rPr>
              <a:t>Online </a:t>
            </a:r>
            <a:r>
              <a:rPr lang="en-GB" sz="2200" dirty="0">
                <a:solidFill>
                  <a:schemeClr val="bg2"/>
                </a:solidFill>
                <a:latin typeface="Times New Roman" pitchFamily="18" charset="0"/>
                <a:cs typeface="Times New Roman" pitchFamily="18" charset="0"/>
              </a:rPr>
              <a:t>businesses and </a:t>
            </a:r>
            <a:r>
              <a:rPr lang="en-GB" sz="2200" dirty="0" smtClean="0">
                <a:solidFill>
                  <a:schemeClr val="bg2"/>
                </a:solidFill>
                <a:latin typeface="Times New Roman" pitchFamily="18" charset="0"/>
                <a:cs typeface="Times New Roman" pitchFamily="18" charset="0"/>
              </a:rPr>
              <a:t>E-Commerce </a:t>
            </a:r>
            <a:r>
              <a:rPr lang="en-GB" sz="2200" dirty="0">
                <a:solidFill>
                  <a:schemeClr val="bg2"/>
                </a:solidFill>
                <a:latin typeface="Times New Roman" pitchFamily="18" charset="0"/>
                <a:cs typeface="Times New Roman" pitchFamily="18" charset="0"/>
              </a:rPr>
              <a:t>retailers leverage </a:t>
            </a:r>
            <a:r>
              <a:rPr lang="en-GB" sz="2200" dirty="0" smtClean="0">
                <a:solidFill>
                  <a:schemeClr val="bg2"/>
                </a:solidFill>
                <a:latin typeface="Times New Roman" pitchFamily="18" charset="0"/>
                <a:cs typeface="Times New Roman" pitchFamily="18" charset="0"/>
              </a:rPr>
              <a:t> </a:t>
            </a:r>
            <a:r>
              <a:rPr lang="en-GB" sz="2200" dirty="0" smtClean="0">
                <a:solidFill>
                  <a:schemeClr val="bg2"/>
                </a:solidFill>
                <a:latin typeface="Times New Roman" pitchFamily="18" charset="0"/>
                <a:cs typeface="Times New Roman" pitchFamily="18" charset="0"/>
              </a:rPr>
              <a:t>E-Commerce </a:t>
            </a:r>
            <a:r>
              <a:rPr lang="en-GB" sz="2200" dirty="0" smtClean="0">
                <a:solidFill>
                  <a:schemeClr val="bg2"/>
                </a:solidFill>
                <a:latin typeface="Times New Roman" pitchFamily="18" charset="0"/>
                <a:cs typeface="Times New Roman" pitchFamily="18" charset="0"/>
              </a:rPr>
              <a:t> data </a:t>
            </a:r>
            <a:r>
              <a:rPr lang="en-GB" sz="2200" dirty="0">
                <a:solidFill>
                  <a:schemeClr val="bg2"/>
                </a:solidFill>
                <a:latin typeface="Times New Roman" pitchFamily="18" charset="0"/>
                <a:cs typeface="Times New Roman" pitchFamily="18" charset="0"/>
              </a:rPr>
              <a:t>to understand </a:t>
            </a:r>
            <a:r>
              <a:rPr lang="en-GB" sz="2200" dirty="0" smtClean="0">
                <a:solidFill>
                  <a:schemeClr val="bg2"/>
                </a:solidFill>
                <a:latin typeface="Times New Roman" pitchFamily="18" charset="0"/>
                <a:cs typeface="Times New Roman" pitchFamily="18" charset="0"/>
              </a:rPr>
              <a:t> how  their </a:t>
            </a:r>
            <a:r>
              <a:rPr lang="en-GB" sz="2200" dirty="0">
                <a:solidFill>
                  <a:schemeClr val="bg2"/>
                </a:solidFill>
                <a:latin typeface="Times New Roman" pitchFamily="18" charset="0"/>
                <a:cs typeface="Times New Roman" pitchFamily="18" charset="0"/>
              </a:rPr>
              <a:t>business performs, carry out competitor analysis, and drive higher online sales.</a:t>
            </a:r>
            <a:endParaRPr lang="en-US" sz="2200" dirty="0">
              <a:solidFill>
                <a:schemeClr val="bg2"/>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lstStyle/>
          <a:p>
            <a:r>
              <a:rPr lang="en-IN" dirty="0" smtClean="0">
                <a:solidFill>
                  <a:srgbClr val="FC60DE"/>
                </a:solidFill>
              </a:rPr>
              <a:t>QUESTION NO: 1</a:t>
            </a:r>
            <a:endParaRPr lang="en-US" dirty="0">
              <a:solidFill>
                <a:srgbClr val="FC60DE"/>
              </a:solidFill>
            </a:endParaRPr>
          </a:p>
        </p:txBody>
      </p:sp>
      <p:sp>
        <p:nvSpPr>
          <p:cNvPr id="6" name="Content Placeholder 5"/>
          <p:cNvSpPr>
            <a:spLocks noGrp="1"/>
          </p:cNvSpPr>
          <p:nvPr>
            <p:ph idx="1"/>
          </p:nvPr>
        </p:nvSpPr>
        <p:spPr>
          <a:xfrm>
            <a:off x="457200" y="1285860"/>
            <a:ext cx="8229600" cy="5214974"/>
          </a:xfrm>
        </p:spPr>
        <p:txBody>
          <a:bodyPr>
            <a:normAutofit/>
          </a:bodyPr>
          <a:lstStyle/>
          <a:p>
            <a:r>
              <a:rPr lang="en-GB" sz="2400" b="1" dirty="0" smtClean="0">
                <a:solidFill>
                  <a:schemeClr val="bg1"/>
                </a:solidFill>
              </a:rPr>
              <a:t>Which channel is most frequently used for transactions?</a:t>
            </a:r>
          </a:p>
          <a:p>
            <a:r>
              <a:rPr lang="en-GB" sz="2000" b="1" dirty="0" smtClean="0">
                <a:solidFill>
                  <a:schemeClr val="bg1"/>
                </a:solidFill>
              </a:rPr>
              <a:t>(Query):</a:t>
            </a:r>
          </a:p>
          <a:p>
            <a:pPr>
              <a:buNone/>
            </a:pPr>
            <a:r>
              <a:rPr lang="en-US" sz="2000" b="1" dirty="0" smtClean="0">
                <a:solidFill>
                  <a:srgbClr val="FFC000"/>
                </a:solidFill>
                <a:latin typeface="Consolas" panose="020B0609020204030204" pitchFamily="49" charset="0"/>
              </a:rPr>
              <a:t>   select top </a:t>
            </a:r>
            <a:r>
              <a:rPr lang="en-US" sz="2000" b="1" dirty="0" smtClean="0">
                <a:solidFill>
                  <a:srgbClr val="FFC000"/>
                </a:solidFill>
                <a:latin typeface="Consolas" panose="020B0609020204030204" pitchFamily="49" charset="0"/>
              </a:rPr>
              <a:t>1 </a:t>
            </a:r>
            <a:r>
              <a:rPr lang="en-US" sz="2000" b="1" dirty="0" err="1" smtClean="0">
                <a:solidFill>
                  <a:srgbClr val="FFC000"/>
                </a:solidFill>
                <a:latin typeface="Consolas" panose="020B0609020204030204" pitchFamily="49" charset="0"/>
              </a:rPr>
              <a:t>Store_type,count</a:t>
            </a:r>
            <a:r>
              <a:rPr lang="en-US" sz="2000" b="1" dirty="0" smtClean="0">
                <a:solidFill>
                  <a:srgbClr val="FFC000"/>
                </a:solidFill>
                <a:latin typeface="Consolas" panose="020B0609020204030204" pitchFamily="49" charset="0"/>
              </a:rPr>
              <a:t>(*)as </a:t>
            </a:r>
            <a:r>
              <a:rPr lang="en-US" sz="2000" b="1" dirty="0" err="1" smtClean="0">
                <a:solidFill>
                  <a:srgbClr val="FFC000"/>
                </a:solidFill>
                <a:latin typeface="Consolas" panose="020B0609020204030204" pitchFamily="49" charset="0"/>
              </a:rPr>
              <a:t>No_store_type</a:t>
            </a:r>
            <a:r>
              <a:rPr lang="en-US" sz="2000" b="1" dirty="0" smtClean="0">
                <a:solidFill>
                  <a:srgbClr val="FFC000"/>
                </a:solidFill>
                <a:latin typeface="Consolas" panose="020B0609020204030204" pitchFamily="49" charset="0"/>
              </a:rPr>
              <a:t> </a:t>
            </a:r>
          </a:p>
          <a:p>
            <a:pPr>
              <a:buNone/>
            </a:pPr>
            <a:r>
              <a:rPr lang="en-IN" sz="2000" b="1" dirty="0" smtClean="0">
                <a:solidFill>
                  <a:srgbClr val="FFC000"/>
                </a:solidFill>
                <a:latin typeface="Consolas" panose="020B0609020204030204" pitchFamily="49" charset="0"/>
              </a:rPr>
              <a:t>   from </a:t>
            </a:r>
            <a:r>
              <a:rPr lang="en-IN" sz="2000" b="1" dirty="0" err="1" smtClean="0">
                <a:solidFill>
                  <a:srgbClr val="FFC000"/>
                </a:solidFill>
                <a:latin typeface="Consolas" panose="020B0609020204030204" pitchFamily="49" charset="0"/>
              </a:rPr>
              <a:t>Transactions_new</a:t>
            </a:r>
            <a:endParaRPr lang="en-IN" sz="2000" b="1" dirty="0" smtClean="0">
              <a:solidFill>
                <a:srgbClr val="FFC000"/>
              </a:solidFill>
              <a:latin typeface="Consolas" panose="020B0609020204030204" pitchFamily="49" charset="0"/>
            </a:endParaRPr>
          </a:p>
          <a:p>
            <a:pPr>
              <a:buNone/>
            </a:pPr>
            <a:r>
              <a:rPr lang="en-IN"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  group </a:t>
            </a:r>
            <a:r>
              <a:rPr lang="en-IN" sz="2000" b="1" dirty="0" smtClean="0">
                <a:solidFill>
                  <a:srgbClr val="FFC000"/>
                </a:solidFill>
                <a:latin typeface="Consolas" panose="020B0609020204030204" pitchFamily="49" charset="0"/>
              </a:rPr>
              <a:t>by </a:t>
            </a:r>
            <a:r>
              <a:rPr lang="en-IN" sz="2000" b="1" dirty="0" err="1" smtClean="0">
                <a:solidFill>
                  <a:srgbClr val="FFC000"/>
                </a:solidFill>
                <a:latin typeface="Consolas" panose="020B0609020204030204" pitchFamily="49" charset="0"/>
              </a:rPr>
              <a:t>Store_type</a:t>
            </a:r>
            <a:endParaRPr lang="en-IN" sz="2000" b="1" dirty="0" smtClean="0">
              <a:solidFill>
                <a:srgbClr val="FFC000"/>
              </a:solidFill>
              <a:latin typeface="Consolas" panose="020B0609020204030204" pitchFamily="49" charset="0"/>
            </a:endParaRPr>
          </a:p>
          <a:p>
            <a:pPr>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  order </a:t>
            </a:r>
            <a:r>
              <a:rPr lang="en-US" sz="2000" b="1" dirty="0" smtClean="0">
                <a:solidFill>
                  <a:srgbClr val="FFC000"/>
                </a:solidFill>
                <a:latin typeface="Consolas" panose="020B0609020204030204" pitchFamily="49" charset="0"/>
              </a:rPr>
              <a:t>by </a:t>
            </a:r>
            <a:r>
              <a:rPr lang="en-US" sz="2000" b="1" dirty="0" err="1" smtClean="0">
                <a:solidFill>
                  <a:srgbClr val="FFC000"/>
                </a:solidFill>
                <a:latin typeface="Consolas" panose="020B0609020204030204" pitchFamily="49" charset="0"/>
              </a:rPr>
              <a:t>No_store_type</a:t>
            </a:r>
            <a:r>
              <a:rPr lang="en-US" sz="2000" b="1" dirty="0" smtClean="0">
                <a:solidFill>
                  <a:srgbClr val="FFC000"/>
                </a:solidFill>
                <a:latin typeface="Consolas" panose="020B0609020204030204" pitchFamily="49" charset="0"/>
              </a:rPr>
              <a:t> </a:t>
            </a:r>
            <a:r>
              <a:rPr lang="en-US" sz="2000" b="1" dirty="0" err="1" smtClean="0">
                <a:solidFill>
                  <a:srgbClr val="FFC000"/>
                </a:solidFill>
                <a:latin typeface="Consolas" panose="020B0609020204030204" pitchFamily="49" charset="0"/>
              </a:rPr>
              <a:t>desc</a:t>
            </a:r>
            <a:r>
              <a:rPr lang="en-US" sz="2000" b="1" dirty="0" smtClean="0">
                <a:solidFill>
                  <a:srgbClr val="FFC000"/>
                </a:solidFill>
                <a:latin typeface="Consolas" panose="020B0609020204030204" pitchFamily="49" charset="0"/>
              </a:rPr>
              <a:t>;</a:t>
            </a:r>
            <a:endParaRPr lang="en-IN" sz="2000" b="1" dirty="0" smtClean="0">
              <a:solidFill>
                <a:srgbClr val="FFC000"/>
              </a:solidFill>
              <a:latin typeface="Consolas" panose="020B0609020204030204" pitchFamily="49" charset="0"/>
            </a:endParaRPr>
          </a:p>
          <a:p>
            <a:pPr>
              <a:buNone/>
            </a:pPr>
            <a:endParaRPr lang="en-GB" sz="2000" b="1" dirty="0" smtClean="0">
              <a:solidFill>
                <a:srgbClr val="FFC000"/>
              </a:solidFill>
            </a:endParaRPr>
          </a:p>
          <a:p>
            <a:r>
              <a:rPr lang="en-GB" sz="2000" b="1" dirty="0" smtClean="0">
                <a:solidFill>
                  <a:schemeClr val="bg1"/>
                </a:solidFill>
              </a:rPr>
              <a:t>-(</a:t>
            </a:r>
            <a:r>
              <a:rPr lang="en-GB" sz="2000" b="1" dirty="0" smtClean="0">
                <a:solidFill>
                  <a:schemeClr val="bg1"/>
                </a:solidFill>
              </a:rPr>
              <a:t>Result</a:t>
            </a:r>
            <a:r>
              <a:rPr lang="en-GB" sz="2000" b="1" dirty="0" smtClean="0">
                <a:solidFill>
                  <a:schemeClr val="bg1"/>
                </a:solidFill>
              </a:rPr>
              <a:t>):</a:t>
            </a:r>
          </a:p>
          <a:p>
            <a:endParaRPr lang="en-GB" sz="2000" b="1" dirty="0" smtClean="0">
              <a:solidFill>
                <a:schemeClr val="bg1"/>
              </a:solidFill>
            </a:endParaRPr>
          </a:p>
          <a:p>
            <a:endParaRPr lang="en-GB" sz="2000" b="1" dirty="0" smtClean="0">
              <a:solidFill>
                <a:schemeClr val="bg1"/>
              </a:solidFill>
            </a:endParaRPr>
          </a:p>
        </p:txBody>
      </p:sp>
      <p:pic>
        <p:nvPicPr>
          <p:cNvPr id="4" name="Picture 2" descr="https://private-user-images.githubusercontent.com/164141178/315961922-733d20a9-69b5-45c9-b1ec-8300d8e6f18e.png?jwt=eyJhbGciOiJIUzI1NiIsInR5cCI6IkpXVCJ9.eyJpc3MiOiJnaXRodWIuY29tIiwiYXVkIjoicmF3LmdpdGh1YnVzZXJjb250ZW50LmNvbSIsImtleSI6ImtleTUiLCJleHAiOjE3MTIzMzk1MTEsIm5iZiI6MTcxMjMzOTIxMSwicGF0aCI6Ii8xNjQxNDExNzgvMzE1OTYxOTIyLTczM2QyMGE5LTY5YjUtNDVjOS1iMWVjLTgzMDBkOGU2ZjE4ZS5wbmc_WC1BbXotQWxnb3JpdGhtPUFXUzQtSE1BQy1TSEEyNTYmWC1BbXotQ3JlZGVudGlhbD1BS0lBVkNPRFlMU0E1M1BRSzRaQSUyRjIwMjQwNDA1JTJGdXMtZWFzdC0xJTJGczMlMkZhd3M0X3JlcXVlc3QmWC1BbXotRGF0ZT0yMDI0MDQwNVQxNzQ2NTFaJlgtQW16LUV4cGlyZXM9MzAwJlgtQW16LVNpZ25hdHVyZT0wZjNmZjU4NDk4ZmQwNzE2MGY1MTcyZjZlYWNkM2QyOTJiODEyMmU5NDYyYTI4ZWMyZWE1YmVkMjZjMDRmMDljJlgtQW16LVNpZ25lZEhlYWRlcnM9aG9zdCZhY3Rvcl9pZD0wJmtleV9pZD0wJnJlcG9faWQ9MCJ9.p3IxVhrrj-edTtaeIDc5-It82QHKVs5Dd_Bqcn87jrQ"/>
          <p:cNvPicPr>
            <a:picLocks noChangeAspect="1" noChangeArrowheads="1"/>
          </p:cNvPicPr>
          <p:nvPr/>
        </p:nvPicPr>
        <p:blipFill>
          <a:blip r:embed="rId3"/>
          <a:srcRect/>
          <a:stretch>
            <a:fillRect/>
          </a:stretch>
        </p:blipFill>
        <p:spPr bwMode="auto">
          <a:xfrm>
            <a:off x="1657803" y="4357694"/>
            <a:ext cx="5252448" cy="157163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C60DE"/>
                </a:solidFill>
              </a:rPr>
              <a:t>QUESTION </a:t>
            </a:r>
            <a:r>
              <a:rPr lang="en-IN" dirty="0" smtClean="0">
                <a:solidFill>
                  <a:srgbClr val="FC60DE"/>
                </a:solidFill>
              </a:rPr>
              <a:t>NO: </a:t>
            </a:r>
            <a:r>
              <a:rPr lang="en-IN" dirty="0" smtClean="0">
                <a:solidFill>
                  <a:srgbClr val="FC60DE"/>
                </a:solidFill>
              </a:rPr>
              <a:t>2</a:t>
            </a:r>
            <a:endParaRPr lang="en-US" dirty="0"/>
          </a:p>
        </p:txBody>
      </p:sp>
      <p:sp>
        <p:nvSpPr>
          <p:cNvPr id="3" name="Content Placeholder 2"/>
          <p:cNvSpPr>
            <a:spLocks noGrp="1"/>
          </p:cNvSpPr>
          <p:nvPr>
            <p:ph idx="1"/>
          </p:nvPr>
        </p:nvSpPr>
        <p:spPr>
          <a:xfrm>
            <a:off x="457200" y="1600200"/>
            <a:ext cx="8229600" cy="4686320"/>
          </a:xfrm>
        </p:spPr>
        <p:txBody>
          <a:bodyPr/>
          <a:lstStyle/>
          <a:p>
            <a:r>
              <a:rPr lang="en-GB" sz="2400" b="1" dirty="0" smtClean="0">
                <a:solidFill>
                  <a:schemeClr val="bg1"/>
                </a:solidFill>
              </a:rPr>
              <a:t>What is the count of Male and Female customers in the database</a:t>
            </a:r>
            <a:r>
              <a:rPr lang="en-GB" sz="2400" b="1" dirty="0" smtClean="0">
                <a:solidFill>
                  <a:schemeClr val="bg1"/>
                </a:solidFill>
              </a:rPr>
              <a:t>?</a:t>
            </a:r>
          </a:p>
          <a:p>
            <a:r>
              <a:rPr lang="en-GB" sz="2000" b="1" dirty="0" smtClean="0">
                <a:solidFill>
                  <a:schemeClr val="bg1"/>
                </a:solidFill>
              </a:rPr>
              <a:t>(Query):</a:t>
            </a:r>
          </a:p>
          <a:p>
            <a:pPr>
              <a:buNone/>
            </a:pPr>
            <a:r>
              <a:rPr lang="en-US" sz="2000" b="1" dirty="0" smtClean="0">
                <a:solidFill>
                  <a:srgbClr val="FFC000"/>
                </a:solidFill>
                <a:latin typeface="Consolas" panose="020B0609020204030204" pitchFamily="49" charset="0"/>
              </a:rPr>
              <a:t>	select </a:t>
            </a:r>
            <a:r>
              <a:rPr lang="en-US" sz="2000" b="1" dirty="0" err="1" smtClean="0">
                <a:solidFill>
                  <a:srgbClr val="FFC000"/>
                </a:solidFill>
                <a:latin typeface="Consolas" panose="020B0609020204030204" pitchFamily="49" charset="0"/>
              </a:rPr>
              <a:t>gender,count</a:t>
            </a:r>
            <a:r>
              <a:rPr lang="en-US" sz="2000" b="1" dirty="0" smtClean="0">
                <a:solidFill>
                  <a:srgbClr val="FFC000"/>
                </a:solidFill>
                <a:latin typeface="Consolas" panose="020B0609020204030204" pitchFamily="49" charset="0"/>
              </a:rPr>
              <a:t>(*) as </a:t>
            </a:r>
            <a:r>
              <a:rPr lang="en-US" sz="2000" b="1" dirty="0" err="1" smtClean="0">
                <a:solidFill>
                  <a:srgbClr val="FFC000"/>
                </a:solidFill>
                <a:latin typeface="Consolas" panose="020B0609020204030204" pitchFamily="49" charset="0"/>
              </a:rPr>
              <a:t>count_gender</a:t>
            </a:r>
            <a:endParaRPr lang="en-US" sz="2000" b="1" dirty="0" smtClean="0">
              <a:solidFill>
                <a:srgbClr val="FFC000"/>
              </a:solidFill>
              <a:latin typeface="Consolas" panose="020B0609020204030204" pitchFamily="49" charset="0"/>
            </a:endParaRPr>
          </a:p>
          <a:p>
            <a:pPr>
              <a:buNone/>
            </a:pPr>
            <a:r>
              <a:rPr lang="en-IN" sz="2000" b="1" dirty="0" smtClean="0">
                <a:solidFill>
                  <a:srgbClr val="FFC000"/>
                </a:solidFill>
                <a:latin typeface="Consolas" panose="020B0609020204030204" pitchFamily="49" charset="0"/>
              </a:rPr>
              <a:t>	from </a:t>
            </a:r>
            <a:r>
              <a:rPr lang="en-IN" sz="2000" b="1" dirty="0" err="1" smtClean="0">
                <a:solidFill>
                  <a:srgbClr val="FFC000"/>
                </a:solidFill>
                <a:latin typeface="Consolas" panose="020B0609020204030204" pitchFamily="49" charset="0"/>
              </a:rPr>
              <a:t>customers_new</a:t>
            </a:r>
            <a:endParaRPr lang="en-IN" sz="2000" b="1" dirty="0" smtClean="0">
              <a:solidFill>
                <a:srgbClr val="FFC000"/>
              </a:solidFill>
              <a:latin typeface="Consolas" panose="020B0609020204030204" pitchFamily="49" charset="0"/>
            </a:endParaRPr>
          </a:p>
          <a:p>
            <a:pPr>
              <a:buNone/>
            </a:pPr>
            <a:r>
              <a:rPr lang="en-IN" sz="2000" b="1" dirty="0" smtClean="0">
                <a:solidFill>
                  <a:srgbClr val="FFC000"/>
                </a:solidFill>
                <a:latin typeface="Consolas" panose="020B0609020204030204" pitchFamily="49" charset="0"/>
              </a:rPr>
              <a:t>	group </a:t>
            </a:r>
            <a:r>
              <a:rPr lang="en-IN" sz="2000" b="1" dirty="0" smtClean="0">
                <a:solidFill>
                  <a:srgbClr val="FFC000"/>
                </a:solidFill>
                <a:latin typeface="Consolas" panose="020B0609020204030204" pitchFamily="49" charset="0"/>
              </a:rPr>
              <a:t>by gender</a:t>
            </a:r>
            <a:r>
              <a:rPr lang="en-IN" sz="2000" b="1" dirty="0" smtClean="0">
                <a:solidFill>
                  <a:srgbClr val="FFC000"/>
                </a:solidFill>
                <a:latin typeface="Consolas" panose="020B0609020204030204" pitchFamily="49" charset="0"/>
              </a:rPr>
              <a:t>;</a:t>
            </a:r>
            <a:r>
              <a:rPr lang="en-GB" sz="2000" b="1" dirty="0" smtClean="0">
                <a:solidFill>
                  <a:srgbClr val="FFC000"/>
                </a:solidFill>
                <a:latin typeface="Consolas" panose="020B0609020204030204" pitchFamily="49" charset="0"/>
              </a:rPr>
              <a:t> </a:t>
            </a:r>
          </a:p>
          <a:p>
            <a:pPr>
              <a:buNone/>
            </a:pPr>
            <a:r>
              <a:rPr lang="en-GB" sz="2000" b="1" dirty="0" smtClean="0">
                <a:solidFill>
                  <a:srgbClr val="FFC000"/>
                </a:solidFill>
                <a:latin typeface="Consolas" panose="020B0609020204030204" pitchFamily="49" charset="0"/>
              </a:rPr>
              <a:t>  </a:t>
            </a:r>
            <a:r>
              <a:rPr lang="en-GB" sz="2000" b="1" dirty="0" smtClean="0">
                <a:solidFill>
                  <a:schemeClr val="bg1"/>
                </a:solidFill>
              </a:rPr>
              <a:t>-(</a:t>
            </a:r>
            <a:r>
              <a:rPr lang="en-GB" sz="2000" b="1" dirty="0" smtClean="0">
                <a:solidFill>
                  <a:schemeClr val="bg1"/>
                </a:solidFill>
              </a:rPr>
              <a:t>Result</a:t>
            </a:r>
            <a:r>
              <a:rPr lang="en-GB" sz="2000" b="1" dirty="0" smtClean="0">
                <a:solidFill>
                  <a:schemeClr val="bg1"/>
                </a:solidFill>
              </a:rPr>
              <a:t>):</a:t>
            </a:r>
          </a:p>
          <a:p>
            <a:pPr>
              <a:buNone/>
            </a:pPr>
            <a:endParaRPr lang="en-GB" sz="2000" b="1" dirty="0" smtClean="0">
              <a:solidFill>
                <a:schemeClr val="bg1"/>
              </a:solidFill>
            </a:endParaRPr>
          </a:p>
          <a:p>
            <a:pPr>
              <a:buNone/>
            </a:pPr>
            <a:r>
              <a:rPr lang="en-GB" dirty="0" smtClean="0"/>
              <a:t/>
            </a:r>
            <a:br>
              <a:rPr lang="en-GB" dirty="0" smtClean="0"/>
            </a:br>
            <a:endParaRPr lang="en-US" dirty="0"/>
          </a:p>
        </p:txBody>
      </p:sp>
      <p:pic>
        <p:nvPicPr>
          <p:cNvPr id="5" name="Picture 4">
            <a:extLst>
              <a:ext uri="{FF2B5EF4-FFF2-40B4-BE49-F238E27FC236}">
                <a16:creationId xmlns:a16="http://schemas.microsoft.com/office/drawing/2014/main" xmlns="" id="{CC548C8B-D0E5-40BE-BBE4-22AABF035030}"/>
              </a:ext>
            </a:extLst>
          </p:cNvPr>
          <p:cNvPicPr>
            <a:picLocks noChangeAspect="1"/>
          </p:cNvPicPr>
          <p:nvPr/>
        </p:nvPicPr>
        <p:blipFill>
          <a:blip r:embed="rId2"/>
          <a:stretch>
            <a:fillRect/>
          </a:stretch>
        </p:blipFill>
        <p:spPr>
          <a:xfrm>
            <a:off x="1940859" y="4500569"/>
            <a:ext cx="4702843" cy="1643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C60DE"/>
                </a:solidFill>
              </a:rPr>
              <a:t>QUESTION NO: </a:t>
            </a:r>
            <a:r>
              <a:rPr lang="en-IN" dirty="0" smtClean="0">
                <a:solidFill>
                  <a:srgbClr val="FC60DE"/>
                </a:solidFill>
              </a:rPr>
              <a:t>3</a:t>
            </a:r>
            <a:endParaRPr lang="en-US" dirty="0"/>
          </a:p>
        </p:txBody>
      </p:sp>
      <p:sp>
        <p:nvSpPr>
          <p:cNvPr id="3" name="Content Placeholder 2"/>
          <p:cNvSpPr>
            <a:spLocks noGrp="1"/>
          </p:cNvSpPr>
          <p:nvPr>
            <p:ph idx="1"/>
          </p:nvPr>
        </p:nvSpPr>
        <p:spPr>
          <a:xfrm>
            <a:off x="285720" y="1428736"/>
            <a:ext cx="8643998" cy="4697427"/>
          </a:xfrm>
        </p:spPr>
        <p:txBody>
          <a:bodyPr/>
          <a:lstStyle/>
          <a:p>
            <a:r>
              <a:rPr lang="en-GB" sz="2400" b="1" dirty="0" smtClean="0">
                <a:solidFill>
                  <a:schemeClr val="bg1"/>
                </a:solidFill>
              </a:rPr>
              <a:t>From which city do we have the maximum number of customers and how many?</a:t>
            </a:r>
          </a:p>
          <a:p>
            <a:r>
              <a:rPr lang="en-GB" sz="2000" b="1" dirty="0" smtClean="0">
                <a:solidFill>
                  <a:schemeClr val="bg1"/>
                </a:solidFill>
              </a:rPr>
              <a:t>(Query):</a:t>
            </a:r>
          </a:p>
          <a:p>
            <a:pPr marL="252000" indent="-324000">
              <a:buNone/>
            </a:pPr>
            <a:r>
              <a:rPr lang="en-US" sz="2000" b="1" dirty="0" smtClean="0">
                <a:solidFill>
                  <a:srgbClr val="FFC000"/>
                </a:solidFill>
                <a:latin typeface="Consolas" panose="020B0609020204030204" pitchFamily="49" charset="0"/>
              </a:rPr>
              <a:t>select top 1 </a:t>
            </a:r>
            <a:r>
              <a:rPr lang="en-US" sz="2000" b="1" dirty="0" err="1" smtClean="0">
                <a:solidFill>
                  <a:srgbClr val="FFC000"/>
                </a:solidFill>
                <a:latin typeface="Consolas" panose="020B0609020204030204" pitchFamily="49" charset="0"/>
              </a:rPr>
              <a:t>city_code</a:t>
            </a: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as </a:t>
            </a:r>
            <a:r>
              <a:rPr lang="en-US" sz="2000" b="1" dirty="0" err="1" smtClean="0">
                <a:solidFill>
                  <a:srgbClr val="FFC000"/>
                </a:solidFill>
                <a:latin typeface="Consolas" panose="020B0609020204030204" pitchFamily="49" charset="0"/>
              </a:rPr>
              <a:t>city_code</a:t>
            </a:r>
            <a:r>
              <a:rPr lang="en-US" sz="2000" b="1" dirty="0" smtClean="0">
                <a:solidFill>
                  <a:srgbClr val="FFC000"/>
                </a:solidFill>
                <a:latin typeface="Consolas" panose="020B0609020204030204" pitchFamily="49" charset="0"/>
              </a:rPr>
              <a:t>, count(*) </a:t>
            </a:r>
            <a:r>
              <a:rPr lang="en-US" sz="2000" b="1" dirty="0" smtClean="0">
                <a:solidFill>
                  <a:srgbClr val="FFC000"/>
                </a:solidFill>
                <a:latin typeface="Consolas" panose="020B0609020204030204" pitchFamily="49" charset="0"/>
              </a:rPr>
              <a:t>as no customer </a:t>
            </a:r>
            <a:endParaRPr lang="en-US" sz="2000" b="1" dirty="0" smtClean="0">
              <a:solidFill>
                <a:srgbClr val="FFC000"/>
              </a:solidFill>
              <a:latin typeface="Consolas" panose="020B0609020204030204" pitchFamily="49" charset="0"/>
            </a:endParaRPr>
          </a:p>
          <a:p>
            <a:pPr marL="252000" indent="-324000">
              <a:buNone/>
            </a:pPr>
            <a:r>
              <a:rPr lang="en-IN" sz="2000" b="1" dirty="0" smtClean="0">
                <a:solidFill>
                  <a:srgbClr val="FFC000"/>
                </a:solidFill>
                <a:latin typeface="Consolas" panose="020B0609020204030204" pitchFamily="49" charset="0"/>
              </a:rPr>
              <a:t>from </a:t>
            </a:r>
            <a:r>
              <a:rPr lang="en-IN" sz="2000" b="1" dirty="0" err="1" smtClean="0">
                <a:solidFill>
                  <a:srgbClr val="FFC000"/>
                </a:solidFill>
                <a:latin typeface="Consolas" panose="020B0609020204030204" pitchFamily="49" charset="0"/>
              </a:rPr>
              <a:t>customers_new</a:t>
            </a:r>
            <a:endParaRPr lang="en-IN" sz="2000" b="1" dirty="0" smtClean="0">
              <a:solidFill>
                <a:srgbClr val="FFC000"/>
              </a:solidFill>
              <a:latin typeface="Consolas" panose="020B0609020204030204" pitchFamily="49" charset="0"/>
            </a:endParaRPr>
          </a:p>
          <a:p>
            <a:pPr marL="252000" indent="-324000">
              <a:buNone/>
            </a:pPr>
            <a:r>
              <a:rPr lang="en-IN" sz="2000" b="1" dirty="0" smtClean="0">
                <a:solidFill>
                  <a:srgbClr val="FFC000"/>
                </a:solidFill>
                <a:latin typeface="Consolas" panose="020B0609020204030204" pitchFamily="49" charset="0"/>
              </a:rPr>
              <a:t>group by </a:t>
            </a:r>
            <a:r>
              <a:rPr lang="en-IN" sz="2000" b="1" dirty="0" err="1" smtClean="0">
                <a:solidFill>
                  <a:srgbClr val="FFC000"/>
                </a:solidFill>
                <a:latin typeface="Consolas" panose="020B0609020204030204" pitchFamily="49" charset="0"/>
              </a:rPr>
              <a:t>city_code</a:t>
            </a:r>
            <a:endParaRPr lang="en-IN" sz="2000" b="1" dirty="0" smtClean="0">
              <a:solidFill>
                <a:srgbClr val="FFC000"/>
              </a:solidFill>
              <a:latin typeface="Consolas" panose="020B0609020204030204" pitchFamily="49" charset="0"/>
            </a:endParaRPr>
          </a:p>
          <a:p>
            <a:pPr marL="252000" indent="-324000">
              <a:buNone/>
            </a:pPr>
            <a:r>
              <a:rPr lang="en-IN" sz="2000" b="1" dirty="0" smtClean="0">
                <a:solidFill>
                  <a:srgbClr val="FFC000"/>
                </a:solidFill>
                <a:latin typeface="Consolas" panose="020B0609020204030204" pitchFamily="49" charset="0"/>
              </a:rPr>
              <a:t>order by count(*) </a:t>
            </a:r>
            <a:r>
              <a:rPr lang="en-IN" sz="2000" b="1" dirty="0" err="1" smtClean="0">
                <a:solidFill>
                  <a:srgbClr val="FFC000"/>
                </a:solidFill>
                <a:latin typeface="Consolas" panose="020B0609020204030204" pitchFamily="49" charset="0"/>
              </a:rPr>
              <a:t>desc</a:t>
            </a:r>
            <a:r>
              <a:rPr lang="en-IN" sz="2000" b="1" dirty="0" smtClean="0">
                <a:solidFill>
                  <a:srgbClr val="FFC000"/>
                </a:solidFill>
                <a:latin typeface="Consolas" panose="020B0609020204030204" pitchFamily="49" charset="0"/>
              </a:rPr>
              <a:t>;</a:t>
            </a:r>
            <a:endParaRPr lang="en-IN" sz="2000" b="1" dirty="0" smtClean="0">
              <a:solidFill>
                <a:srgbClr val="FFC000"/>
              </a:solidFill>
            </a:endParaRPr>
          </a:p>
          <a:p>
            <a:r>
              <a:rPr lang="en-GB" sz="2000" b="1" dirty="0" smtClean="0">
                <a:solidFill>
                  <a:schemeClr val="bg1"/>
                </a:solidFill>
              </a:rPr>
              <a:t>-(</a:t>
            </a:r>
            <a:r>
              <a:rPr lang="en-GB" sz="2000" b="1" dirty="0" smtClean="0">
                <a:solidFill>
                  <a:schemeClr val="bg1"/>
                </a:solidFill>
              </a:rPr>
              <a:t>Result):</a:t>
            </a:r>
          </a:p>
          <a:p>
            <a:pPr>
              <a:buNone/>
            </a:pPr>
            <a:endParaRPr lang="en-US" dirty="0"/>
          </a:p>
        </p:txBody>
      </p:sp>
      <p:pic>
        <p:nvPicPr>
          <p:cNvPr id="4" name="Picture 3">
            <a:extLst>
              <a:ext uri="{FF2B5EF4-FFF2-40B4-BE49-F238E27FC236}">
                <a16:creationId xmlns:a16="http://schemas.microsoft.com/office/drawing/2014/main" xmlns="" id="{16BA8E69-6479-45FA-98C5-6C2CE7EDACA6}"/>
              </a:ext>
            </a:extLst>
          </p:cNvPr>
          <p:cNvPicPr>
            <a:picLocks noChangeAspect="1"/>
          </p:cNvPicPr>
          <p:nvPr/>
        </p:nvPicPr>
        <p:blipFill>
          <a:blip r:embed="rId2"/>
          <a:stretch>
            <a:fillRect/>
          </a:stretch>
        </p:blipFill>
        <p:spPr>
          <a:xfrm>
            <a:off x="2339788" y="4572008"/>
            <a:ext cx="5089732" cy="15001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C60DE"/>
                </a:solidFill>
              </a:rPr>
              <a:t>QUESTION NO: </a:t>
            </a:r>
            <a:r>
              <a:rPr lang="en-IN" dirty="0" smtClean="0">
                <a:solidFill>
                  <a:srgbClr val="FC60DE"/>
                </a:solidFill>
              </a:rPr>
              <a:t>4</a:t>
            </a:r>
            <a:endParaRPr lang="en-US" dirty="0"/>
          </a:p>
        </p:txBody>
      </p:sp>
      <p:sp>
        <p:nvSpPr>
          <p:cNvPr id="3" name="Content Placeholder 2"/>
          <p:cNvSpPr>
            <a:spLocks noGrp="1"/>
          </p:cNvSpPr>
          <p:nvPr>
            <p:ph idx="1"/>
          </p:nvPr>
        </p:nvSpPr>
        <p:spPr>
          <a:xfrm>
            <a:off x="285720" y="1428736"/>
            <a:ext cx="8572560" cy="4697427"/>
          </a:xfrm>
        </p:spPr>
        <p:txBody>
          <a:bodyPr/>
          <a:lstStyle/>
          <a:p>
            <a:r>
              <a:rPr lang="en-GB" sz="2400" b="1" dirty="0" smtClean="0">
                <a:solidFill>
                  <a:schemeClr val="bg1"/>
                </a:solidFill>
              </a:rPr>
              <a:t>How many sub-categories are there under the Books category?</a:t>
            </a:r>
          </a:p>
          <a:p>
            <a:r>
              <a:rPr lang="en-GB" sz="2000" b="1" dirty="0" smtClean="0">
                <a:solidFill>
                  <a:schemeClr val="bg1"/>
                </a:solidFill>
              </a:rPr>
              <a:t>(Query):</a:t>
            </a:r>
          </a:p>
          <a:p>
            <a:pPr>
              <a:buNone/>
            </a:pPr>
            <a:r>
              <a:rPr lang="en-US" sz="2000" b="1" dirty="0" smtClean="0">
                <a:solidFill>
                  <a:srgbClr val="0000FF"/>
                </a:solidFill>
                <a:latin typeface="Consolas" panose="020B0609020204030204" pitchFamily="49" charset="0"/>
              </a:rPr>
              <a:t>	</a:t>
            </a:r>
            <a:r>
              <a:rPr lang="en-US" sz="2000" b="1" dirty="0" smtClean="0">
                <a:solidFill>
                  <a:srgbClr val="FFC000"/>
                </a:solidFill>
                <a:latin typeface="Consolas" panose="020B0609020204030204" pitchFamily="49" charset="0"/>
              </a:rPr>
              <a:t>select </a:t>
            </a:r>
            <a:r>
              <a:rPr lang="en-US" sz="2000" b="1" dirty="0" err="1" smtClean="0">
                <a:solidFill>
                  <a:srgbClr val="FFC000"/>
                </a:solidFill>
                <a:latin typeface="Consolas" panose="020B0609020204030204" pitchFamily="49" charset="0"/>
              </a:rPr>
              <a:t>prod_cat,prod_subcat</a:t>
            </a:r>
            <a:r>
              <a:rPr lang="en-US"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from </a:t>
            </a:r>
            <a:r>
              <a:rPr lang="en-IN" sz="2000" b="1" dirty="0" err="1" smtClean="0">
                <a:solidFill>
                  <a:srgbClr val="FFC000"/>
                </a:solidFill>
                <a:latin typeface="Consolas" panose="020B0609020204030204" pitchFamily="49" charset="0"/>
              </a:rPr>
              <a:t>prod_cat_info</a:t>
            </a:r>
            <a:endParaRPr lang="en-IN" sz="2000" b="1" dirty="0" smtClean="0">
              <a:solidFill>
                <a:srgbClr val="FFC000"/>
              </a:solidFill>
              <a:latin typeface="Consolas" panose="020B0609020204030204" pitchFamily="49" charset="0"/>
            </a:endParaRPr>
          </a:p>
          <a:p>
            <a:pPr>
              <a:buNone/>
            </a:pPr>
            <a:r>
              <a:rPr lang="en-IN"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 where </a:t>
            </a:r>
            <a:r>
              <a:rPr lang="en-IN" sz="2000" b="1" dirty="0" err="1" smtClean="0">
                <a:solidFill>
                  <a:srgbClr val="FFC000"/>
                </a:solidFill>
                <a:latin typeface="Consolas" panose="020B0609020204030204" pitchFamily="49" charset="0"/>
              </a:rPr>
              <a:t>prod_cat</a:t>
            </a:r>
            <a:r>
              <a:rPr lang="en-IN" sz="2000" b="1" dirty="0" smtClean="0">
                <a:solidFill>
                  <a:srgbClr val="FFC000"/>
                </a:solidFill>
                <a:latin typeface="Consolas" panose="020B0609020204030204" pitchFamily="49" charset="0"/>
              </a:rPr>
              <a:t>='books'</a:t>
            </a:r>
          </a:p>
          <a:p>
            <a:pPr>
              <a:buNone/>
            </a:pPr>
            <a:r>
              <a:rPr lang="en-IN"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order by </a:t>
            </a:r>
            <a:r>
              <a:rPr lang="en-IN" sz="2000" b="1" dirty="0" err="1" smtClean="0">
                <a:solidFill>
                  <a:srgbClr val="FFC000"/>
                </a:solidFill>
                <a:latin typeface="Consolas" panose="020B0609020204030204" pitchFamily="49" charset="0"/>
              </a:rPr>
              <a:t>prod_cat</a:t>
            </a:r>
            <a:r>
              <a:rPr lang="en-IN" sz="2000" b="1" dirty="0" smtClean="0">
                <a:solidFill>
                  <a:srgbClr val="FFC000"/>
                </a:solidFill>
                <a:latin typeface="Consolas" panose="020B0609020204030204" pitchFamily="49" charset="0"/>
              </a:rPr>
              <a:t>;</a:t>
            </a:r>
            <a:endParaRPr lang="en-IN" sz="2000" b="1" dirty="0" smtClean="0">
              <a:solidFill>
                <a:srgbClr val="FFC000"/>
              </a:solidFill>
            </a:endParaRPr>
          </a:p>
          <a:p>
            <a:pPr>
              <a:buNone/>
            </a:pPr>
            <a:endParaRPr lang="en-GB" sz="2000" dirty="0" smtClean="0">
              <a:solidFill>
                <a:schemeClr val="bg1"/>
              </a:solidFill>
            </a:endParaRPr>
          </a:p>
          <a:p>
            <a:r>
              <a:rPr lang="en-GB" sz="2000" b="1" dirty="0" smtClean="0">
                <a:solidFill>
                  <a:schemeClr val="bg1"/>
                </a:solidFill>
              </a:rPr>
              <a:t>-(Result</a:t>
            </a:r>
            <a:r>
              <a:rPr lang="en-GB" sz="2000" b="1" dirty="0" smtClean="0">
                <a:solidFill>
                  <a:schemeClr val="bg1"/>
                </a:solidFill>
              </a:rPr>
              <a:t>):</a:t>
            </a:r>
          </a:p>
          <a:p>
            <a:pPr>
              <a:buNone/>
            </a:pPr>
            <a:r>
              <a:rPr lang="en-GB" sz="2000" b="1" dirty="0" smtClean="0">
                <a:solidFill>
                  <a:schemeClr val="bg1"/>
                </a:solidFill>
              </a:rPr>
              <a:t> </a:t>
            </a:r>
            <a:r>
              <a:rPr lang="en-GB" sz="2000" b="1" dirty="0" smtClean="0">
                <a:solidFill>
                  <a:schemeClr val="bg1"/>
                </a:solidFill>
              </a:rPr>
              <a:t>             </a:t>
            </a:r>
            <a:endParaRPr lang="en-GB" sz="2000" b="1" dirty="0" smtClean="0">
              <a:solidFill>
                <a:schemeClr val="bg1"/>
              </a:solidFill>
            </a:endParaRPr>
          </a:p>
          <a:p>
            <a:endParaRPr lang="en-US" dirty="0"/>
          </a:p>
        </p:txBody>
      </p:sp>
      <p:pic>
        <p:nvPicPr>
          <p:cNvPr id="4" name="Picture 3">
            <a:extLst>
              <a:ext uri="{FF2B5EF4-FFF2-40B4-BE49-F238E27FC236}">
                <a16:creationId xmlns:a16="http://schemas.microsoft.com/office/drawing/2014/main" xmlns="" id="{E5283DF3-7046-4326-B050-CAF3923E35B1}"/>
              </a:ext>
            </a:extLst>
          </p:cNvPr>
          <p:cNvPicPr>
            <a:picLocks noChangeAspect="1"/>
          </p:cNvPicPr>
          <p:nvPr/>
        </p:nvPicPr>
        <p:blipFill>
          <a:blip r:embed="rId2"/>
          <a:stretch>
            <a:fillRect/>
          </a:stretch>
        </p:blipFill>
        <p:spPr>
          <a:xfrm>
            <a:off x="2057400" y="4047566"/>
            <a:ext cx="5300682" cy="22389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lstStyle/>
          <a:p>
            <a:r>
              <a:rPr lang="en-IN" dirty="0" smtClean="0">
                <a:solidFill>
                  <a:srgbClr val="FC60DE"/>
                </a:solidFill>
              </a:rPr>
              <a:t>QUESTION NO: </a:t>
            </a:r>
            <a:r>
              <a:rPr lang="en-IN" dirty="0" smtClean="0">
                <a:solidFill>
                  <a:srgbClr val="FC60DE"/>
                </a:solidFill>
              </a:rPr>
              <a:t>5</a:t>
            </a:r>
            <a:endParaRPr lang="en-US" dirty="0"/>
          </a:p>
        </p:txBody>
      </p:sp>
      <p:sp>
        <p:nvSpPr>
          <p:cNvPr id="3" name="Content Placeholder 2"/>
          <p:cNvSpPr>
            <a:spLocks noGrp="1"/>
          </p:cNvSpPr>
          <p:nvPr>
            <p:ph idx="1"/>
          </p:nvPr>
        </p:nvSpPr>
        <p:spPr>
          <a:xfrm>
            <a:off x="457200" y="1142985"/>
            <a:ext cx="8229600" cy="4857784"/>
          </a:xfrm>
        </p:spPr>
        <p:txBody>
          <a:bodyPr/>
          <a:lstStyle/>
          <a:p>
            <a:r>
              <a:rPr lang="en-GB" sz="2400" b="1" dirty="0" smtClean="0">
                <a:solidFill>
                  <a:schemeClr val="bg1"/>
                </a:solidFill>
              </a:rPr>
              <a:t>What is the maximum quantity of products ever ordered?</a:t>
            </a:r>
          </a:p>
          <a:p>
            <a:r>
              <a:rPr lang="en-GB" sz="2000" b="1" dirty="0" smtClean="0">
                <a:solidFill>
                  <a:schemeClr val="bg1"/>
                </a:solidFill>
              </a:rPr>
              <a:t>-(Code):</a:t>
            </a:r>
          </a:p>
          <a:p>
            <a:pPr marL="252000" indent="-252000">
              <a:spcBef>
                <a:spcPts val="600"/>
              </a:spcBef>
              <a:buNone/>
            </a:pPr>
            <a:r>
              <a:rPr lang="en-US" sz="2000" b="1" dirty="0" smtClean="0">
                <a:solidFill>
                  <a:srgbClr val="FFC000"/>
                </a:solidFill>
                <a:latin typeface="Consolas" panose="020B0609020204030204" pitchFamily="49" charset="0"/>
              </a:rPr>
              <a:t>	select </a:t>
            </a:r>
            <a:r>
              <a:rPr lang="en-US" sz="2000" b="1" dirty="0" err="1" smtClean="0">
                <a:solidFill>
                  <a:srgbClr val="FFC000"/>
                </a:solidFill>
                <a:latin typeface="Consolas" panose="020B0609020204030204" pitchFamily="49" charset="0"/>
              </a:rPr>
              <a:t>P.prod_cat</a:t>
            </a:r>
            <a:r>
              <a:rPr lang="en-US" sz="2000" b="1" dirty="0" smtClean="0">
                <a:solidFill>
                  <a:srgbClr val="FFC000"/>
                </a:solidFill>
                <a:latin typeface="Consolas" panose="020B0609020204030204" pitchFamily="49" charset="0"/>
              </a:rPr>
              <a:t>, count(</a:t>
            </a:r>
            <a:r>
              <a:rPr lang="en-US" sz="2000" b="1" dirty="0" err="1" smtClean="0">
                <a:solidFill>
                  <a:srgbClr val="FFC000"/>
                </a:solidFill>
                <a:latin typeface="Consolas" panose="020B0609020204030204" pitchFamily="49" charset="0"/>
              </a:rPr>
              <a:t>prod_cat</a:t>
            </a:r>
            <a:r>
              <a:rPr lang="en-US" sz="2000" b="1" dirty="0" smtClean="0">
                <a:solidFill>
                  <a:srgbClr val="FFC000"/>
                </a:solidFill>
                <a:latin typeface="Consolas" panose="020B0609020204030204" pitchFamily="49" charset="0"/>
              </a:rPr>
              <a:t>) as </a:t>
            </a:r>
            <a:r>
              <a:rPr lang="en-US" sz="2000" b="1" dirty="0" err="1" smtClean="0">
                <a:solidFill>
                  <a:srgbClr val="FFC000"/>
                </a:solidFill>
                <a:latin typeface="Consolas" panose="020B0609020204030204" pitchFamily="49" charset="0"/>
              </a:rPr>
              <a:t>No_of_products</a:t>
            </a:r>
            <a:r>
              <a:rPr lang="en-US" sz="2000" b="1" dirty="0" smtClean="0">
                <a:solidFill>
                  <a:srgbClr val="FFC000"/>
                </a:solidFill>
                <a:latin typeface="Consolas" panose="020B0609020204030204" pitchFamily="49" charset="0"/>
              </a:rPr>
              <a:t> </a:t>
            </a:r>
          </a:p>
          <a:p>
            <a:pPr marL="252000" indent="-252000">
              <a:spcBef>
                <a:spcPts val="600"/>
              </a:spcBef>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	from </a:t>
            </a:r>
            <a:r>
              <a:rPr lang="en-US" sz="2000" b="1" dirty="0" err="1" smtClean="0">
                <a:solidFill>
                  <a:srgbClr val="FFC000"/>
                </a:solidFill>
                <a:latin typeface="Consolas" panose="020B0609020204030204" pitchFamily="49" charset="0"/>
              </a:rPr>
              <a:t>Transactions_new</a:t>
            </a:r>
            <a:r>
              <a:rPr lang="en-US" sz="2000" b="1" dirty="0" smtClean="0">
                <a:solidFill>
                  <a:srgbClr val="FFC000"/>
                </a:solidFill>
                <a:latin typeface="Consolas" panose="020B0609020204030204" pitchFamily="49" charset="0"/>
              </a:rPr>
              <a:t> as T</a:t>
            </a:r>
          </a:p>
          <a:p>
            <a:pPr marL="252000" indent="-252000">
              <a:spcBef>
                <a:spcPts val="600"/>
              </a:spcBef>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	inner </a:t>
            </a:r>
            <a:r>
              <a:rPr lang="en-US" sz="2000" b="1" dirty="0" smtClean="0">
                <a:solidFill>
                  <a:srgbClr val="FFC000"/>
                </a:solidFill>
                <a:latin typeface="Consolas" panose="020B0609020204030204" pitchFamily="49" charset="0"/>
              </a:rPr>
              <a:t>join </a:t>
            </a:r>
            <a:r>
              <a:rPr lang="en-US" sz="2000" b="1" dirty="0" err="1" smtClean="0">
                <a:solidFill>
                  <a:srgbClr val="FFC000"/>
                </a:solidFill>
                <a:latin typeface="Consolas" panose="020B0609020204030204" pitchFamily="49" charset="0"/>
              </a:rPr>
              <a:t>prod_cat_info</a:t>
            </a:r>
            <a:r>
              <a:rPr lang="en-US" sz="2000" b="1" dirty="0" smtClean="0">
                <a:solidFill>
                  <a:srgbClr val="FFC000"/>
                </a:solidFill>
                <a:latin typeface="Consolas" panose="020B0609020204030204" pitchFamily="49" charset="0"/>
              </a:rPr>
              <a:t> as P</a:t>
            </a:r>
          </a:p>
          <a:p>
            <a:pPr marL="252000" indent="-252000">
              <a:spcBef>
                <a:spcPts val="600"/>
              </a:spcBef>
              <a:buNone/>
            </a:pPr>
            <a:r>
              <a:rPr lang="en-IN"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	on </a:t>
            </a:r>
            <a:r>
              <a:rPr lang="en-IN" sz="2000" b="1" dirty="0" err="1" smtClean="0">
                <a:solidFill>
                  <a:srgbClr val="FFC000"/>
                </a:solidFill>
                <a:latin typeface="Consolas" panose="020B0609020204030204" pitchFamily="49" charset="0"/>
              </a:rPr>
              <a:t>T.prod_cat_code</a:t>
            </a:r>
            <a:r>
              <a:rPr lang="en-IN" sz="2000" b="1" dirty="0" smtClean="0">
                <a:solidFill>
                  <a:srgbClr val="FFC000"/>
                </a:solidFill>
                <a:latin typeface="Consolas" panose="020B0609020204030204" pitchFamily="49" charset="0"/>
              </a:rPr>
              <a:t> = </a:t>
            </a:r>
            <a:r>
              <a:rPr lang="en-IN" sz="2000" b="1" dirty="0" err="1" smtClean="0">
                <a:solidFill>
                  <a:srgbClr val="FFC000"/>
                </a:solidFill>
                <a:latin typeface="Consolas" panose="020B0609020204030204" pitchFamily="49" charset="0"/>
              </a:rPr>
              <a:t>P.prod_cat_code</a:t>
            </a:r>
            <a:r>
              <a:rPr lang="en-IN" sz="2000" b="1" dirty="0" smtClean="0">
                <a:solidFill>
                  <a:srgbClr val="FFC000"/>
                </a:solidFill>
                <a:latin typeface="Consolas" panose="020B0609020204030204" pitchFamily="49" charset="0"/>
              </a:rPr>
              <a:t> and</a:t>
            </a:r>
          </a:p>
          <a:p>
            <a:pPr marL="252000" indent="-252000">
              <a:spcBef>
                <a:spcPts val="600"/>
              </a:spcBef>
              <a:buNone/>
            </a:pPr>
            <a:r>
              <a:rPr lang="en-IN" sz="2000" b="1" dirty="0" smtClean="0">
                <a:solidFill>
                  <a:srgbClr val="FFC000"/>
                </a:solidFill>
                <a:latin typeface="Consolas" panose="020B0609020204030204" pitchFamily="49" charset="0"/>
              </a:rPr>
              <a:t>   </a:t>
            </a:r>
            <a:r>
              <a:rPr lang="en-IN" sz="2000" b="1" dirty="0" err="1" smtClean="0">
                <a:solidFill>
                  <a:srgbClr val="FFC000"/>
                </a:solidFill>
                <a:latin typeface="Consolas" panose="020B0609020204030204" pitchFamily="49" charset="0"/>
              </a:rPr>
              <a:t>T.prod_subcat_code</a:t>
            </a:r>
            <a:r>
              <a:rPr lang="en-IN" sz="2000" b="1" dirty="0" smtClean="0">
                <a:solidFill>
                  <a:srgbClr val="FFC000"/>
                </a:solidFill>
                <a:latin typeface="Consolas" panose="020B0609020204030204" pitchFamily="49" charset="0"/>
              </a:rPr>
              <a:t>=</a:t>
            </a:r>
            <a:r>
              <a:rPr lang="en-IN" sz="2000" b="1" dirty="0" err="1" smtClean="0">
                <a:solidFill>
                  <a:srgbClr val="FFC000"/>
                </a:solidFill>
                <a:latin typeface="Consolas" panose="020B0609020204030204" pitchFamily="49" charset="0"/>
              </a:rPr>
              <a:t>P.prod_sub_cat_code</a:t>
            </a:r>
            <a:r>
              <a:rPr lang="en-IN" sz="2000" b="1" dirty="0" smtClean="0">
                <a:solidFill>
                  <a:srgbClr val="FFC000"/>
                </a:solidFill>
                <a:latin typeface="Consolas" panose="020B0609020204030204" pitchFamily="49" charset="0"/>
              </a:rPr>
              <a:t> </a:t>
            </a:r>
          </a:p>
          <a:p>
            <a:pPr marL="252000" indent="-252000">
              <a:spcBef>
                <a:spcPts val="600"/>
              </a:spcBef>
              <a:buNone/>
            </a:pPr>
            <a:r>
              <a:rPr lang="en-IN"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	group </a:t>
            </a:r>
            <a:r>
              <a:rPr lang="en-IN" sz="2000" b="1" dirty="0" smtClean="0">
                <a:solidFill>
                  <a:srgbClr val="FFC000"/>
                </a:solidFill>
                <a:latin typeface="Consolas" panose="020B0609020204030204" pitchFamily="49" charset="0"/>
              </a:rPr>
              <a:t>by </a:t>
            </a:r>
            <a:r>
              <a:rPr lang="en-IN" sz="2000" b="1" dirty="0" err="1" smtClean="0">
                <a:solidFill>
                  <a:srgbClr val="FFC000"/>
                </a:solidFill>
                <a:latin typeface="Consolas" panose="020B0609020204030204" pitchFamily="49" charset="0"/>
              </a:rPr>
              <a:t>prod_cat</a:t>
            </a:r>
            <a:endParaRPr lang="en-IN" sz="2000" b="1" dirty="0" smtClean="0">
              <a:solidFill>
                <a:srgbClr val="FFC000"/>
              </a:solidFill>
              <a:latin typeface="Consolas" panose="020B0609020204030204" pitchFamily="49" charset="0"/>
            </a:endParaRPr>
          </a:p>
          <a:p>
            <a:pPr marL="252000" indent="-252000">
              <a:spcBef>
                <a:spcPts val="600"/>
              </a:spcBef>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	order </a:t>
            </a:r>
            <a:r>
              <a:rPr lang="en-US" sz="2000" b="1" dirty="0" smtClean="0">
                <a:solidFill>
                  <a:srgbClr val="FFC000"/>
                </a:solidFill>
                <a:latin typeface="Consolas" panose="020B0609020204030204" pitchFamily="49" charset="0"/>
              </a:rPr>
              <a:t>by </a:t>
            </a:r>
            <a:r>
              <a:rPr lang="en-US" sz="2000" b="1" dirty="0" err="1" smtClean="0">
                <a:solidFill>
                  <a:srgbClr val="FFC000"/>
                </a:solidFill>
                <a:latin typeface="Consolas" panose="020B0609020204030204" pitchFamily="49" charset="0"/>
              </a:rPr>
              <a:t>No_of_products</a:t>
            </a:r>
            <a:r>
              <a:rPr lang="en-US" sz="2000" b="1" dirty="0" smtClean="0">
                <a:solidFill>
                  <a:srgbClr val="FFC000"/>
                </a:solidFill>
                <a:latin typeface="Consolas" panose="020B0609020204030204" pitchFamily="49" charset="0"/>
              </a:rPr>
              <a:t> </a:t>
            </a:r>
            <a:r>
              <a:rPr lang="en-US" sz="2000" b="1" dirty="0" err="1" smtClean="0">
                <a:solidFill>
                  <a:srgbClr val="FFC000"/>
                </a:solidFill>
                <a:latin typeface="Consolas" panose="020B0609020204030204" pitchFamily="49" charset="0"/>
              </a:rPr>
              <a:t>desc</a:t>
            </a:r>
            <a:endParaRPr lang="en-IN" sz="2000" b="1" dirty="0" smtClean="0">
              <a:solidFill>
                <a:srgbClr val="FFC000"/>
              </a:solidFill>
            </a:endParaRPr>
          </a:p>
          <a:p>
            <a:r>
              <a:rPr lang="en-GB" sz="2000" b="1" dirty="0" smtClean="0">
                <a:solidFill>
                  <a:schemeClr val="bg1"/>
                </a:solidFill>
              </a:rPr>
              <a:t>-(</a:t>
            </a:r>
            <a:r>
              <a:rPr lang="en-GB" sz="2000" b="1" dirty="0" smtClean="0">
                <a:solidFill>
                  <a:schemeClr val="bg1"/>
                </a:solidFill>
              </a:rPr>
              <a:t>Result):</a:t>
            </a:r>
          </a:p>
          <a:p>
            <a:endParaRPr lang="en-US" dirty="0"/>
          </a:p>
        </p:txBody>
      </p:sp>
      <p:pic>
        <p:nvPicPr>
          <p:cNvPr id="4" name="Picture 3">
            <a:extLst>
              <a:ext uri="{FF2B5EF4-FFF2-40B4-BE49-F238E27FC236}">
                <a16:creationId xmlns:a16="http://schemas.microsoft.com/office/drawing/2014/main" xmlns="" id="{83C225E5-EB8A-4B7E-A6F3-E8023D7D8982}"/>
              </a:ext>
            </a:extLst>
          </p:cNvPr>
          <p:cNvPicPr>
            <a:picLocks noChangeAspect="1"/>
          </p:cNvPicPr>
          <p:nvPr/>
        </p:nvPicPr>
        <p:blipFill>
          <a:blip r:embed="rId2"/>
          <a:stretch>
            <a:fillRect/>
          </a:stretch>
        </p:blipFill>
        <p:spPr>
          <a:xfrm>
            <a:off x="2714612" y="4929198"/>
            <a:ext cx="3993776" cy="16808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lstStyle/>
          <a:p>
            <a:r>
              <a:rPr lang="en-IN" dirty="0" smtClean="0">
                <a:solidFill>
                  <a:srgbClr val="FC60DE"/>
                </a:solidFill>
              </a:rPr>
              <a:t>QUESTION NO: </a:t>
            </a:r>
            <a:r>
              <a:rPr lang="en-IN" dirty="0" smtClean="0">
                <a:solidFill>
                  <a:srgbClr val="FC60DE"/>
                </a:solidFill>
              </a:rPr>
              <a:t>6</a:t>
            </a:r>
            <a:endParaRPr lang="en-US" dirty="0"/>
          </a:p>
        </p:txBody>
      </p:sp>
      <p:sp>
        <p:nvSpPr>
          <p:cNvPr id="3" name="Content Placeholder 2"/>
          <p:cNvSpPr>
            <a:spLocks noGrp="1"/>
          </p:cNvSpPr>
          <p:nvPr>
            <p:ph idx="1"/>
          </p:nvPr>
        </p:nvSpPr>
        <p:spPr>
          <a:xfrm>
            <a:off x="457200" y="1000108"/>
            <a:ext cx="8229600" cy="5126055"/>
          </a:xfrm>
        </p:spPr>
        <p:txBody>
          <a:bodyPr>
            <a:normAutofit/>
          </a:bodyPr>
          <a:lstStyle/>
          <a:p>
            <a:r>
              <a:rPr lang="en-US" sz="2400" b="1" dirty="0" smtClean="0">
                <a:solidFill>
                  <a:schemeClr val="bg1"/>
                </a:solidFill>
              </a:rPr>
              <a:t>What is the net total revenue generated in categories Electronics and Books</a:t>
            </a:r>
            <a:r>
              <a:rPr lang="en-US" sz="2000" b="1" dirty="0" smtClean="0">
                <a:solidFill>
                  <a:schemeClr val="bg1"/>
                </a:solidFill>
              </a:rPr>
              <a:t>?</a:t>
            </a:r>
          </a:p>
          <a:p>
            <a:r>
              <a:rPr lang="en-US" sz="2000" b="1" dirty="0" smtClean="0">
                <a:solidFill>
                  <a:schemeClr val="bg1"/>
                </a:solidFill>
              </a:rPr>
              <a:t>-(Code</a:t>
            </a:r>
            <a:r>
              <a:rPr lang="en-US" sz="2000" b="1" dirty="0" smtClean="0">
                <a:solidFill>
                  <a:schemeClr val="bg1"/>
                </a:solidFill>
              </a:rPr>
              <a:t>):</a:t>
            </a:r>
          </a:p>
          <a:p>
            <a:pPr>
              <a:buNone/>
            </a:pPr>
            <a:r>
              <a:rPr lang="en-US" sz="2000" b="1" dirty="0" smtClean="0">
                <a:solidFill>
                  <a:srgbClr val="FFC000"/>
                </a:solidFill>
                <a:latin typeface="Consolas" panose="020B0609020204030204" pitchFamily="49" charset="0"/>
              </a:rPr>
              <a:t>	select </a:t>
            </a:r>
            <a:r>
              <a:rPr lang="en-US" sz="2000" b="1" dirty="0" smtClean="0">
                <a:solidFill>
                  <a:srgbClr val="FFC000"/>
                </a:solidFill>
                <a:latin typeface="Consolas" panose="020B0609020204030204" pitchFamily="49" charset="0"/>
              </a:rPr>
              <a:t>distinct sum(</a:t>
            </a:r>
            <a:r>
              <a:rPr lang="en-US" sz="2000" b="1" dirty="0" err="1" smtClean="0">
                <a:solidFill>
                  <a:srgbClr val="FFC000"/>
                </a:solidFill>
                <a:latin typeface="Consolas" panose="020B0609020204030204" pitchFamily="49" charset="0"/>
              </a:rPr>
              <a:t>total_amt</a:t>
            </a:r>
            <a:r>
              <a:rPr lang="en-US" sz="2000" b="1" dirty="0" smtClean="0">
                <a:solidFill>
                  <a:srgbClr val="FFC000"/>
                </a:solidFill>
                <a:latin typeface="Consolas" panose="020B0609020204030204" pitchFamily="49" charset="0"/>
              </a:rPr>
              <a:t>)as </a:t>
            </a:r>
            <a:r>
              <a:rPr lang="en-US" sz="2000" b="1" dirty="0" err="1" smtClean="0">
                <a:solidFill>
                  <a:srgbClr val="FFC000"/>
                </a:solidFill>
                <a:latin typeface="Consolas" panose="020B0609020204030204" pitchFamily="49" charset="0"/>
              </a:rPr>
              <a:t>total_amount</a:t>
            </a:r>
            <a:r>
              <a:rPr lang="en-US" sz="2000" b="1" dirty="0" smtClean="0">
                <a:solidFill>
                  <a:srgbClr val="FFC000"/>
                </a:solidFill>
                <a:latin typeface="Consolas" panose="020B0609020204030204" pitchFamily="49" charset="0"/>
              </a:rPr>
              <a:t> </a:t>
            </a:r>
            <a:endParaRPr lang="en-US" sz="2000" b="1" dirty="0" smtClean="0">
              <a:solidFill>
                <a:srgbClr val="FFC000"/>
              </a:solidFill>
              <a:latin typeface="Consolas" panose="020B0609020204030204" pitchFamily="49" charset="0"/>
            </a:endParaRPr>
          </a:p>
          <a:p>
            <a:pPr>
              <a:buNone/>
            </a:pPr>
            <a:r>
              <a:rPr lang="en-US" sz="2000" b="1" dirty="0" smtClean="0">
                <a:solidFill>
                  <a:srgbClr val="FFC000"/>
                </a:solidFill>
                <a:latin typeface="Consolas" panose="020B0609020204030204" pitchFamily="49" charset="0"/>
              </a:rPr>
              <a:t>	</a:t>
            </a:r>
            <a:r>
              <a:rPr lang="en-US" sz="2000" b="1" dirty="0" smtClean="0">
                <a:solidFill>
                  <a:srgbClr val="FFC000"/>
                </a:solidFill>
                <a:latin typeface="Consolas" panose="020B0609020204030204" pitchFamily="49" charset="0"/>
              </a:rPr>
              <a:t>from </a:t>
            </a:r>
            <a:r>
              <a:rPr lang="en-US" sz="2000" b="1" dirty="0" err="1" smtClean="0">
                <a:solidFill>
                  <a:srgbClr val="FFC000"/>
                </a:solidFill>
                <a:latin typeface="Consolas" panose="020B0609020204030204" pitchFamily="49" charset="0"/>
              </a:rPr>
              <a:t>Transactions_new</a:t>
            </a:r>
            <a:r>
              <a:rPr lang="en-US" sz="2000" b="1" dirty="0" smtClean="0">
                <a:solidFill>
                  <a:srgbClr val="FFC000"/>
                </a:solidFill>
                <a:latin typeface="Consolas" panose="020B0609020204030204" pitchFamily="49" charset="0"/>
              </a:rPr>
              <a:t> as T</a:t>
            </a:r>
          </a:p>
          <a:p>
            <a:pPr>
              <a:buNone/>
            </a:pPr>
            <a:r>
              <a:rPr lang="en-US" sz="2000" b="1" dirty="0" smtClean="0">
                <a:solidFill>
                  <a:srgbClr val="FFC000"/>
                </a:solidFill>
                <a:latin typeface="Consolas" panose="020B0609020204030204" pitchFamily="49" charset="0"/>
              </a:rPr>
              <a:t>	inner </a:t>
            </a:r>
            <a:r>
              <a:rPr lang="en-US" sz="2000" b="1" dirty="0" smtClean="0">
                <a:solidFill>
                  <a:srgbClr val="FFC000"/>
                </a:solidFill>
                <a:latin typeface="Consolas" panose="020B0609020204030204" pitchFamily="49" charset="0"/>
              </a:rPr>
              <a:t>join </a:t>
            </a:r>
            <a:r>
              <a:rPr lang="en-US" sz="2000" b="1" dirty="0" err="1" smtClean="0">
                <a:solidFill>
                  <a:srgbClr val="FFC000"/>
                </a:solidFill>
                <a:latin typeface="Consolas" panose="020B0609020204030204" pitchFamily="49" charset="0"/>
              </a:rPr>
              <a:t>prod_cat_info</a:t>
            </a:r>
            <a:r>
              <a:rPr lang="en-US" sz="2000" b="1" dirty="0" smtClean="0">
                <a:solidFill>
                  <a:srgbClr val="FFC000"/>
                </a:solidFill>
                <a:latin typeface="Consolas" panose="020B0609020204030204" pitchFamily="49" charset="0"/>
              </a:rPr>
              <a:t> as P</a:t>
            </a:r>
          </a:p>
          <a:p>
            <a:pPr>
              <a:buNone/>
            </a:pPr>
            <a:r>
              <a:rPr lang="en-IN" sz="2000" b="1" dirty="0" smtClean="0">
                <a:solidFill>
                  <a:srgbClr val="FFC000"/>
                </a:solidFill>
                <a:latin typeface="Consolas" panose="020B0609020204030204" pitchFamily="49" charset="0"/>
              </a:rPr>
              <a:t>	on </a:t>
            </a:r>
            <a:r>
              <a:rPr lang="en-IN" sz="2000" b="1" dirty="0" err="1" smtClean="0">
                <a:solidFill>
                  <a:srgbClr val="FFC000"/>
                </a:solidFill>
                <a:latin typeface="Consolas" panose="020B0609020204030204" pitchFamily="49" charset="0"/>
              </a:rPr>
              <a:t>T.prod_subcat_code</a:t>
            </a:r>
            <a:r>
              <a:rPr lang="en-IN" sz="2000" b="1" dirty="0" smtClean="0">
                <a:solidFill>
                  <a:srgbClr val="FFC000"/>
                </a:solidFill>
                <a:latin typeface="Consolas" panose="020B0609020204030204" pitchFamily="49" charset="0"/>
              </a:rPr>
              <a:t>=</a:t>
            </a:r>
            <a:r>
              <a:rPr lang="en-IN" sz="2000" b="1" dirty="0" err="1" smtClean="0">
                <a:solidFill>
                  <a:srgbClr val="FFC000"/>
                </a:solidFill>
                <a:latin typeface="Consolas" panose="020B0609020204030204" pitchFamily="49" charset="0"/>
              </a:rPr>
              <a:t>P.prod_sub_cat_code</a:t>
            </a:r>
            <a:r>
              <a:rPr lang="en-IN" sz="2000" b="1" dirty="0" smtClean="0">
                <a:solidFill>
                  <a:srgbClr val="FFC000"/>
                </a:solidFill>
                <a:latin typeface="Consolas" panose="020B0609020204030204" pitchFamily="49" charset="0"/>
              </a:rPr>
              <a:t> and </a:t>
            </a:r>
            <a:r>
              <a:rPr lang="en-IN" sz="2000" b="1" dirty="0" smtClean="0">
                <a:solidFill>
                  <a:srgbClr val="FFC000"/>
                </a:solidFill>
                <a:latin typeface="Consolas" panose="020B0609020204030204" pitchFamily="49" charset="0"/>
              </a:rPr>
              <a:t>     	</a:t>
            </a:r>
            <a:r>
              <a:rPr lang="en-IN" sz="2000" b="1" dirty="0" err="1" smtClean="0">
                <a:solidFill>
                  <a:srgbClr val="FFC000"/>
                </a:solidFill>
                <a:latin typeface="Consolas" panose="020B0609020204030204" pitchFamily="49" charset="0"/>
              </a:rPr>
              <a:t>T.prod_cat_code</a:t>
            </a:r>
            <a:r>
              <a:rPr lang="en-IN" sz="2000" b="1" dirty="0" smtClean="0">
                <a:solidFill>
                  <a:srgbClr val="FFC000"/>
                </a:solidFill>
                <a:latin typeface="Consolas" panose="020B0609020204030204" pitchFamily="49" charset="0"/>
              </a:rPr>
              <a:t> </a:t>
            </a:r>
            <a:r>
              <a:rPr lang="en-IN" sz="2000" b="1" dirty="0" smtClean="0">
                <a:solidFill>
                  <a:srgbClr val="FFC000"/>
                </a:solidFill>
                <a:latin typeface="Consolas" panose="020B0609020204030204" pitchFamily="49" charset="0"/>
              </a:rPr>
              <a:t>= </a:t>
            </a:r>
            <a:r>
              <a:rPr lang="en-IN" sz="2000" b="1" dirty="0" err="1" smtClean="0">
                <a:solidFill>
                  <a:srgbClr val="FFC000"/>
                </a:solidFill>
                <a:latin typeface="Consolas" panose="020B0609020204030204" pitchFamily="49" charset="0"/>
              </a:rPr>
              <a:t>P.prod_cat_code</a:t>
            </a:r>
            <a:endParaRPr lang="en-IN" sz="2000" b="1" dirty="0" smtClean="0">
              <a:solidFill>
                <a:srgbClr val="FFC000"/>
              </a:solidFill>
              <a:latin typeface="Consolas" panose="020B0609020204030204" pitchFamily="49" charset="0"/>
            </a:endParaRPr>
          </a:p>
          <a:p>
            <a:pPr>
              <a:buNone/>
            </a:pPr>
            <a:r>
              <a:rPr lang="en-US" sz="2000" b="1" dirty="0" smtClean="0">
                <a:solidFill>
                  <a:srgbClr val="FFC000"/>
                </a:solidFill>
                <a:latin typeface="Consolas" panose="020B0609020204030204" pitchFamily="49" charset="0"/>
              </a:rPr>
              <a:t>	where </a:t>
            </a:r>
            <a:r>
              <a:rPr lang="en-US" sz="2000" b="1" dirty="0" err="1" smtClean="0">
                <a:solidFill>
                  <a:srgbClr val="FFC000"/>
                </a:solidFill>
                <a:latin typeface="Consolas" panose="020B0609020204030204" pitchFamily="49" charset="0"/>
              </a:rPr>
              <a:t>prod_cat</a:t>
            </a:r>
            <a:r>
              <a:rPr lang="en-US" sz="2000" b="1" dirty="0" smtClean="0">
                <a:solidFill>
                  <a:srgbClr val="FFC000"/>
                </a:solidFill>
                <a:latin typeface="Consolas" panose="020B0609020204030204" pitchFamily="49" charset="0"/>
              </a:rPr>
              <a:t> in ('</a:t>
            </a:r>
            <a:r>
              <a:rPr lang="en-US" sz="2000" b="1" dirty="0" err="1" smtClean="0">
                <a:solidFill>
                  <a:srgbClr val="FFC000"/>
                </a:solidFill>
                <a:latin typeface="Consolas" panose="020B0609020204030204" pitchFamily="49" charset="0"/>
              </a:rPr>
              <a:t>Books','Electronics</a:t>
            </a:r>
            <a:r>
              <a:rPr lang="en-US" sz="2000" b="1" dirty="0" smtClean="0">
                <a:solidFill>
                  <a:srgbClr val="FFC000"/>
                </a:solidFill>
                <a:latin typeface="Consolas" panose="020B0609020204030204" pitchFamily="49" charset="0"/>
              </a:rPr>
              <a:t>')</a:t>
            </a:r>
            <a:endParaRPr lang="en-US" sz="2000" b="1" dirty="0" smtClean="0">
              <a:solidFill>
                <a:schemeClr val="bg1"/>
              </a:solidFill>
            </a:endParaRPr>
          </a:p>
          <a:p>
            <a:r>
              <a:rPr lang="en-US" sz="2000" b="1" dirty="0" smtClean="0">
                <a:solidFill>
                  <a:schemeClr val="bg1"/>
                </a:solidFill>
              </a:rPr>
              <a:t>-(</a:t>
            </a:r>
            <a:r>
              <a:rPr lang="en-US" sz="2000" b="1" dirty="0" smtClean="0">
                <a:solidFill>
                  <a:schemeClr val="bg1"/>
                </a:solidFill>
              </a:rPr>
              <a:t>Result</a:t>
            </a:r>
            <a:r>
              <a:rPr lang="en-US" sz="2000" b="1" dirty="0" smtClean="0">
                <a:solidFill>
                  <a:schemeClr val="bg1"/>
                </a:solidFill>
              </a:rPr>
              <a:t>):</a:t>
            </a:r>
          </a:p>
          <a:p>
            <a:endParaRPr lang="en-US" sz="2000" b="1" dirty="0" smtClean="0">
              <a:solidFill>
                <a:schemeClr val="bg1"/>
              </a:solidFill>
            </a:endParaRPr>
          </a:p>
          <a:p>
            <a:endParaRPr lang="en-US" dirty="0"/>
          </a:p>
        </p:txBody>
      </p:sp>
      <p:pic>
        <p:nvPicPr>
          <p:cNvPr id="4" name="Picture 3">
            <a:extLst>
              <a:ext uri="{FF2B5EF4-FFF2-40B4-BE49-F238E27FC236}">
                <a16:creationId xmlns:a16="http://schemas.microsoft.com/office/drawing/2014/main" xmlns="" id="{378523C5-C92F-4326-9710-F0295EA24B37}"/>
              </a:ext>
            </a:extLst>
          </p:cNvPr>
          <p:cNvPicPr>
            <a:picLocks noChangeAspect="1"/>
          </p:cNvPicPr>
          <p:nvPr/>
        </p:nvPicPr>
        <p:blipFill>
          <a:blip r:embed="rId2"/>
          <a:stretch>
            <a:fillRect/>
          </a:stretch>
        </p:blipFill>
        <p:spPr>
          <a:xfrm>
            <a:off x="2857488" y="4857760"/>
            <a:ext cx="2857520" cy="13573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642</Words>
  <Application>Microsoft Office PowerPoint</Application>
  <PresentationFormat>On-screen Show (4:3)</PresentationFormat>
  <Paragraphs>178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E-COMMERCE  RETAIL ANALYSIS</vt:lpstr>
      <vt:lpstr>DATABASE SCHEMA</vt:lpstr>
      <vt:lpstr>OBJECTIVE</vt:lpstr>
      <vt:lpstr>QUESTION NO: 1</vt:lpstr>
      <vt:lpstr>QUESTION NO: 2</vt:lpstr>
      <vt:lpstr>QUESTION NO: 3</vt:lpstr>
      <vt:lpstr>QUESTION NO: 4</vt:lpstr>
      <vt:lpstr>QUESTION NO: 5</vt:lpstr>
      <vt:lpstr>QUESTION NO: 6</vt:lpstr>
      <vt:lpstr>QUESTION NO: 7</vt:lpstr>
      <vt:lpstr>QUESTION NO: 8</vt:lpstr>
      <vt:lpstr>QUESTION NO: 9</vt:lpstr>
      <vt:lpstr>QUESTION NO: 10</vt:lpstr>
      <vt:lpstr>QUESTION NO: 10</vt:lpstr>
      <vt:lpstr>QUESTION NO: 11</vt:lpstr>
      <vt:lpstr>QUESTION NO: 12</vt:lpstr>
      <vt:lpstr>QUESTION NO: 13</vt:lpstr>
      <vt:lpstr>QUESTION NO: 14</vt:lpstr>
      <vt:lpstr>QUESTION NO: 15</vt:lpstr>
      <vt:lpstr>QUESTION NO: 15</vt:lpstr>
      <vt:lpstr>CONCLUSION</vt:lpstr>
      <vt:lpstr>THANK YOU                                                                        -Dhivya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MOHANKUMARMPT</dc:creator>
  <cp:lastModifiedBy>MOHANKUMARMPT</cp:lastModifiedBy>
  <cp:revision>59</cp:revision>
  <dcterms:created xsi:type="dcterms:W3CDTF">2024-04-02T12:53:34Z</dcterms:created>
  <dcterms:modified xsi:type="dcterms:W3CDTF">2024-04-05T20:18:44Z</dcterms:modified>
</cp:coreProperties>
</file>