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62" r:id="rId4"/>
    <p:sldId id="369" r:id="rId5"/>
    <p:sldId id="329" r:id="rId6"/>
    <p:sldId id="277" r:id="rId7"/>
    <p:sldId id="364" r:id="rId8"/>
    <p:sldId id="332" r:id="rId9"/>
    <p:sldId id="361" r:id="rId10"/>
    <p:sldId id="366" r:id="rId11"/>
    <p:sldId id="370" r:id="rId12"/>
    <p:sldId id="335" r:id="rId13"/>
    <p:sldId id="330" r:id="rId14"/>
    <p:sldId id="283" r:id="rId15"/>
    <p:sldId id="286" r:id="rId16"/>
    <p:sldId id="289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iya rameshkumar" initials="sr" lastIdx="1" clrIdx="0">
    <p:extLst>
      <p:ext uri="{19B8F6BF-5375-455C-9EA6-DF929625EA0E}">
        <p15:presenceInfo xmlns:p15="http://schemas.microsoft.com/office/powerpoint/2012/main" userId="c9095499200a8f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0"/>
  </p:normalViewPr>
  <p:slideViewPr>
    <p:cSldViewPr>
      <p:cViewPr varScale="1">
        <p:scale>
          <a:sx n="81" d="100"/>
          <a:sy n="81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626F01CE-D7B9-4A50-B693-68920F33D811}" type="datetimeFigureOut">
              <a:rPr lang="zh-CN" altLang="en-US"/>
              <a:t>2023/3/18</a:t>
            </a:fld>
            <a:endParaRPr lang="zh-CN" altLang="en-US" sz="1200"/>
          </a:p>
        </p:txBody>
      </p:sp>
      <p:sp>
        <p:nvSpPr>
          <p:cNvPr id="168964" name="Slide Image Placeholder 3"/>
          <p:cNvSpPr>
            <a:spLocks noGrp="1" noRot="1" noChangeAspect="1" noChangeArrowheads="1"/>
          </p:cNvSpPr>
          <p:nvPr>
            <p:ph type="sldImg" idx="6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1331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/>
              <a:t>Click to edit Master text styles</a:t>
            </a:r>
          </a:p>
          <a:p>
            <a:pPr>
              <a:defRPr/>
            </a:pPr>
            <a:r>
              <a:rPr lang="en-US" altLang="zh-CN"/>
              <a:t>Second level</a:t>
            </a:r>
          </a:p>
          <a:p>
            <a:pPr>
              <a:defRPr/>
            </a:pPr>
            <a:r>
              <a:rPr lang="en-US" altLang="zh-CN"/>
              <a:t>Third level</a:t>
            </a:r>
          </a:p>
          <a:p>
            <a:pPr>
              <a:defRPr/>
            </a:pPr>
            <a:r>
              <a:rPr lang="en-US" altLang="zh-CN"/>
              <a:t>Fourth level</a:t>
            </a:r>
          </a:p>
          <a:p>
            <a:pPr>
              <a:defRPr/>
            </a:pPr>
            <a:r>
              <a:rPr lang="en-US" altLang="zh-CN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A7C798B-C6CC-415D-BB6C-AA6403E7DFCC}" type="slidenum">
              <a:rPr lang="en-US" altLang="zh-CN"/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BC55CE-B50D-4779-B340-520C805FC493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63C421-0094-47E8-B7AD-3D02CF93F84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088994-84CD-495D-A7F8-7D68ED3DF9A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E927-C772-40C7-BD32-066707CAE807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DF7C-CFF6-483C-9C67-8153CD4552BF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DE61-C6B7-4E58-BD08-820F4BD25619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3D1A-7C0A-48D0-9CDB-D2E6241CAAA9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BBC8-4095-4F93-ACF4-B2C525E0F107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841E-D7A6-40FC-9BD8-9F89081B999F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9785-C4CC-4144-9162-B270555695AA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22BE-37F9-4B21-BDB2-4DA23B41E3AD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7711DA-DB9F-4E10-8AF9-A6E8FBE2E67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7FF5-EB10-4870-99D0-E68F201BA368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D7BE-09DF-4486-A7AD-D0E4B185E3FB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D20B-673E-4D49-8944-C9EABE277E16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E2F3-6A69-4B42-8A98-6416B8A726F7}" type="datetime1">
              <a:rPr lang="en-US" altLang="en-US" smtClean="0"/>
              <a:t>3/18/2023</a:t>
            </a:fld>
            <a:endParaRPr lang="en-US" altLang="en-US" sz="180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6A1B8-08F0-45F0-9B6F-4E8891710653}" type="datetime1">
              <a:rPr lang="en-US" altLang="en-US" smtClean="0"/>
              <a:t>3/18/2023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29E23-9979-4273-A716-81084D3C494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A8DD14-575D-444F-BAD9-19B6C0AA04F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FFFE94-557B-4ABA-8FED-E71556830B4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FFE7A91-1B51-4DF3-9C31-E462DD8C23B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991E7C-F350-462D-A7A6-447421ADEA16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3291B2-E8A8-4F92-86B1-511C73FE347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6A17EE-4FDB-4F32-805B-612DDE87BB1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43" name="Text Placeholder 29"/>
          <p:cNvSpPr>
            <a:spLocks noGrp="1" noChangeArrowheads="1"/>
          </p:cNvSpPr>
          <p:nvPr>
            <p:ph type="body" idx="3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44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056A1B8-08F0-45F0-9B6F-4E8891710653}" type="datetime1">
              <a:rPr lang="en-US" altLang="en-US" smtClean="0"/>
              <a:t>3/18/2023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/>
          <a:cs typeface="黑体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4008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indent="-2463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462405" indent="-20828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pm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6"/>
          <p:cNvSpPr>
            <a:spLocks noChangeArrowheads="1"/>
          </p:cNvSpPr>
          <p:nvPr/>
        </p:nvSpPr>
        <p:spPr bwMode="auto">
          <a:xfrm>
            <a:off x="1772332" y="2427794"/>
            <a:ext cx="10806155" cy="9531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Baby Monitoring System Using YOLO V8 Algorithm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9509" name="Picture 6" descr="klogo copy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500" y="63500"/>
            <a:ext cx="1585913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8" descr="kec2blackborder png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0259" y="4222750"/>
            <a:ext cx="163671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15681" y="3789040"/>
            <a:ext cx="8861938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NO:19C57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                                      GUIDED BY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Dr.T.ARUN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KUMAR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SANJEEV S 19CSR171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SANJITH M  19CSR173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SANTHIYA R  19CSR174							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7219" y="621988"/>
            <a:ext cx="965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/>
            <a:r>
              <a:rPr lang="en-IN" b="1" dirty="0"/>
              <a:t>Department of Computer Science and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3952" y="1524891"/>
            <a:ext cx="2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r"/>
            <a:r>
              <a:rPr lang="en-US" dirty="0"/>
              <a:t>ACADEMIC PROJECT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4A16-E434-B096-1C0C-313D63F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90141"/>
            <a:ext cx="6984776" cy="491902"/>
          </a:xfrm>
        </p:spPr>
        <p:txBody>
          <a:bodyPr/>
          <a:lstStyle/>
          <a:p>
            <a:r>
              <a:rPr lang="en-IN" dirty="0" err="1"/>
              <a:t>Yolo</a:t>
            </a:r>
            <a:r>
              <a:rPr lang="en-IN" dirty="0"/>
              <a:t> v8 compared to other versions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D34A-EC50-DC9B-4C3D-BD5F58E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t>3/18/2023</a:t>
            </a:fld>
            <a:endParaRPr lang="en-US" altLang="en-US" sz="1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DE788-8FC6-9EB2-F7B8-863C328B5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863082"/>
            <a:ext cx="10972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59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7117"/>
            <a:ext cx="10972800" cy="1143000"/>
          </a:xfrm>
        </p:spPr>
        <p:txBody>
          <a:bodyPr/>
          <a:lstStyle/>
          <a:p>
            <a:pPr algn="ctr"/>
            <a:r>
              <a:rPr lang="en-IN" dirty="0"/>
              <a:t>METRICS FOR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1504" y="1582340"/>
            <a:ext cx="9505056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PRECISION AND ACCURACY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-Yolov8 has the highest map of 50.2percent.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-Map mean average precision is the combination of precision and recall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-Precision is tp/tp+fp,recall is tp/tp+fn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-TP true positive is that the model draws right box size on right object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-FP false positive draw a box on object that not supposed to be classified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-FN false negative </a:t>
            </a:r>
            <a:r>
              <a:rPr lang="en-IN" sz="2000" dirty="0">
                <a:cs typeface="+mn-lt"/>
                <a:sym typeface="+mn-ea"/>
              </a:rPr>
              <a:t>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there is object in image but the box is not drawn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635739"/>
            <a:ext cx="7430616" cy="512305"/>
          </a:xfrm>
        </p:spPr>
        <p:txBody>
          <a:bodyPr/>
          <a:lstStyle/>
          <a:p>
            <a:pPr algn="ctr"/>
            <a:r>
              <a:rPr lang="en-IN" dirty="0"/>
              <a:t>DATASET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1747309"/>
            <a:ext cx="878497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Images of baby crying,being normal and baby near fire.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19" y="52873"/>
            <a:ext cx="9992139" cy="783839"/>
          </a:xfrm>
        </p:spPr>
        <p:txBody>
          <a:bodyPr/>
          <a:lstStyle/>
          <a:p>
            <a:r>
              <a:rPr lang="en-US" dirty="0"/>
              <a:t>				  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9456" y="1124745"/>
            <a:ext cx="106571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IN" dirty="0"/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Arjun S Kaushik, Soorya Raysam, Venkatakrishna, Dr Prabhanjan with, “Baby Monitoring System using Object Detection,” in International Research Journal of Engineering and Technology (IRJET), Bangalore, India, Aug 2020.</a:t>
            </a:r>
          </a:p>
          <a:p>
            <a:pPr>
              <a:lnSpc>
                <a:spcPct val="8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Yogita K. Dubey, Sachin Damke, “Baby Monitoring System using Image Processing and IOT” in International Journal of Engineering Advanced Technology (IJEAT), Aug 2019.</a:t>
            </a:r>
          </a:p>
          <a:p>
            <a:pPr>
              <a:lnSpc>
                <a:spcPct val="8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S. E. Barajas-Montiel and C. A. Reyes-Garcia, “Identifying pain and hunger in infant cry with classifiers ensembles,” in Proc. Int. Conf. Comput. Intell. Model. Control Autom. Int. Conf. Intell. Agents Web Technol. Internet Commerce (CIMCA-IAWTIC’), vol.2. Vienna, Austria, 2015.</a:t>
            </a:r>
          </a:p>
          <a:p>
            <a:pPr>
              <a:lnSpc>
                <a:spcPct val="8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[4]J. Redmon, S.K. Divvala, R. B. Girshick, and A. Farhadi, “You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look once: Unified, real-time object detection,” in proc. IEEE conf. Comput. Vis. Pattern Recognit. (CVPR), Las Vegas, NV, USA, 2016.</a:t>
            </a:r>
          </a:p>
          <a:p>
            <a:pPr>
              <a:lnSpc>
                <a:spcPct val="80000"/>
              </a:lnSpc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Manikanta, K.P. Soman, M. Manikandan, “Deeo Learning Based Effective Baby Crying Recognition Method under Indoor Background sound Environments in 4th International conferenceon Computational Systems and Information Technology for Sustainable Solution. (CSITSS) on December 2019.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836970"/>
            <a:ext cx="10654301" cy="536310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IN" dirty="0"/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Jiang, Z., Zhao, L., Li, S. and Jia, Y., 2020. Real-time object detection method based on improved YOLOv4- tiny. </a:t>
            </a:r>
          </a:p>
          <a:p>
            <a:pPr marL="0" indent="0">
              <a:lnSpc>
                <a:spcPct val="8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Brian McFee, Colin Raffel, Dawen Liang, Daniel P.W. Ellis, Matt McVicar in Librosa: Audio and Music Signal Analysis in Python. Proc. Of the 14th Python in Science Conference (SCIPY) 2015.</a:t>
            </a:r>
          </a:p>
          <a:p>
            <a:pPr marL="0" indent="0">
              <a:lnSpc>
                <a:spcPct val="8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Sanchez-Riera J, Srinivasan K, Hua KL, Cheng WH, Hossain MA, Alhamid MF. Robust RGB-D hand tracking using deep learning priors. IEEE Transact Circ Syst Video Technol. (2017).</a:t>
            </a:r>
          </a:p>
          <a:p>
            <a:pPr marL="0" indent="0">
              <a:lnSpc>
                <a:spcPct val="8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C. Li, Pourtaherian, W. Tjon a Ten, and P.de With, “Infant monitoring system for real-time and remote discomfort detection,” in proc. IEEE Int. Conf. Consum. Electron. (ICCE) Las Vegas, NV, USA, Jan.2020.</a:t>
            </a:r>
          </a:p>
          <a:p>
            <a:pPr marL="0" indent="0">
              <a:lnSpc>
                <a:spcPct val="8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[10]C. Li, S. Zinger, W. E. Tjon a Ten, and P. H. N. de with, “Video- based discomfort detection for infants using a constructed local model,” in Proc. Int. Conf. Syst. Signals Image Process. (IWSSIP), Bratislava, Slovakia, May 2016.</a:t>
            </a:r>
          </a:p>
          <a:p>
            <a:pPr>
              <a:lnSpc>
                <a:spcPct val="8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86000"/>
            <a:ext cx="9296400" cy="118745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9376" y="-1035495"/>
            <a:ext cx="8496944" cy="1800199"/>
          </a:xfrm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27448" y="1052736"/>
            <a:ext cx="11064552" cy="6048672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situation, parents are busy in their career. so more workload.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Therefore, the chance of providing better infant care is reduced.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cause many troubles to the health of children. There is a danger of losing the life even, if the babies are not monitored properly and continuously.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this, we use cameras to monitor the external conditions.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027-A989-6FAD-1F79-C51ECBAE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72" y="260648"/>
            <a:ext cx="4608512" cy="504056"/>
          </a:xfrm>
        </p:spPr>
        <p:txBody>
          <a:bodyPr/>
          <a:lstStyle/>
          <a:p>
            <a:r>
              <a:rPr lang="en-IN" sz="2800" dirty="0"/>
              <a:t>LITREATURE SURVEY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E5179-9375-57F9-3794-6CD35975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C841E-D7A6-40FC-9BD8-9F89081B999F}" type="datetime1">
              <a:rPr lang="en-US" altLang="en-US" smtClean="0"/>
              <a:t>3/18/2023</a:t>
            </a:fld>
            <a:endParaRPr lang="en-US" altLang="en-US" sz="18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2D5B9-52BB-028F-6640-9BBFE3DD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70013"/>
              </p:ext>
            </p:extLst>
          </p:nvPr>
        </p:nvGraphicFramePr>
        <p:xfrm>
          <a:off x="1127448" y="1340768"/>
          <a:ext cx="10441160" cy="464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46355760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74097597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495994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4786051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23663889"/>
                    </a:ext>
                  </a:extLst>
                </a:gridCol>
              </a:tblGrid>
              <a:tr h="587715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AND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7798"/>
                  </a:ext>
                </a:extLst>
              </a:tr>
              <a:tr h="83587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infant monitoring system and remote discomfort</a:t>
                      </a:r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Cheng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11307"/>
                  </a:ext>
                </a:extLst>
              </a:tr>
              <a:tr h="83587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 Based Baby Monitoring System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Yash Singh, Sameer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Barot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Micro-Controller Unit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72447"/>
                  </a:ext>
                </a:extLst>
              </a:tr>
              <a:tr h="1194104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Infant monitoring and automatic discomfort</a:t>
                      </a:r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based on video analysis.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Yue Sun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machine (SVM) classifier.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44622"/>
                  </a:ext>
                </a:extLst>
              </a:tr>
              <a:tr h="1194104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Baby monitoring system using wireless sensor networks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Rajesh Ganesan</a:t>
                      </a:r>
                    </a:p>
                    <a:p>
                      <a:b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classifier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235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682610"/>
            <a:ext cx="7848872" cy="792088"/>
          </a:xfrm>
        </p:spPr>
        <p:txBody>
          <a:bodyPr/>
          <a:lstStyle/>
          <a:p>
            <a:r>
              <a:rPr lang="en-IN" dirty="0"/>
              <a:t>EXISTING SYSTEM(BASE PAPER)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7534" y="1772816"/>
            <a:ext cx="1077513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monitors the baby and captures the emotion of the baby.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monitors the baby surroundings.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cameras to monitor the external conditions.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camera’s angle is fixed in the way it monitors the baby’s movements and surroundings.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 noChangeArrowheads="1"/>
          </p:cNvSpPr>
          <p:nvPr>
            <p:ph type="title"/>
          </p:nvPr>
        </p:nvSpPr>
        <p:spPr>
          <a:xfrm>
            <a:off x="623392" y="0"/>
            <a:ext cx="11226267" cy="1199515"/>
          </a:xfrm>
        </p:spPr>
        <p:txBody>
          <a:bodyPr/>
          <a:lstStyle/>
          <a:p>
            <a:r>
              <a:rPr lang="en-US" dirty="0"/>
              <a:t>				PROPOSED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9456" y="836712"/>
            <a:ext cx="10669797" cy="4608512"/>
          </a:xfrm>
        </p:spPr>
        <p:txBody>
          <a:bodyPr/>
          <a:lstStyle/>
          <a:p>
            <a:endParaRPr lang="en-IN" dirty="0"/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monitor and alert the baby emotions to the parents.</a:t>
            </a:r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monitoring of baby’s motion, emotions and surrounding is done by the camera that is fixed in an angle that it can cover the baby to the maximum extend.</a:t>
            </a:r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that is fixed turn according to the baby’s movement, so that it continuously monitors the baby.</a:t>
            </a:r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alert the user if there in some negative emotion given by the baby.</a:t>
            </a:r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trained in a way that it monitors the surroundings around the baby carefully.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fire)</a:t>
            </a:r>
          </a:p>
          <a:p>
            <a:pPr>
              <a:spcBef>
                <a:spcPts val="18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using yolo v8.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49D-F936-EA2C-22CA-33781C1F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188640"/>
            <a:ext cx="4032448" cy="507182"/>
          </a:xfrm>
        </p:spPr>
        <p:txBody>
          <a:bodyPr/>
          <a:lstStyle/>
          <a:p>
            <a:r>
              <a:rPr lang="en-IN" dirty="0"/>
              <a:t>WHAT IS YOLO?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C9D2-B787-AE1B-34FC-2C759492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124744"/>
            <a:ext cx="10972800" cy="431742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 proposes using an end-to-end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makes predictions of bounding boxes and class probabilities all at once.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algorithms like Faster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r>
              <a:rPr lang="en-US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work by detecting possible regions of interest using the Region Proposal Network and then performing recognition on those regions separately, YOLO performs all of its predictions with the help of a single fully connected layer.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that use Region Proposal Networks perform multiple iterations for the same image, while YOLO gets away with a single iteration</a:t>
            </a:r>
            <a:r>
              <a:rPr lang="en-US" b="0" i="0" dirty="0">
                <a:solidFill>
                  <a:srgbClr val="080A13"/>
                </a:solidFill>
                <a:effectLst/>
                <a:latin typeface="Inter"/>
              </a:rPr>
              <a:t>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4153-28B1-836B-3068-9F0127B8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t>3/18/2023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437027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1" y="-675456"/>
            <a:ext cx="10729192" cy="1584176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052736"/>
            <a:ext cx="11116816" cy="50310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YOLOv8 is the latest version of the YOLO (You Only Look Once) object detection and image segmentation model developed by </a:t>
            </a:r>
            <a:r>
              <a:rPr lang="en-IN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versions of YOLO.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V8 is an anchor-free model.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free model 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series uses an anchor based pipeline to achieve optimal detection performance.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use a clustering algorithm to determine  a set of optimal anchors that are domain specific and less generalized.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YOLO V8 detects directly from the offset point, (</a:t>
            </a:r>
            <a:r>
              <a:rPr lang="en-IN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)the centre of the image.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makes YOLO V8 more accurate in the process.</a:t>
            </a:r>
            <a:endParaRPr lang="en-US" dirty="0">
              <a:solidFill>
                <a:srgbClr val="BDC1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2021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95C-008A-EA69-01E7-6BD7B322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476672"/>
            <a:ext cx="7732440" cy="504056"/>
          </a:xfrm>
        </p:spPr>
        <p:txBody>
          <a:bodyPr/>
          <a:lstStyle/>
          <a:p>
            <a:r>
              <a:rPr lang="en-IN" dirty="0"/>
              <a:t>ANCHOR FREE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819A-2BC5-EBF9-1704-CB3B0999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525344"/>
            <a:ext cx="2844800" cy="196131"/>
          </a:xfrm>
        </p:spPr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t>3/18/2023</a:t>
            </a:fld>
            <a:endParaRPr lang="en-US" alt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61B0A-F1F6-DD45-1090-0F2F2E69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980728"/>
            <a:ext cx="10972800" cy="4389437"/>
          </a:xfrm>
        </p:spPr>
        <p:txBody>
          <a:bodyPr/>
          <a:lstStyle/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visual explanation shows the difference of anchor-based and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anchorfree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red bounding box is the ground truth, the blue bounding box is a predefined anchor, and the green lines are the offsets.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The anchor based methods predict the offsets based on predefined anchor.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The anchor free methods directly estimate the offsets of a point to its outside boundaries.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00367-1F9A-56CD-5942-796760077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r="13535" b="12821"/>
          <a:stretch/>
        </p:blipFill>
        <p:spPr>
          <a:xfrm>
            <a:off x="2711624" y="4031027"/>
            <a:ext cx="57606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4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7A50-7543-1EAF-2B50-28A637F5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860" y="287449"/>
            <a:ext cx="2520280" cy="491902"/>
          </a:xfrm>
        </p:spPr>
        <p:txBody>
          <a:bodyPr/>
          <a:lstStyle/>
          <a:p>
            <a:r>
              <a:rPr lang="en-IN" altLang="en-US" dirty="0"/>
              <a:t>Why Yolov8?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604F-373F-1AC0-5359-11195D61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46" y="1052735"/>
            <a:ext cx="10972800" cy="5517815"/>
          </a:xfrm>
        </p:spPr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 has a high rate of accuracy measured by COCO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 (Common Objects in Context) is the industry standard benchmark for evaluating object detection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comparing models on COCO, we look at the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and FPS measurement for inference speed.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Models should be compared at similar inference speeds.</a:t>
            </a:r>
            <a:endParaRPr lang="en-US" b="1" i="0" dirty="0">
              <a:solidFill>
                <a:srgbClr val="1515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YOLOv8m model -- the medium model -- achieves a 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50.2% </a:t>
            </a:r>
            <a:r>
              <a:rPr lang="en-US" b="1" i="0" dirty="0" err="1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measured on COCO.</a:t>
            </a:r>
          </a:p>
          <a:p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 comes with a CLI that makes training a model more intuitive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other models where tasks are split across many different Python files that you can execute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B302-3B99-A91F-83CB-B4D0F27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t>3/18/2023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045250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5.0.1019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5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1391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Inter</vt:lpstr>
      <vt:lpstr>Times New Roman</vt:lpstr>
      <vt:lpstr>Wingdings</vt:lpstr>
      <vt:lpstr>Office Theme</vt:lpstr>
      <vt:lpstr>Theme25</vt:lpstr>
      <vt:lpstr>PowerPoint Presentation</vt:lpstr>
      <vt:lpstr>                                  PROBLEM STATEMENT</vt:lpstr>
      <vt:lpstr>LITREATURE SURVEY</vt:lpstr>
      <vt:lpstr>EXISTING SYSTEM(BASE PAPER)</vt:lpstr>
      <vt:lpstr>    PROPOSED WORK</vt:lpstr>
      <vt:lpstr>WHAT IS YOLO?</vt:lpstr>
      <vt:lpstr>ALGORITHM</vt:lpstr>
      <vt:lpstr>ANCHOR FREE MODEL</vt:lpstr>
      <vt:lpstr>Why Yolov8?</vt:lpstr>
      <vt:lpstr>Yolo v8 compared to other versions </vt:lpstr>
      <vt:lpstr>METRICS FOR EVALUATION</vt:lpstr>
      <vt:lpstr>DATASET USED</vt:lpstr>
      <vt:lpstr>        REFERENCES</vt:lpstr>
      <vt:lpstr>PowerPoint Presentation</vt:lpstr>
      <vt:lpstr>                        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Nikhalyaa S</dc:creator>
  <cp:lastModifiedBy>santhiya rameshkumar</cp:lastModifiedBy>
  <cp:revision>87</cp:revision>
  <cp:lastPrinted>2022-09-16T05:20:00Z</cp:lastPrinted>
  <dcterms:created xsi:type="dcterms:W3CDTF">2022-09-16T05:20:00Z</dcterms:created>
  <dcterms:modified xsi:type="dcterms:W3CDTF">2023-03-18T06:11:44Z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DD48F0492A38498AA717C7ECC408C8B6</vt:lpwstr>
  </property>
  <property fmtid="{D5CDD505-2E9C-101B-9397-08002B2CF9AE}" pid="3" name="KSOProductBuildVer">
    <vt:lpwstr>1033-11.2.0.11440</vt:lpwstr>
  </property>
</Properties>
</file>