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Roboto"/>
      <p:regular r:id="rId20"/>
      <p:bold r:id="rId21"/>
      <p:italic r:id="rId22"/>
      <p:boldItalic r:id="rId23"/>
    </p:embeddedFont>
    <p:embeddedFont>
      <p:font typeface="Corben"/>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3840">
          <p15:clr>
            <a:srgbClr val="A4A3A4"/>
          </p15:clr>
        </p15:guide>
      </p15:sldGuideLst>
    </p:ext>
    <p:ext uri="http://customooxmlschemas.google.com/">
      <go:slidesCustomData xmlns:go="http://customooxmlschemas.google.com/" r:id="rId25" roundtripDataSignature="AMtx7mj5yl84nNtmj42DOLmW52aU/d66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074313-F28E-4982-AD6B-BDC97DE86844}">
  <a:tblStyle styleId="{44074313-F28E-4982-AD6B-BDC97DE86844}"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n-bold.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e231a466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e231a46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297d9baa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297d9ba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cf7e1e21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dcf7e1e2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 name="Shape 9"/>
        <p:cNvGrpSpPr/>
        <p:nvPr/>
      </p:nvGrpSpPr>
      <p:grpSpPr>
        <a:xfrm>
          <a:off x="0" y="0"/>
          <a:ext cx="0" cy="0"/>
          <a:chOff x="0" y="0"/>
          <a:chExt cx="0" cy="0"/>
        </a:xfrm>
      </p:grpSpPr>
      <p:sp>
        <p:nvSpPr>
          <p:cNvPr id="10" name="Google Shape;10;p1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5"/>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24"/>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p:nvPr>
            <p:ph idx="2" type="pic"/>
          </p:nvPr>
        </p:nvSpPr>
        <p:spPr>
          <a:xfrm>
            <a:off x="5183188" y="987425"/>
            <a:ext cx="6172200" cy="4873625"/>
          </a:xfrm>
          <a:prstGeom prst="rect">
            <a:avLst/>
          </a:prstGeom>
          <a:noFill/>
          <a:ln>
            <a:noFill/>
          </a:ln>
        </p:spPr>
      </p:sp>
      <p:sp>
        <p:nvSpPr>
          <p:cNvPr id="49" name="Google Shape;4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280"/>
              <a:buNone/>
              <a:defRPr sz="1600"/>
            </a:lvl1pPr>
            <a:lvl2pPr indent="-228600" lvl="1" marL="914400" algn="l">
              <a:spcBef>
                <a:spcPts val="280"/>
              </a:spcBef>
              <a:spcAft>
                <a:spcPts val="0"/>
              </a:spcAft>
              <a:buClr>
                <a:schemeClr val="dk1"/>
              </a:buClr>
              <a:buSzPts val="1120"/>
              <a:buNone/>
              <a:defRPr sz="1400"/>
            </a:lvl2pPr>
            <a:lvl3pPr indent="-228600" lvl="2" marL="1371600" algn="l">
              <a:spcBef>
                <a:spcPts val="240"/>
              </a:spcBef>
              <a:spcAft>
                <a:spcPts val="0"/>
              </a:spcAft>
              <a:buClr>
                <a:schemeClr val="dk1"/>
              </a:buClr>
              <a:buSzPts val="960"/>
              <a:buNone/>
              <a:defRPr sz="1200"/>
            </a:lvl3pPr>
            <a:lvl4pPr indent="-228600" lvl="3" marL="1828800" algn="l">
              <a:spcBef>
                <a:spcPts val="200"/>
              </a:spcBef>
              <a:spcAft>
                <a:spcPts val="0"/>
              </a:spcAft>
              <a:buClr>
                <a:schemeClr val="dk1"/>
              </a:buClr>
              <a:buSzPts val="800"/>
              <a:buNone/>
              <a:defRPr sz="1000"/>
            </a:lvl4pPr>
            <a:lvl5pPr indent="-228600" lvl="4" marL="2286000" algn="l">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2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2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 type="body"/>
          </p:nvPr>
        </p:nvSpPr>
        <p:spPr>
          <a:xfrm rot="5400000">
            <a:off x="3901282" y="-1356518"/>
            <a:ext cx="4389437" cy="10972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5"/>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6"/>
          <p:cNvSpPr txBox="1"/>
          <p:nvPr>
            <p:ph type="title"/>
          </p:nvPr>
        </p:nvSpPr>
        <p:spPr>
          <a:xfrm rot="5400000">
            <a:off x="7400925" y="2143125"/>
            <a:ext cx="5619750" cy="2743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 type="body"/>
          </p:nvPr>
        </p:nvSpPr>
        <p:spPr>
          <a:xfrm rot="5400000">
            <a:off x="1838325" y="-523875"/>
            <a:ext cx="5619750" cy="80772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6"/>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6"/>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7"/>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1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1920"/>
              <a:buNone/>
              <a:defRPr sz="2400"/>
            </a:lvl1pPr>
            <a:lvl2pPr lvl="1" algn="ctr">
              <a:spcBef>
                <a:spcPts val="400"/>
              </a:spcBef>
              <a:spcAft>
                <a:spcPts val="0"/>
              </a:spcAft>
              <a:buClr>
                <a:schemeClr val="dk1"/>
              </a:buClr>
              <a:buSzPts val="1600"/>
              <a:buNone/>
              <a:defRPr sz="2000"/>
            </a:lvl2pPr>
            <a:lvl3pPr lvl="2" algn="ctr">
              <a:spcBef>
                <a:spcPts val="360"/>
              </a:spcBef>
              <a:spcAft>
                <a:spcPts val="0"/>
              </a:spcAft>
              <a:buClr>
                <a:schemeClr val="dk1"/>
              </a:buClr>
              <a:buSzPts val="1440"/>
              <a:buNone/>
              <a:defRPr sz="1800"/>
            </a:lvl3pPr>
            <a:lvl4pPr lvl="3" algn="ctr">
              <a:spcBef>
                <a:spcPts val="320"/>
              </a:spcBef>
              <a:spcAft>
                <a:spcPts val="0"/>
              </a:spcAft>
              <a:buClr>
                <a:schemeClr val="dk1"/>
              </a:buClr>
              <a:buSzPts val="1280"/>
              <a:buNone/>
              <a:defRPr sz="1600"/>
            </a:lvl4pPr>
            <a:lvl5pPr lvl="4" algn="ctr">
              <a:spcBef>
                <a:spcPts val="320"/>
              </a:spcBef>
              <a:spcAft>
                <a:spcPts val="0"/>
              </a:spcAft>
              <a:buClr>
                <a:schemeClr val="dk1"/>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0"/>
          <p:cNvSpPr txBox="1"/>
          <p:nvPr>
            <p:ph type="title"/>
          </p:nvPr>
        </p:nvSpPr>
        <p:spPr>
          <a:xfrm>
            <a:off x="831850" y="1709738"/>
            <a:ext cx="10515600" cy="2852737"/>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1920"/>
              <a:buNone/>
              <a:defRPr sz="2400"/>
            </a:lvl1pPr>
            <a:lvl2pPr indent="-228600" lvl="1" marL="914400" algn="l">
              <a:spcBef>
                <a:spcPts val="400"/>
              </a:spcBef>
              <a:spcAft>
                <a:spcPts val="0"/>
              </a:spcAft>
              <a:buClr>
                <a:schemeClr val="dk1"/>
              </a:buClr>
              <a:buSzPts val="1600"/>
              <a:buNone/>
              <a:defRPr sz="2000"/>
            </a:lvl2pPr>
            <a:lvl3pPr indent="-228600" lvl="2" marL="1371600" algn="l">
              <a:spcBef>
                <a:spcPts val="360"/>
              </a:spcBef>
              <a:spcAft>
                <a:spcPts val="0"/>
              </a:spcAft>
              <a:buClr>
                <a:schemeClr val="dk1"/>
              </a:buClr>
              <a:buSzPts val="1440"/>
              <a:buNone/>
              <a:defRPr sz="1800"/>
            </a:lvl3pPr>
            <a:lvl4pPr indent="-228600" lvl="3" marL="1828800" algn="l">
              <a:spcBef>
                <a:spcPts val="320"/>
              </a:spcBef>
              <a:spcAft>
                <a:spcPts val="0"/>
              </a:spcAft>
              <a:buClr>
                <a:schemeClr val="dk1"/>
              </a:buClr>
              <a:buSzPts val="1280"/>
              <a:buNone/>
              <a:defRPr sz="1600"/>
            </a:lvl4pPr>
            <a:lvl5pPr indent="-228600" lvl="4" marL="2286000" algn="l">
              <a:spcBef>
                <a:spcPts val="320"/>
              </a:spcBef>
              <a:spcAft>
                <a:spcPts val="0"/>
              </a:spcAft>
              <a:buClr>
                <a:schemeClr val="dk1"/>
              </a:buClr>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20"/>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6096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935163"/>
            <a:ext cx="5410200" cy="4389437"/>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22"/>
          <p:cNvSpPr txBox="1"/>
          <p:nvPr>
            <p:ph type="title"/>
          </p:nvPr>
        </p:nvSpPr>
        <p:spPr>
          <a:xfrm>
            <a:off x="839788" y="365125"/>
            <a:ext cx="10515600" cy="1325563"/>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920"/>
              <a:buNone/>
              <a:defRPr b="1" sz="2400"/>
            </a:lvl1pPr>
            <a:lvl2pPr indent="-228600" lvl="1" marL="914400" algn="l">
              <a:spcBef>
                <a:spcPts val="400"/>
              </a:spcBef>
              <a:spcAft>
                <a:spcPts val="0"/>
              </a:spcAft>
              <a:buClr>
                <a:schemeClr val="dk1"/>
              </a:buClr>
              <a:buSzPts val="1600"/>
              <a:buNone/>
              <a:defRPr b="1" sz="2000"/>
            </a:lvl2pPr>
            <a:lvl3pPr indent="-228600" lvl="2" marL="1371600" algn="l">
              <a:spcBef>
                <a:spcPts val="360"/>
              </a:spcBef>
              <a:spcAft>
                <a:spcPts val="0"/>
              </a:spcAft>
              <a:buClr>
                <a:schemeClr val="dk1"/>
              </a:buClr>
              <a:buSzPts val="1440"/>
              <a:buNone/>
              <a:defRPr b="1" sz="1800"/>
            </a:lvl3pPr>
            <a:lvl4pPr indent="-228600" lvl="3" marL="1828800" algn="l">
              <a:spcBef>
                <a:spcPts val="320"/>
              </a:spcBef>
              <a:spcAft>
                <a:spcPts val="0"/>
              </a:spcAft>
              <a:buClr>
                <a:schemeClr val="dk1"/>
              </a:buClr>
              <a:buSzPts val="1280"/>
              <a:buNone/>
              <a:defRPr b="1" sz="1600"/>
            </a:lvl4pPr>
            <a:lvl5pPr indent="-228600" lvl="4" marL="2286000" algn="l">
              <a:spcBef>
                <a:spcPts val="32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Clr>
                <a:schemeClr val="dk1"/>
              </a:buClr>
              <a:buSzPts val="1440"/>
              <a:buChar char="⮚"/>
              <a:defRPr/>
            </a:lvl1pPr>
            <a:lvl2pPr indent="-320040" lvl="1" marL="914400" algn="l">
              <a:spcBef>
                <a:spcPts val="360"/>
              </a:spcBef>
              <a:spcAft>
                <a:spcPts val="0"/>
              </a:spcAft>
              <a:buClr>
                <a:schemeClr val="dk1"/>
              </a:buClr>
              <a:buSzPts val="1440"/>
              <a:buChar char="⮚"/>
              <a:defRPr/>
            </a:lvl2pPr>
            <a:lvl3pPr indent="-320039" lvl="2" marL="1371600" algn="l">
              <a:spcBef>
                <a:spcPts val="360"/>
              </a:spcBef>
              <a:spcAft>
                <a:spcPts val="0"/>
              </a:spcAft>
              <a:buClr>
                <a:schemeClr val="dk1"/>
              </a:buClr>
              <a:buSzPts val="1440"/>
              <a:buChar char="⮚"/>
              <a:defRPr/>
            </a:lvl3pPr>
            <a:lvl4pPr indent="-320039" lvl="3" marL="1828800" algn="l">
              <a:spcBef>
                <a:spcPts val="360"/>
              </a:spcBef>
              <a:spcAft>
                <a:spcPts val="0"/>
              </a:spcAft>
              <a:buClr>
                <a:schemeClr val="dk1"/>
              </a:buClr>
              <a:buSzPts val="1440"/>
              <a:buChar char="⮚"/>
              <a:defRPr/>
            </a:lvl4pPr>
            <a:lvl5pPr indent="-320039" lvl="4" marL="2286000" algn="l">
              <a:spcBef>
                <a:spcPts val="36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457200"/>
            <a:ext cx="3932237" cy="1600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Clr>
                <a:schemeClr val="dk1"/>
              </a:buClr>
              <a:buSzPts val="2560"/>
              <a:buChar char="⮚"/>
              <a:defRPr sz="3200"/>
            </a:lvl1pPr>
            <a:lvl2pPr indent="-370840" lvl="1" marL="914400" algn="l">
              <a:spcBef>
                <a:spcPts val="560"/>
              </a:spcBef>
              <a:spcAft>
                <a:spcPts val="0"/>
              </a:spcAft>
              <a:buClr>
                <a:schemeClr val="dk1"/>
              </a:buClr>
              <a:buSzPts val="2240"/>
              <a:buChar char="⮚"/>
              <a:defRPr sz="2800"/>
            </a:lvl2pPr>
            <a:lvl3pPr indent="-350519" lvl="2" marL="1371600" algn="l">
              <a:spcBef>
                <a:spcPts val="480"/>
              </a:spcBef>
              <a:spcAft>
                <a:spcPts val="0"/>
              </a:spcAft>
              <a:buClr>
                <a:schemeClr val="dk1"/>
              </a:buClr>
              <a:buSzPts val="1920"/>
              <a:buChar char="⮚"/>
              <a:defRPr sz="2400"/>
            </a:lvl3pPr>
            <a:lvl4pPr indent="-330200" lvl="3" marL="1828800" algn="l">
              <a:spcBef>
                <a:spcPts val="400"/>
              </a:spcBef>
              <a:spcAft>
                <a:spcPts val="0"/>
              </a:spcAft>
              <a:buClr>
                <a:schemeClr val="dk1"/>
              </a:buClr>
              <a:buSzPts val="1600"/>
              <a:buChar char="⮚"/>
              <a:defRPr sz="2000"/>
            </a:lvl4pPr>
            <a:lvl5pPr indent="-330200" lvl="4" marL="2286000" algn="l">
              <a:spcBef>
                <a:spcPts val="400"/>
              </a:spcBef>
              <a:spcAft>
                <a:spcPts val="0"/>
              </a:spcAft>
              <a:buClr>
                <a:schemeClr val="dk1"/>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 name="Google Shape;44;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280"/>
              <a:buNone/>
              <a:defRPr sz="1600"/>
            </a:lvl1pPr>
            <a:lvl2pPr indent="-228600" lvl="1" marL="914400" algn="l">
              <a:spcBef>
                <a:spcPts val="280"/>
              </a:spcBef>
              <a:spcAft>
                <a:spcPts val="0"/>
              </a:spcAft>
              <a:buClr>
                <a:schemeClr val="dk1"/>
              </a:buClr>
              <a:buSzPts val="1120"/>
              <a:buNone/>
              <a:defRPr sz="1400"/>
            </a:lvl2pPr>
            <a:lvl3pPr indent="-228600" lvl="2" marL="1371600" algn="l">
              <a:spcBef>
                <a:spcPts val="240"/>
              </a:spcBef>
              <a:spcAft>
                <a:spcPts val="0"/>
              </a:spcAft>
              <a:buClr>
                <a:schemeClr val="dk1"/>
              </a:buClr>
              <a:buSzPts val="960"/>
              <a:buNone/>
              <a:defRPr sz="1200"/>
            </a:lvl3pPr>
            <a:lvl4pPr indent="-228600" lvl="3" marL="1828800" algn="l">
              <a:spcBef>
                <a:spcPts val="200"/>
              </a:spcBef>
              <a:spcAft>
                <a:spcPts val="0"/>
              </a:spcAft>
              <a:buClr>
                <a:schemeClr val="dk1"/>
              </a:buClr>
              <a:buSzPts val="800"/>
              <a:buNone/>
              <a:defRPr sz="1000"/>
            </a:lvl4pPr>
            <a:lvl5pPr indent="-228600" lvl="4" marL="2286000" algn="l">
              <a:spcBef>
                <a:spcPts val="2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2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accent1"/>
                </a:solidFill>
                <a:latin typeface="Arial"/>
                <a:ea typeface="Arial"/>
                <a:cs typeface="Arial"/>
                <a:sym typeface="Arial"/>
              </a:defRPr>
            </a:lvl9pPr>
          </a:lstStyle>
          <a:p/>
        </p:txBody>
      </p:sp>
      <p:sp>
        <p:nvSpPr>
          <p:cNvPr id="7" name="Google Shape;7;p14"/>
          <p:cNvSpPr txBox="1"/>
          <p:nvPr>
            <p:ph idx="1" type="body"/>
          </p:nvPr>
        </p:nvSpPr>
        <p:spPr>
          <a:xfrm>
            <a:off x="609600" y="1935163"/>
            <a:ext cx="10972800" cy="4389437"/>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v7labs.com/blog/quality-training-data-for-machine-learning-gu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Biopsy" TargetMode="External"/><Relationship Id="rId4" Type="http://schemas.openxmlformats.org/officeDocument/2006/relationships/hyperlink" Target="https://en.wikipedia.org/wiki/Histopathology" TargetMode="External"/><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datasets/andrewmvd/lung-and-colon-cancer-histopathological-images" TargetMode="External"/><Relationship Id="rId4" Type="http://schemas.openxmlformats.org/officeDocument/2006/relationships/hyperlink" Target="https://en.wikipedia.org/wiki/Histopatholo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62" name="Shape 62"/>
        <p:cNvGrpSpPr/>
        <p:nvPr/>
      </p:nvGrpSpPr>
      <p:grpSpPr>
        <a:xfrm>
          <a:off x="0" y="0"/>
          <a:ext cx="0" cy="0"/>
          <a:chOff x="0" y="0"/>
          <a:chExt cx="0" cy="0"/>
        </a:xfrm>
      </p:grpSpPr>
      <p:pic>
        <p:nvPicPr>
          <p:cNvPr descr="klogo copy.png" id="63" name="Google Shape;63;p1"/>
          <p:cNvPicPr preferRelativeResize="0"/>
          <p:nvPr/>
        </p:nvPicPr>
        <p:blipFill rotWithShape="1">
          <a:blip r:embed="rId4">
            <a:alphaModFix/>
          </a:blip>
          <a:srcRect b="0" l="0" r="0" t="0"/>
          <a:stretch/>
        </p:blipFill>
        <p:spPr>
          <a:xfrm>
            <a:off x="63500" y="63500"/>
            <a:ext cx="1585913" cy="1317625"/>
          </a:xfrm>
          <a:prstGeom prst="rect">
            <a:avLst/>
          </a:prstGeom>
          <a:noFill/>
          <a:ln>
            <a:noFill/>
          </a:ln>
        </p:spPr>
      </p:pic>
      <p:pic>
        <p:nvPicPr>
          <p:cNvPr descr="kec2blackborder png.PNG" id="64" name="Google Shape;64;p1"/>
          <p:cNvPicPr preferRelativeResize="0"/>
          <p:nvPr/>
        </p:nvPicPr>
        <p:blipFill rotWithShape="1">
          <a:blip r:embed="rId5">
            <a:alphaModFix/>
          </a:blip>
          <a:srcRect b="0" l="0" r="0" t="0"/>
          <a:stretch/>
        </p:blipFill>
        <p:spPr>
          <a:xfrm>
            <a:off x="265113" y="4222750"/>
            <a:ext cx="1636712" cy="1793875"/>
          </a:xfrm>
          <a:prstGeom prst="rect">
            <a:avLst/>
          </a:prstGeom>
          <a:noFill/>
          <a:ln>
            <a:noFill/>
          </a:ln>
        </p:spPr>
      </p:pic>
      <p:sp>
        <p:nvSpPr>
          <p:cNvPr id="65" name="Google Shape;65;p1"/>
          <p:cNvSpPr txBox="1"/>
          <p:nvPr/>
        </p:nvSpPr>
        <p:spPr>
          <a:xfrm>
            <a:off x="3184341" y="4112082"/>
            <a:ext cx="8893200" cy="178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Arial"/>
                <a:ea typeface="Arial"/>
                <a:cs typeface="Arial"/>
                <a:sym typeface="Arial"/>
              </a:rPr>
              <a:t>TEAM NO:19A</a:t>
            </a:r>
            <a:r>
              <a:rPr b="1" lang="en-IN" sz="1800">
                <a:solidFill>
                  <a:schemeClr val="dk1"/>
                </a:solidFill>
              </a:rPr>
              <a:t>1</a:t>
            </a:r>
            <a:r>
              <a:rPr b="1" i="0" lang="en-IN" sz="1800" u="none" cap="none" strike="noStrike">
                <a:solidFill>
                  <a:schemeClr val="dk1"/>
                </a:solidFill>
                <a:latin typeface="Arial"/>
                <a:ea typeface="Arial"/>
                <a:cs typeface="Arial"/>
                <a:sym typeface="Arial"/>
              </a:rPr>
              <a:t>3</a:t>
            </a:r>
            <a:endParaRPr/>
          </a:p>
          <a:p>
            <a:pPr indent="0" lvl="0" marL="0" marR="0" rtl="0" algn="l">
              <a:spcBef>
                <a:spcPts val="0"/>
              </a:spcBef>
              <a:spcAft>
                <a:spcPts val="0"/>
              </a:spcAft>
              <a:buNone/>
            </a:pPr>
            <a:r>
              <a:rPr b="1" lang="en-IN" sz="1800">
                <a:solidFill>
                  <a:schemeClr val="dk1"/>
                </a:solidFill>
                <a:latin typeface="Arial"/>
                <a:ea typeface="Arial"/>
                <a:cs typeface="Arial"/>
                <a:sym typeface="Arial"/>
              </a:rPr>
              <a:t>PRESENTED BY</a:t>
            </a:r>
            <a:r>
              <a:rPr b="1" lang="en-IN" sz="1800">
                <a:solidFill>
                  <a:schemeClr val="dk1"/>
                </a:solidFill>
              </a:rPr>
              <a:t>            </a:t>
            </a:r>
            <a:r>
              <a:rPr b="1" lang="en-IN" sz="1800">
                <a:solidFill>
                  <a:schemeClr val="dk1"/>
                </a:solidFill>
                <a:latin typeface="Arial"/>
                <a:ea typeface="Arial"/>
                <a:cs typeface="Arial"/>
                <a:sym typeface="Arial"/>
              </a:rPr>
              <a:t>				             GUIDED BY</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BHARATHI S (19CSR016)                                          KALAIVANI P</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DHARANI G (19CSR036)                                           AP/CSE</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DHIVYA A (19CSR039)                                               </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                      			</a:t>
            </a:r>
            <a:endParaRPr/>
          </a:p>
        </p:txBody>
      </p:sp>
      <p:sp>
        <p:nvSpPr>
          <p:cNvPr id="66" name="Google Shape;66;p1"/>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IN" sz="1400"/>
              <a:t>DATE:18.02.2023</a:t>
            </a:r>
            <a:endParaRPr/>
          </a:p>
        </p:txBody>
      </p:sp>
      <p:sp>
        <p:nvSpPr>
          <p:cNvPr id="67" name="Google Shape;67;p1"/>
          <p:cNvSpPr txBox="1"/>
          <p:nvPr/>
        </p:nvSpPr>
        <p:spPr>
          <a:xfrm>
            <a:off x="3184350" y="1723075"/>
            <a:ext cx="8708100" cy="1018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IN" sz="2800">
                <a:solidFill>
                  <a:schemeClr val="dk1"/>
                </a:solidFill>
                <a:latin typeface="Times New Roman"/>
                <a:ea typeface="Times New Roman"/>
                <a:cs typeface="Times New Roman"/>
                <a:sym typeface="Times New Roman"/>
              </a:rPr>
              <a:t>Lung and colon cancer prediction for histopathological images using deep learning</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1361440" y="704850"/>
            <a:ext cx="10220960" cy="8191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EVALUATION METRICS</a:t>
            </a:r>
            <a:endParaRPr/>
          </a:p>
        </p:txBody>
      </p:sp>
      <p:sp>
        <p:nvSpPr>
          <p:cNvPr id="128" name="Google Shape;128;p10"/>
          <p:cNvSpPr txBox="1"/>
          <p:nvPr>
            <p:ph idx="1" type="body"/>
          </p:nvPr>
        </p:nvSpPr>
        <p:spPr>
          <a:xfrm>
            <a:off x="1361440" y="2052320"/>
            <a:ext cx="10220960" cy="391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20"/>
              <a:buNone/>
            </a:pPr>
            <a:r>
              <a:rPr lang="en-IN" sz="2400"/>
              <a:t>The performance is calculated in terms of four measures,</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Accuracy</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Recall</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F1-Score</a:t>
            </a:r>
            <a:endParaRPr/>
          </a:p>
          <a:p>
            <a:pPr indent="-342900" lvl="3" marL="1257300" rtl="0" algn="l">
              <a:lnSpc>
                <a:spcPct val="150000"/>
              </a:lnSpc>
              <a:spcBef>
                <a:spcPts val="480"/>
              </a:spcBef>
              <a:spcAft>
                <a:spcPts val="0"/>
              </a:spcAft>
              <a:buClr>
                <a:schemeClr val="dk1"/>
              </a:buClr>
              <a:buSzPts val="1920"/>
              <a:buFont typeface="Noto Sans Symbols"/>
              <a:buChar char="❑"/>
            </a:pPr>
            <a:r>
              <a:rPr lang="en-IN" sz="2400"/>
              <a:t>Precision rate            </a:t>
            </a:r>
            <a:endParaRPr/>
          </a:p>
        </p:txBody>
      </p:sp>
      <p:sp>
        <p:nvSpPr>
          <p:cNvPr id="129" name="Google Shape;129;p10"/>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1076960" y="533400"/>
            <a:ext cx="10505440" cy="68707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REFERENCE</a:t>
            </a:r>
            <a:endParaRPr/>
          </a:p>
        </p:txBody>
      </p:sp>
      <p:sp>
        <p:nvSpPr>
          <p:cNvPr id="135" name="Google Shape;135;p12"/>
          <p:cNvSpPr txBox="1"/>
          <p:nvPr>
            <p:ph idx="1" type="body"/>
          </p:nvPr>
        </p:nvSpPr>
        <p:spPr>
          <a:xfrm>
            <a:off x="1061725" y="865825"/>
            <a:ext cx="10068600" cy="5300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a:p>
            <a:pPr indent="-273050" lvl="0" marL="273050" rtl="0" algn="just">
              <a:lnSpc>
                <a:spcPct val="150000"/>
              </a:lnSpc>
              <a:spcBef>
                <a:spcPts val="0"/>
              </a:spcBef>
              <a:spcAft>
                <a:spcPts val="0"/>
              </a:spcAft>
              <a:buSzPts val="1600"/>
              <a:buChar char="⮚"/>
            </a:pPr>
            <a:r>
              <a:rPr lang="en-IN">
                <a:latin typeface="Times New Roman"/>
                <a:ea typeface="Times New Roman"/>
                <a:cs typeface="Times New Roman"/>
                <a:sym typeface="Times New Roman"/>
              </a:rPr>
              <a:t>Talukder, Md Alamin, et al. "Machine learning-based lung and colon cancer detection using deep feature extraction and ensemble learning." Expert Systems with Applications 205 (2022): 117695.</a:t>
            </a:r>
            <a:endParaRPr>
              <a:latin typeface="Times New Roman"/>
              <a:ea typeface="Times New Roman"/>
              <a:cs typeface="Times New Roman"/>
              <a:sym typeface="Times New Roman"/>
            </a:endParaRPr>
          </a:p>
          <a:p>
            <a:pPr indent="-273050" lvl="0" marL="273050" rtl="0" algn="just">
              <a:lnSpc>
                <a:spcPct val="150000"/>
              </a:lnSpc>
              <a:spcBef>
                <a:spcPts val="0"/>
              </a:spcBef>
              <a:spcAft>
                <a:spcPts val="0"/>
              </a:spcAft>
              <a:buClr>
                <a:schemeClr val="dk1"/>
              </a:buClr>
              <a:buSzPts val="1600"/>
              <a:buFont typeface="Times New Roman"/>
              <a:buChar char="⮚"/>
            </a:pPr>
            <a:r>
              <a:rPr lang="en-IN">
                <a:latin typeface="Times New Roman"/>
                <a:ea typeface="Times New Roman"/>
                <a:cs typeface="Times New Roman"/>
                <a:sym typeface="Times New Roman"/>
              </a:rPr>
              <a:t>Garg, Satvik, and Somya Garg. "Prediction of lung and colon cancer through analysis of histopathological images by utilizing Pre-trained CNN models with visualization of class activation and saliency maps." 2020 3rd artificial intelligence and cloud computing conference. 2020.</a:t>
            </a:r>
            <a:endParaRPr>
              <a:latin typeface="Times New Roman"/>
              <a:ea typeface="Times New Roman"/>
              <a:cs typeface="Times New Roman"/>
              <a:sym typeface="Times New Roman"/>
            </a:endParaRPr>
          </a:p>
          <a:p>
            <a:pPr indent="-283210" lvl="0" marL="273050" rtl="0" algn="just">
              <a:lnSpc>
                <a:spcPct val="150000"/>
              </a:lnSpc>
              <a:spcBef>
                <a:spcPts val="0"/>
              </a:spcBef>
              <a:spcAft>
                <a:spcPts val="0"/>
              </a:spcAft>
              <a:buSzPts val="1600"/>
              <a:buFont typeface="Times New Roman"/>
              <a:buChar char="⮚"/>
            </a:pPr>
            <a:r>
              <a:rPr lang="en-IN">
                <a:latin typeface="Times New Roman"/>
                <a:ea typeface="Times New Roman"/>
                <a:cs typeface="Times New Roman"/>
                <a:sym typeface="Times New Roman"/>
              </a:rPr>
              <a:t>Tasnim, Zarrin, et al. "Deep learning predictive model for colon cancer patient using CNN-based classification." Int. J. Adv. Comput. Sci. Appl 12 (2021): 687-696.</a:t>
            </a:r>
            <a:endParaRPr>
              <a:latin typeface="Times New Roman"/>
              <a:ea typeface="Times New Roman"/>
              <a:cs typeface="Times New Roman"/>
              <a:sym typeface="Times New Roman"/>
            </a:endParaRPr>
          </a:p>
          <a:p>
            <a:pPr indent="0" lvl="0" marL="273050" rtl="0" algn="just">
              <a:lnSpc>
                <a:spcPct val="150000"/>
              </a:lnSpc>
              <a:spcBef>
                <a:spcPts val="400"/>
              </a:spcBef>
              <a:spcAft>
                <a:spcPts val="0"/>
              </a:spcAft>
              <a:buNone/>
            </a:pPr>
            <a:r>
              <a:t/>
            </a:r>
            <a:endParaRPr i="0">
              <a:solidFill>
                <a:srgbClr val="222222"/>
              </a:solidFill>
              <a:latin typeface="Times New Roman"/>
              <a:ea typeface="Times New Roman"/>
              <a:cs typeface="Times New Roman"/>
              <a:sym typeface="Times New Roman"/>
            </a:endParaRPr>
          </a:p>
          <a:p>
            <a:pPr indent="-171450" lvl="0" marL="273050" rtl="0" algn="just">
              <a:lnSpc>
                <a:spcPct val="150000"/>
              </a:lnSpc>
              <a:spcBef>
                <a:spcPts val="400"/>
              </a:spcBef>
              <a:spcAft>
                <a:spcPts val="0"/>
              </a:spcAft>
              <a:buClr>
                <a:schemeClr val="dk1"/>
              </a:buClr>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0e231a4664_0_4"/>
          <p:cNvSpPr txBox="1"/>
          <p:nvPr>
            <p:ph idx="1" type="body"/>
          </p:nvPr>
        </p:nvSpPr>
        <p:spPr>
          <a:xfrm>
            <a:off x="609600" y="937253"/>
            <a:ext cx="10972800" cy="5387100"/>
          </a:xfrm>
          <a:prstGeom prst="rect">
            <a:avLst/>
          </a:prstGeom>
        </p:spPr>
        <p:txBody>
          <a:bodyPr anchorCtr="0" anchor="t" bIns="45700" lIns="91425" spcFirstLastPara="1" rIns="91425" wrap="square" tIns="45700">
            <a:noAutofit/>
          </a:bodyPr>
          <a:lstStyle/>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Hamida, A. Ben, et al. "Deep learning for colon cancer histopathological images analysis." Computers in Biology and Medicine 136 (2021): 104730.</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Mehmood, Shahid, et al. "Malignancy detection in lung and colon histopathology images using transfer learning with class selective image processing." IEEE Access 10 (2022): 25657-25668.</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Ohata, Elene Firmeza, et al. "A novel transfer learning approach for the classification of histological images of colorectal cancer." The Journal of Supercomputing (2021): 1-26.</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20040" lvl="0" marL="457200" rtl="0" algn="l">
              <a:spcBef>
                <a:spcPts val="360"/>
              </a:spcBef>
              <a:spcAft>
                <a:spcPts val="0"/>
              </a:spcAft>
              <a:buSzPts val="1440"/>
              <a:buFont typeface="Times New Roman"/>
              <a:buChar char="➢"/>
            </a:pPr>
            <a:r>
              <a:rPr lang="en-IN">
                <a:latin typeface="Times New Roman"/>
                <a:ea typeface="Times New Roman"/>
                <a:cs typeface="Times New Roman"/>
                <a:sym typeface="Times New Roman"/>
              </a:rPr>
              <a:t>Toğaçar, Mesut. "Disease type detection in lung and colon cancer images using the complement approach of inefficient sets." Computers in Biology and Medicine 137 (2021): 104827.</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1203569" y="2540977"/>
            <a:ext cx="9296400" cy="118745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                         </a:t>
            </a:r>
            <a:r>
              <a:rPr lang="en-IN" sz="5400">
                <a:latin typeface="Corben"/>
                <a:ea typeface="Corben"/>
                <a:cs typeface="Corben"/>
                <a:sym typeface="Corben"/>
              </a:rPr>
              <a:t>THANK YOU..!</a:t>
            </a:r>
            <a:endParaRPr sz="4400">
              <a:latin typeface="Corben"/>
              <a:ea typeface="Corben"/>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609600" y="704850"/>
            <a:ext cx="10972800" cy="91059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sz="4000">
                <a:latin typeface="Times New Roman"/>
                <a:ea typeface="Times New Roman"/>
                <a:cs typeface="Times New Roman"/>
                <a:sym typeface="Times New Roman"/>
              </a:rPr>
              <a:t>INTRODUCTION</a:t>
            </a:r>
            <a:endParaRPr/>
          </a:p>
        </p:txBody>
      </p:sp>
      <p:sp>
        <p:nvSpPr>
          <p:cNvPr id="73" name="Google Shape;73;p2"/>
          <p:cNvSpPr txBox="1"/>
          <p:nvPr>
            <p:ph idx="1" type="body"/>
          </p:nvPr>
        </p:nvSpPr>
        <p:spPr>
          <a:xfrm>
            <a:off x="1148080" y="1935163"/>
            <a:ext cx="10901680" cy="4389437"/>
          </a:xfrm>
          <a:prstGeom prst="rect">
            <a:avLst/>
          </a:prstGeom>
          <a:noFill/>
          <a:ln>
            <a:noFill/>
          </a:ln>
        </p:spPr>
        <p:txBody>
          <a:bodyPr anchorCtr="0" anchor="t" bIns="45700" lIns="91425" spcFirstLastPara="1" rIns="91425" wrap="square" tIns="45700">
            <a:noAutofit/>
          </a:bodyPr>
          <a:lstStyle/>
          <a:p>
            <a:pPr indent="0" lvl="0" marL="273050" rtl="0" algn="l">
              <a:spcBef>
                <a:spcPts val="0"/>
              </a:spcBef>
              <a:spcAft>
                <a:spcPts val="0"/>
              </a:spcAft>
              <a:buNone/>
            </a:pPr>
            <a:r>
              <a:t/>
            </a:r>
            <a:endParaRPr sz="2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sz="2300">
                <a:latin typeface="Times New Roman"/>
                <a:ea typeface="Times New Roman"/>
                <a:cs typeface="Times New Roman"/>
                <a:sym typeface="Times New Roman"/>
              </a:rPr>
              <a:t>1.</a:t>
            </a:r>
            <a:r>
              <a:rPr lang="en-IN" sz="2300">
                <a:latin typeface="Times New Roman"/>
                <a:ea typeface="Times New Roman"/>
                <a:cs typeface="Times New Roman"/>
                <a:sym typeface="Times New Roman"/>
              </a:rPr>
              <a:t>Deep learning is a subset of machine learning - neural network with three or more layers.</a:t>
            </a:r>
            <a:endParaRPr sz="2300">
              <a:latin typeface="Times New Roman"/>
              <a:ea typeface="Times New Roman"/>
              <a:cs typeface="Times New Roman"/>
              <a:sym typeface="Times New Roman"/>
            </a:endParaRPr>
          </a:p>
          <a:p>
            <a:pPr indent="-374650" lvl="0" marL="1371600" rtl="0" algn="l">
              <a:lnSpc>
                <a:spcPct val="150000"/>
              </a:lnSpc>
              <a:spcBef>
                <a:spcPts val="0"/>
              </a:spcBef>
              <a:spcAft>
                <a:spcPts val="0"/>
              </a:spcAft>
              <a:buClr>
                <a:schemeClr val="dk1"/>
              </a:buClr>
              <a:buSzPts val="2300"/>
              <a:buFont typeface="Times New Roman"/>
              <a:buChar char="●"/>
            </a:pPr>
            <a:r>
              <a:rPr lang="en-IN" sz="2300">
                <a:highlight>
                  <a:srgbClr val="FFFFFF"/>
                </a:highlight>
                <a:latin typeface="Times New Roman"/>
                <a:ea typeface="Times New Roman"/>
                <a:cs typeface="Times New Roman"/>
                <a:sym typeface="Times New Roman"/>
              </a:rPr>
              <a:t>It requires large amounts of </a:t>
            </a:r>
            <a:r>
              <a:rPr lang="en-IN" sz="2300">
                <a:highlight>
                  <a:srgbClr val="FFFFFF"/>
                </a:highlight>
                <a:uFill>
                  <a:noFill/>
                </a:uFill>
                <a:latin typeface="Times New Roman"/>
                <a:ea typeface="Times New Roman"/>
                <a:cs typeface="Times New Roman"/>
                <a:sym typeface="Times New Roman"/>
                <a:hlinkClick r:id="rId3"/>
              </a:rPr>
              <a:t>labeled data</a:t>
            </a:r>
            <a:endParaRPr sz="2300">
              <a:highlight>
                <a:srgbClr val="FFFFFF"/>
              </a:highlight>
              <a:latin typeface="Times New Roman"/>
              <a:ea typeface="Times New Roman"/>
              <a:cs typeface="Times New Roman"/>
              <a:sym typeface="Times New Roman"/>
            </a:endParaRPr>
          </a:p>
          <a:p>
            <a:pPr indent="-374650" lvl="0" marL="1371600" rtl="0" algn="l">
              <a:lnSpc>
                <a:spcPct val="150000"/>
              </a:lnSpc>
              <a:spcBef>
                <a:spcPts val="0"/>
              </a:spcBef>
              <a:spcAft>
                <a:spcPts val="0"/>
              </a:spcAft>
              <a:buClr>
                <a:schemeClr val="dk1"/>
              </a:buClr>
              <a:buSzPts val="2300"/>
              <a:buFont typeface="Times New Roman"/>
              <a:buChar char="●"/>
            </a:pPr>
            <a:r>
              <a:rPr lang="en-IN" sz="2300">
                <a:highlight>
                  <a:srgbClr val="FFFFFF"/>
                </a:highlight>
                <a:latin typeface="Times New Roman"/>
                <a:ea typeface="Times New Roman"/>
                <a:cs typeface="Times New Roman"/>
                <a:sym typeface="Times New Roman"/>
              </a:rPr>
              <a:t>It requires significant computational power (high performing GPUs)</a:t>
            </a:r>
            <a:endParaRPr sz="2300">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IN" sz="2300">
                <a:highlight>
                  <a:srgbClr val="FFFFFF"/>
                </a:highlight>
                <a:latin typeface="Times New Roman"/>
                <a:ea typeface="Times New Roman"/>
                <a:cs typeface="Times New Roman"/>
                <a:sym typeface="Times New Roman"/>
              </a:rPr>
              <a:t>2. </a:t>
            </a:r>
            <a:r>
              <a:rPr lang="en-IN" sz="2300">
                <a:highlight>
                  <a:srgbClr val="FFFFFF"/>
                </a:highlight>
                <a:latin typeface="Times New Roman"/>
                <a:ea typeface="Times New Roman"/>
                <a:cs typeface="Times New Roman"/>
                <a:sym typeface="Times New Roman"/>
              </a:rPr>
              <a:t>Deep learning algorithms can perform complex operations efficiently.</a:t>
            </a:r>
            <a:endParaRPr sz="2300">
              <a:highlight>
                <a:srgbClr val="FFFFFF"/>
              </a:highlight>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IN" sz="2300">
                <a:highlight>
                  <a:srgbClr val="FFFFFF"/>
                </a:highlight>
                <a:latin typeface="Times New Roman"/>
                <a:ea typeface="Times New Roman"/>
                <a:cs typeface="Times New Roman"/>
                <a:sym typeface="Times New Roman"/>
              </a:rPr>
              <a:t>3.</a:t>
            </a:r>
            <a:r>
              <a:rPr lang="en-IN" sz="2300">
                <a:highlight>
                  <a:srgbClr val="FFFFFF"/>
                </a:highlight>
                <a:latin typeface="Times New Roman"/>
                <a:ea typeface="Times New Roman"/>
                <a:cs typeface="Times New Roman"/>
                <a:sym typeface="Times New Roman"/>
              </a:rPr>
              <a:t>Deep Neural Networks find associations between a set of inputs and outputs.</a:t>
            </a:r>
            <a:endParaRPr sz="2300">
              <a:highlight>
                <a:srgbClr val="FFFFFF"/>
              </a:highlight>
              <a:latin typeface="Times New Roman"/>
              <a:ea typeface="Times New Roman"/>
              <a:cs typeface="Times New Roman"/>
              <a:sym typeface="Times New Roman"/>
            </a:endParaRPr>
          </a:p>
          <a:p>
            <a:pPr indent="0" lvl="0" marL="0" rtl="0" algn="l">
              <a:lnSpc>
                <a:spcPct val="113636"/>
              </a:lnSpc>
              <a:spcBef>
                <a:spcPts val="1600"/>
              </a:spcBef>
              <a:spcAft>
                <a:spcPts val="0"/>
              </a:spcAft>
              <a:buNone/>
            </a:pPr>
            <a:r>
              <a:t/>
            </a:r>
            <a:endParaRPr>
              <a:solidFill>
                <a:srgbClr val="51565E"/>
              </a:solidFill>
              <a:highlight>
                <a:srgbClr val="FFFFFF"/>
              </a:highlight>
              <a:latin typeface="Roboto"/>
              <a:ea typeface="Roboto"/>
              <a:cs typeface="Roboto"/>
              <a:sym typeface="Roboto"/>
            </a:endParaRPr>
          </a:p>
          <a:p>
            <a:pPr indent="0" lvl="0" marL="273050" rtl="0" algn="l">
              <a:spcBef>
                <a:spcPts val="1600"/>
              </a:spcBef>
              <a:spcAft>
                <a:spcPts val="0"/>
              </a:spcAft>
              <a:buNone/>
            </a:pPr>
            <a:r>
              <a:t/>
            </a:r>
            <a:endParaRPr sz="2600">
              <a:latin typeface="Times New Roman"/>
              <a:ea typeface="Times New Roman"/>
              <a:cs typeface="Times New Roman"/>
              <a:sym typeface="Times New Roman"/>
            </a:endParaRPr>
          </a:p>
        </p:txBody>
      </p:sp>
      <p:sp>
        <p:nvSpPr>
          <p:cNvPr id="74" name="Google Shape;74;p2"/>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IN"/>
              <a:t>18/02/2023</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297d9baa2_0_4"/>
          <p:cNvSpPr txBox="1"/>
          <p:nvPr>
            <p:ph type="title"/>
          </p:nvPr>
        </p:nvSpPr>
        <p:spPr>
          <a:xfrm>
            <a:off x="609600" y="683175"/>
            <a:ext cx="10972800" cy="690000"/>
          </a:xfrm>
          <a:prstGeom prst="rect">
            <a:avLst/>
          </a:prstGeom>
        </p:spPr>
        <p:txBody>
          <a:bodyPr anchorCtr="0" anchor="b" bIns="0" lIns="0" spcFirstLastPara="1" rIns="0" wrap="square" tIns="45700">
            <a:noAutofit/>
          </a:bodyPr>
          <a:lstStyle/>
          <a:p>
            <a:pPr indent="0" lvl="0" marL="0" rtl="0" algn="ctr">
              <a:spcBef>
                <a:spcPts val="0"/>
              </a:spcBef>
              <a:spcAft>
                <a:spcPts val="0"/>
              </a:spcAft>
              <a:buClr>
                <a:schemeClr val="dk1"/>
              </a:buClr>
              <a:buSzPts val="1100"/>
              <a:buFont typeface="Arial"/>
              <a:buNone/>
            </a:pPr>
            <a:r>
              <a:rPr lang="en-I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0" name="Google Shape;80;g1f297d9baa2_0_4"/>
          <p:cNvSpPr txBox="1"/>
          <p:nvPr>
            <p:ph idx="1" type="body"/>
          </p:nvPr>
        </p:nvSpPr>
        <p:spPr>
          <a:xfrm>
            <a:off x="1111125" y="950750"/>
            <a:ext cx="10471200" cy="5112000"/>
          </a:xfrm>
          <a:prstGeom prst="rect">
            <a:avLst/>
          </a:prstGeom>
        </p:spPr>
        <p:txBody>
          <a:bodyPr anchorCtr="0" anchor="t" bIns="45700" lIns="91425" spcFirstLastPara="1" rIns="91425" wrap="square" tIns="45700">
            <a:noAutofit/>
          </a:bodyPr>
          <a:lstStyle/>
          <a:p>
            <a:pPr indent="-368300" lvl="0" marL="457200" rtl="0" algn="l">
              <a:lnSpc>
                <a:spcPct val="150000"/>
              </a:lnSpc>
              <a:spcBef>
                <a:spcPts val="360"/>
              </a:spcBef>
              <a:spcAft>
                <a:spcPts val="0"/>
              </a:spcAft>
              <a:buSzPts val="2200"/>
              <a:buFont typeface="Times New Roman"/>
              <a:buChar char="●"/>
            </a:pPr>
            <a:r>
              <a:rPr b="1" lang="en-IN" sz="2200">
                <a:latin typeface="Times New Roman"/>
                <a:ea typeface="Times New Roman"/>
                <a:cs typeface="Times New Roman"/>
                <a:sym typeface="Times New Roman"/>
              </a:rPr>
              <a:t>LUNG CANCER</a:t>
            </a:r>
            <a:endParaRPr sz="2200">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highlight>
                  <a:schemeClr val="lt1"/>
                </a:highlight>
                <a:latin typeface="Times New Roman"/>
                <a:ea typeface="Times New Roman"/>
                <a:cs typeface="Times New Roman"/>
                <a:sym typeface="Times New Roman"/>
              </a:rPr>
              <a:t>Lung cancer begins in the lungs and may spread to lymph nodes.</a:t>
            </a:r>
            <a:endParaRPr sz="2200">
              <a:highlight>
                <a:schemeClr val="lt1"/>
              </a:highlight>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highlight>
                  <a:schemeClr val="lt1"/>
                </a:highlight>
                <a:latin typeface="Times New Roman"/>
                <a:ea typeface="Times New Roman"/>
                <a:cs typeface="Times New Roman"/>
                <a:sym typeface="Times New Roman"/>
              </a:rPr>
              <a:t>Lung cancer requires a </a:t>
            </a:r>
            <a:r>
              <a:rPr lang="en-IN" sz="2200">
                <a:highlight>
                  <a:schemeClr val="lt1"/>
                </a:highlight>
                <a:uFill>
                  <a:noFill/>
                </a:uFill>
                <a:latin typeface="Times New Roman"/>
                <a:ea typeface="Times New Roman"/>
                <a:cs typeface="Times New Roman"/>
                <a:sym typeface="Times New Roman"/>
                <a:hlinkClick r:id="rId3"/>
              </a:rPr>
              <a:t>biopsy</a:t>
            </a:r>
            <a:r>
              <a:rPr lang="en-IN" sz="2200">
                <a:highlight>
                  <a:schemeClr val="lt1"/>
                </a:highlight>
                <a:latin typeface="Times New Roman"/>
                <a:ea typeface="Times New Roman"/>
                <a:cs typeface="Times New Roman"/>
                <a:sym typeface="Times New Roman"/>
              </a:rPr>
              <a:t> of the suspected tissue be </a:t>
            </a:r>
            <a:r>
              <a:rPr lang="en-IN" sz="2200">
                <a:highlight>
                  <a:schemeClr val="lt1"/>
                </a:highlight>
                <a:uFill>
                  <a:noFill/>
                </a:uFill>
                <a:latin typeface="Times New Roman"/>
                <a:ea typeface="Times New Roman"/>
                <a:cs typeface="Times New Roman"/>
                <a:sym typeface="Times New Roman"/>
                <a:hlinkClick r:id="rId4"/>
              </a:rPr>
              <a:t>histologically</a:t>
            </a:r>
            <a:r>
              <a:rPr lang="en-IN" sz="2200">
                <a:highlight>
                  <a:schemeClr val="lt1"/>
                </a:highlight>
                <a:latin typeface="Times New Roman"/>
                <a:ea typeface="Times New Roman"/>
                <a:cs typeface="Times New Roman"/>
                <a:sym typeface="Times New Roman"/>
              </a:rPr>
              <a:t>                                </a:t>
            </a:r>
            <a:endParaRPr sz="2200">
              <a:highlight>
                <a:schemeClr val="lt1"/>
              </a:highlight>
              <a:latin typeface="Times New Roman"/>
              <a:ea typeface="Times New Roman"/>
              <a:cs typeface="Times New Roman"/>
              <a:sym typeface="Times New Roman"/>
            </a:endParaRPr>
          </a:p>
          <a:p>
            <a:pPr indent="0" lvl="0" marL="457200" rtl="0" algn="l">
              <a:lnSpc>
                <a:spcPct val="150000"/>
              </a:lnSpc>
              <a:spcBef>
                <a:spcPts val="360"/>
              </a:spcBef>
              <a:spcAft>
                <a:spcPts val="0"/>
              </a:spcAft>
              <a:buNone/>
            </a:pPr>
            <a:r>
              <a:rPr lang="en-IN" sz="2200">
                <a:highlight>
                  <a:schemeClr val="lt1"/>
                </a:highlight>
                <a:latin typeface="Times New Roman"/>
                <a:ea typeface="Times New Roman"/>
                <a:cs typeface="Times New Roman"/>
                <a:sym typeface="Times New Roman"/>
              </a:rPr>
              <a:t>                     examined for cancer cells.</a:t>
            </a:r>
            <a:endParaRPr sz="2200">
              <a:highlight>
                <a:schemeClr val="lt1"/>
              </a:highlight>
              <a:latin typeface="Times New Roman"/>
              <a:ea typeface="Times New Roman"/>
              <a:cs typeface="Times New Roman"/>
              <a:sym typeface="Times New Roman"/>
            </a:endParaRPr>
          </a:p>
          <a:p>
            <a:pPr indent="-368300" lvl="0" marL="457200" rtl="0" algn="l">
              <a:lnSpc>
                <a:spcPct val="150000"/>
              </a:lnSpc>
              <a:spcBef>
                <a:spcPts val="360"/>
              </a:spcBef>
              <a:spcAft>
                <a:spcPts val="0"/>
              </a:spcAft>
              <a:buSzPts val="2200"/>
              <a:buChar char="●"/>
            </a:pPr>
            <a:r>
              <a:rPr b="1" lang="en-IN" sz="2200">
                <a:latin typeface="Times New Roman"/>
                <a:ea typeface="Times New Roman"/>
                <a:cs typeface="Times New Roman"/>
                <a:sym typeface="Times New Roman"/>
              </a:rPr>
              <a:t>COLON CANCER</a:t>
            </a:r>
            <a:r>
              <a:rPr lang="en-I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solidFill>
                  <a:srgbClr val="111111"/>
                </a:solidFill>
                <a:highlight>
                  <a:schemeClr val="lt1"/>
                </a:highlight>
                <a:latin typeface="Times New Roman"/>
                <a:ea typeface="Times New Roman"/>
                <a:cs typeface="Times New Roman"/>
                <a:sym typeface="Times New Roman"/>
              </a:rPr>
              <a:t>Colon cancer is a type of cancer that begins in the large intestine.</a:t>
            </a:r>
            <a:endParaRPr sz="2200">
              <a:solidFill>
                <a:srgbClr val="111111"/>
              </a:solidFill>
              <a:highlight>
                <a:schemeClr val="lt1"/>
              </a:highlight>
              <a:latin typeface="Times New Roman"/>
              <a:ea typeface="Times New Roman"/>
              <a:cs typeface="Times New Roman"/>
              <a:sym typeface="Times New Roman"/>
            </a:endParaRPr>
          </a:p>
          <a:p>
            <a:pPr indent="-368300" lvl="4" marL="22860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Histology for determining the depth of tumor invasion in colon.</a:t>
            </a:r>
            <a:endParaRPr sz="2200">
              <a:latin typeface="Times New Roman"/>
              <a:ea typeface="Times New Roman"/>
              <a:cs typeface="Times New Roman"/>
              <a:sym typeface="Times New Roman"/>
            </a:endParaRPr>
          </a:p>
          <a:p>
            <a:pPr indent="0" lvl="0" marL="2286000" rtl="0" algn="l">
              <a:lnSpc>
                <a:spcPct val="150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50000"/>
              </a:lnSpc>
              <a:spcBef>
                <a:spcPts val="360"/>
              </a:spcBef>
              <a:spcAft>
                <a:spcPts val="0"/>
              </a:spcAft>
              <a:buSzPts val="2200"/>
              <a:buChar char="●"/>
            </a:pPr>
            <a:r>
              <a:rPr b="1" lang="en-IN" sz="2200">
                <a:latin typeface="Times New Roman"/>
                <a:ea typeface="Times New Roman"/>
                <a:cs typeface="Times New Roman"/>
                <a:sym typeface="Times New Roman"/>
              </a:rPr>
              <a:t>HISTOPATHOLOGICAL IMAGES</a:t>
            </a:r>
            <a:r>
              <a:rPr lang="en-I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microscopic examination of a biopsy</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dyed with one or more stains.</a:t>
            </a:r>
            <a:endParaRPr sz="2200">
              <a:latin typeface="Times New Roman"/>
              <a:ea typeface="Times New Roman"/>
              <a:cs typeface="Times New Roman"/>
              <a:sym typeface="Times New Roman"/>
            </a:endParaRPr>
          </a:p>
        </p:txBody>
      </p:sp>
      <p:pic>
        <p:nvPicPr>
          <p:cNvPr id="81" name="Google Shape;81;g1f297d9baa2_0_4"/>
          <p:cNvPicPr preferRelativeResize="0"/>
          <p:nvPr/>
        </p:nvPicPr>
        <p:blipFill>
          <a:blip r:embed="rId5">
            <a:alphaModFix/>
          </a:blip>
          <a:stretch>
            <a:fillRect/>
          </a:stretch>
        </p:blipFill>
        <p:spPr>
          <a:xfrm>
            <a:off x="1651775" y="1513350"/>
            <a:ext cx="1149526" cy="862150"/>
          </a:xfrm>
          <a:prstGeom prst="rect">
            <a:avLst/>
          </a:prstGeom>
          <a:noFill/>
          <a:ln>
            <a:noFill/>
          </a:ln>
        </p:spPr>
      </p:pic>
      <p:pic>
        <p:nvPicPr>
          <p:cNvPr id="82" name="Google Shape;82;g1f297d9baa2_0_4"/>
          <p:cNvPicPr preferRelativeResize="0"/>
          <p:nvPr/>
        </p:nvPicPr>
        <p:blipFill>
          <a:blip r:embed="rId6">
            <a:alphaModFix/>
          </a:blip>
          <a:stretch>
            <a:fillRect/>
          </a:stretch>
        </p:blipFill>
        <p:spPr>
          <a:xfrm>
            <a:off x="1651775" y="3615000"/>
            <a:ext cx="1149525" cy="8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609600" y="619752"/>
            <a:ext cx="10972800" cy="2607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PROBLEM STATEMENT</a:t>
            </a:r>
            <a:endParaRPr/>
          </a:p>
        </p:txBody>
      </p:sp>
      <p:sp>
        <p:nvSpPr>
          <p:cNvPr id="88" name="Google Shape;88;p3"/>
          <p:cNvSpPr txBox="1"/>
          <p:nvPr>
            <p:ph idx="1" type="body"/>
          </p:nvPr>
        </p:nvSpPr>
        <p:spPr>
          <a:xfrm>
            <a:off x="984375" y="1345050"/>
            <a:ext cx="11040300" cy="4709700"/>
          </a:xfrm>
          <a:prstGeom prst="rect">
            <a:avLst/>
          </a:prstGeom>
          <a:noFill/>
          <a:ln>
            <a:noFill/>
          </a:ln>
        </p:spPr>
        <p:txBody>
          <a:bodyPr anchorCtr="0" anchor="t" bIns="45700" lIns="91425" spcFirstLastPara="1" rIns="91425" wrap="square" tIns="45700">
            <a:noAutofit/>
          </a:bodyPr>
          <a:lstStyle/>
          <a:p>
            <a:pPr indent="-283210" lvl="0" marL="273050" rtl="0" algn="l">
              <a:lnSpc>
                <a:spcPct val="115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In manual extraction - final model will have low generalization error .</a:t>
            </a:r>
            <a:endParaRPr sz="2400">
              <a:latin typeface="Times New Roman"/>
              <a:ea typeface="Times New Roman"/>
              <a:cs typeface="Times New Roman"/>
              <a:sym typeface="Times New Roman"/>
            </a:endParaRPr>
          </a:p>
          <a:p>
            <a:pPr indent="0" lvl="0" marL="27305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283210" lvl="0" marL="273050" rtl="0" algn="just">
              <a:lnSpc>
                <a:spcPct val="115000"/>
              </a:lnSpc>
              <a:spcBef>
                <a:spcPts val="0"/>
              </a:spcBef>
              <a:spcAft>
                <a:spcPts val="0"/>
              </a:spcAft>
              <a:buSzPts val="2400"/>
              <a:buFont typeface="Times New Roman"/>
              <a:buChar char="❖"/>
            </a:pPr>
            <a:r>
              <a:rPr lang="en-IN" sz="2400">
                <a:solidFill>
                  <a:srgbClr val="212121"/>
                </a:solidFill>
                <a:highlight>
                  <a:srgbClr val="FFFFFF"/>
                </a:highlight>
                <a:latin typeface="Times New Roman"/>
                <a:ea typeface="Times New Roman"/>
                <a:cs typeface="Times New Roman"/>
                <a:sym typeface="Times New Roman"/>
              </a:rPr>
              <a:t>Among many types of cancers, the lung and colon variants are the most common and deadliest ones. Early prediction and proper treatment are currently the only way to reduce the number of deaths due to cancer .</a:t>
            </a:r>
            <a:endParaRPr sz="2400">
              <a:solidFill>
                <a:srgbClr val="212121"/>
              </a:solidFill>
              <a:highlight>
                <a:srgbClr val="FFFFFF"/>
              </a:highlight>
              <a:latin typeface="Times New Roman"/>
              <a:ea typeface="Times New Roman"/>
              <a:cs typeface="Times New Roman"/>
              <a:sym typeface="Times New Roman"/>
            </a:endParaRPr>
          </a:p>
          <a:p>
            <a:pPr indent="0" lvl="0" marL="273050" rtl="0" algn="just">
              <a:lnSpc>
                <a:spcPct val="115000"/>
              </a:lnSpc>
              <a:spcBef>
                <a:spcPts val="0"/>
              </a:spcBef>
              <a:spcAft>
                <a:spcPts val="0"/>
              </a:spcAft>
              <a:buNone/>
            </a:pPr>
            <a:r>
              <a:t/>
            </a:r>
            <a:endParaRPr sz="2400">
              <a:solidFill>
                <a:srgbClr val="212121"/>
              </a:solidFill>
              <a:highlight>
                <a:srgbClr val="FFFFFF"/>
              </a:highlight>
              <a:latin typeface="Times New Roman"/>
              <a:ea typeface="Times New Roman"/>
              <a:cs typeface="Times New Roman"/>
              <a:sym typeface="Times New Roman"/>
            </a:endParaRPr>
          </a:p>
          <a:p>
            <a:pPr indent="-270510" lvl="0" marL="273050" rtl="0" algn="just">
              <a:lnSpc>
                <a:spcPct val="115000"/>
              </a:lnSpc>
              <a:spcBef>
                <a:spcPts val="0"/>
              </a:spcBef>
              <a:spcAft>
                <a:spcPts val="0"/>
              </a:spcAft>
              <a:buClr>
                <a:srgbClr val="212121"/>
              </a:buClr>
              <a:buSzPts val="2200"/>
              <a:buFont typeface="Times New Roman"/>
              <a:buChar char="❖"/>
            </a:pPr>
            <a:r>
              <a:rPr lang="en-IN" sz="2200">
                <a:solidFill>
                  <a:srgbClr val="282828"/>
                </a:solidFill>
                <a:latin typeface="Georgia"/>
                <a:ea typeface="Georgia"/>
                <a:cs typeface="Georgia"/>
                <a:sym typeface="Georgia"/>
              </a:rPr>
              <a:t>For the cancer diagnosis, visual inspection and manual procedures are typically used. This interpretation of medical images is error-prone and time-consuming.</a:t>
            </a:r>
            <a:endParaRPr sz="2200">
              <a:solidFill>
                <a:srgbClr val="212121"/>
              </a:solidFill>
              <a:latin typeface="Times New Roman"/>
              <a:ea typeface="Times New Roman"/>
              <a:cs typeface="Times New Roman"/>
              <a:sym typeface="Times New Roman"/>
            </a:endParaRPr>
          </a:p>
          <a:p>
            <a:pPr indent="0" lvl="0" marL="273050" rtl="0" algn="l">
              <a:lnSpc>
                <a:spcPct val="115000"/>
              </a:lnSpc>
              <a:spcBef>
                <a:spcPts val="0"/>
              </a:spcBef>
              <a:spcAft>
                <a:spcPts val="0"/>
              </a:spcAft>
              <a:buNone/>
            </a:pPr>
            <a:r>
              <a:t/>
            </a:r>
            <a:endParaRPr sz="2400">
              <a:solidFill>
                <a:srgbClr val="212121"/>
              </a:solidFill>
              <a:highlight>
                <a:srgbClr val="FFFFFF"/>
              </a:highlight>
              <a:latin typeface="Times New Roman"/>
              <a:ea typeface="Times New Roman"/>
              <a:cs typeface="Times New Roman"/>
              <a:sym typeface="Times New Roman"/>
            </a:endParaRPr>
          </a:p>
          <a:p>
            <a:pPr indent="-283210" lvl="0" marL="273050" rtl="0" algn="l">
              <a:lnSpc>
                <a:spcPct val="150000"/>
              </a:lnSpc>
              <a:spcBef>
                <a:spcPts val="560"/>
              </a:spcBef>
              <a:spcAft>
                <a:spcPts val="0"/>
              </a:spcAft>
              <a:buClr>
                <a:schemeClr val="dk1"/>
              </a:buClr>
              <a:buSzPts val="2400"/>
              <a:buChar char="❖"/>
            </a:pPr>
            <a:r>
              <a:rPr lang="en-IN" sz="2400"/>
              <a:t>CNN 🡪 </a:t>
            </a:r>
            <a:r>
              <a:rPr b="1" lang="en-IN" sz="2400">
                <a:solidFill>
                  <a:srgbClr val="202124"/>
                </a:solidFill>
                <a:latin typeface="arial"/>
                <a:ea typeface="arial"/>
                <a:cs typeface="arial"/>
                <a:sym typeface="arial"/>
              </a:rPr>
              <a:t>A</a:t>
            </a:r>
            <a:r>
              <a:rPr b="1" i="0" lang="en-IN" sz="2400">
                <a:solidFill>
                  <a:srgbClr val="202124"/>
                </a:solidFill>
                <a:latin typeface="arial"/>
                <a:ea typeface="arial"/>
                <a:cs typeface="arial"/>
                <a:sym typeface="arial"/>
              </a:rPr>
              <a:t>rtificial neural network </a:t>
            </a:r>
            <a:endParaRPr b="1" i="0" sz="2400">
              <a:solidFill>
                <a:srgbClr val="202124"/>
              </a:solidFill>
              <a:latin typeface="arial"/>
              <a:ea typeface="arial"/>
              <a:cs typeface="arial"/>
              <a:sym typeface="arial"/>
            </a:endParaRPr>
          </a:p>
          <a:p>
            <a:pPr indent="-257810" lvl="3" marL="1187450" rtl="0" algn="l">
              <a:lnSpc>
                <a:spcPct val="150000"/>
              </a:lnSpc>
              <a:spcBef>
                <a:spcPts val="0"/>
              </a:spcBef>
              <a:spcAft>
                <a:spcPts val="0"/>
              </a:spcAft>
              <a:buClr>
                <a:srgbClr val="202124"/>
              </a:buClr>
              <a:buSzPts val="2200"/>
              <a:buFont typeface="arial"/>
              <a:buChar char="●"/>
            </a:pPr>
            <a:r>
              <a:rPr b="1" i="0" lang="en-IN" sz="2200">
                <a:solidFill>
                  <a:srgbClr val="202124"/>
                </a:solidFill>
                <a:latin typeface="arial"/>
                <a:ea typeface="arial"/>
                <a:cs typeface="arial"/>
                <a:sym typeface="arial"/>
              </a:rPr>
              <a:t>medical </a:t>
            </a:r>
            <a:r>
              <a:rPr b="1" lang="en-IN" sz="2200">
                <a:solidFill>
                  <a:srgbClr val="202124"/>
                </a:solidFill>
                <a:latin typeface="arial"/>
                <a:ea typeface="arial"/>
                <a:cs typeface="arial"/>
                <a:sym typeface="arial"/>
              </a:rPr>
              <a:t>image processing</a:t>
            </a:r>
            <a:r>
              <a:rPr b="1" i="0" lang="en-IN" sz="2200">
                <a:solidFill>
                  <a:srgbClr val="202124"/>
                </a:solidFill>
                <a:latin typeface="arial"/>
                <a:ea typeface="arial"/>
                <a:cs typeface="arial"/>
                <a:sym typeface="arial"/>
              </a:rPr>
              <a:t> </a:t>
            </a:r>
            <a:endParaRPr b="1" i="0" sz="2200">
              <a:solidFill>
                <a:srgbClr val="202124"/>
              </a:solidFill>
              <a:latin typeface="arial"/>
              <a:ea typeface="arial"/>
              <a:cs typeface="arial"/>
              <a:sym typeface="arial"/>
            </a:endParaRPr>
          </a:p>
          <a:p>
            <a:pPr indent="-257810" lvl="3" marL="1187450" rtl="0" algn="l">
              <a:lnSpc>
                <a:spcPct val="115000"/>
              </a:lnSpc>
              <a:spcBef>
                <a:spcPts val="0"/>
              </a:spcBef>
              <a:spcAft>
                <a:spcPts val="0"/>
              </a:spcAft>
              <a:buClr>
                <a:srgbClr val="202124"/>
              </a:buClr>
              <a:buSzPts val="2200"/>
              <a:buFont typeface="arial"/>
              <a:buChar char="●"/>
            </a:pPr>
            <a:r>
              <a:rPr b="1" i="0" lang="en-IN" sz="2200">
                <a:solidFill>
                  <a:srgbClr val="202124"/>
                </a:solidFill>
                <a:latin typeface="arial"/>
                <a:ea typeface="arial"/>
                <a:cs typeface="arial"/>
                <a:sym typeface="arial"/>
              </a:rPr>
              <a:t>image/object recognition and classification.</a:t>
            </a:r>
            <a:endParaRPr sz="2200"/>
          </a:p>
          <a:p>
            <a:pPr indent="0" lvl="0" marL="0" rtl="0" algn="l">
              <a:lnSpc>
                <a:spcPct val="115000"/>
              </a:lnSpc>
              <a:spcBef>
                <a:spcPts val="480"/>
              </a:spcBef>
              <a:spcAft>
                <a:spcPts val="0"/>
              </a:spcAft>
              <a:buClr>
                <a:srgbClr val="202124"/>
              </a:buClr>
              <a:buSzPts val="1920"/>
              <a:buNone/>
            </a:pPr>
            <a:r>
              <a:rPr b="1" lang="en-IN" sz="2400">
                <a:solidFill>
                  <a:srgbClr val="202124"/>
                </a:solidFill>
                <a:latin typeface="arial"/>
                <a:ea typeface="arial"/>
                <a:cs typeface="arial"/>
                <a:sym typeface="arial"/>
              </a:rPr>
              <a:t> </a:t>
            </a:r>
            <a:endParaRPr sz="2400"/>
          </a:p>
          <a:p>
            <a:pPr indent="0" lvl="0" marL="273050" rtl="0" algn="l">
              <a:lnSpc>
                <a:spcPct val="115000"/>
              </a:lnSpc>
              <a:spcBef>
                <a:spcPts val="560"/>
              </a:spcBef>
              <a:spcAft>
                <a:spcPts val="0"/>
              </a:spcAft>
              <a:buNone/>
            </a:pP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89" name="Google Shape;89;p3"/>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en-IN"/>
              <a:t>1</a:t>
            </a:r>
            <a:r>
              <a:rPr lang="en-IN"/>
              <a:t>8/02/2023</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2113585" y="-10"/>
            <a:ext cx="10424100" cy="6567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sz="3000"/>
              <a:t>LITERATURE SURVEY</a:t>
            </a:r>
            <a:endParaRPr sz="3000"/>
          </a:p>
        </p:txBody>
      </p:sp>
      <p:graphicFrame>
        <p:nvGraphicFramePr>
          <p:cNvPr id="95" name="Google Shape;95;p5"/>
          <p:cNvGraphicFramePr/>
          <p:nvPr/>
        </p:nvGraphicFramePr>
        <p:xfrm>
          <a:off x="907360" y="853405"/>
          <a:ext cx="3000000" cy="3000000"/>
        </p:xfrm>
        <a:graphic>
          <a:graphicData uri="http://schemas.openxmlformats.org/drawingml/2006/table">
            <a:tbl>
              <a:tblPr bandRow="1" firstRow="1">
                <a:noFill/>
                <a:tableStyleId>{44074313-F28E-4982-AD6B-BDC97DE86844}</a:tableStyleId>
              </a:tblPr>
              <a:tblGrid>
                <a:gridCol w="707450"/>
                <a:gridCol w="3859350"/>
                <a:gridCol w="1436925"/>
                <a:gridCol w="914400"/>
                <a:gridCol w="2090050"/>
                <a:gridCol w="1767850"/>
              </a:tblGrid>
              <a:tr h="462300">
                <a:tc>
                  <a:txBody>
                    <a:bodyPr/>
                    <a:lstStyle/>
                    <a:p>
                      <a:pPr indent="0" lvl="0" marL="0" marR="0" rtl="0" algn="l">
                        <a:spcBef>
                          <a:spcPts val="0"/>
                        </a:spcBef>
                        <a:spcAft>
                          <a:spcPts val="0"/>
                        </a:spcAft>
                        <a:buNone/>
                      </a:pPr>
                      <a:r>
                        <a:rPr lang="en-IN" sz="1400" u="none" cap="none" strike="noStrike"/>
                        <a:t>S.NO</a:t>
                      </a:r>
                      <a:endParaRPr/>
                    </a:p>
                  </a:txBody>
                  <a:tcPr marT="45725" marB="45725" marR="91450" marL="91450"/>
                </a:tc>
                <a:tc>
                  <a:txBody>
                    <a:bodyPr/>
                    <a:lstStyle/>
                    <a:p>
                      <a:pPr indent="0" lvl="0" marL="0" marR="0" rtl="0" algn="l">
                        <a:spcBef>
                          <a:spcPts val="0"/>
                        </a:spcBef>
                        <a:spcAft>
                          <a:spcPts val="0"/>
                        </a:spcAft>
                        <a:buNone/>
                      </a:pPr>
                      <a:r>
                        <a:rPr lang="en-IN" sz="1400"/>
                        <a:t>PAPER</a:t>
                      </a:r>
                      <a:endParaRPr/>
                    </a:p>
                  </a:txBody>
                  <a:tcPr marT="45725" marB="45725" marR="91450" marL="91450"/>
                </a:tc>
                <a:tc>
                  <a:txBody>
                    <a:bodyPr/>
                    <a:lstStyle/>
                    <a:p>
                      <a:pPr indent="0" lvl="0" marL="0" marR="0" rtl="0" algn="l">
                        <a:spcBef>
                          <a:spcPts val="0"/>
                        </a:spcBef>
                        <a:spcAft>
                          <a:spcPts val="0"/>
                        </a:spcAft>
                        <a:buNone/>
                      </a:pPr>
                      <a:r>
                        <a:rPr lang="en-IN" sz="1400"/>
                        <a:t>AUTHOR</a:t>
                      </a:r>
                      <a:endParaRPr/>
                    </a:p>
                  </a:txBody>
                  <a:tcPr marT="45725" marB="45725" marR="91450" marL="91450"/>
                </a:tc>
                <a:tc>
                  <a:txBody>
                    <a:bodyPr/>
                    <a:lstStyle/>
                    <a:p>
                      <a:pPr indent="0" lvl="0" marL="0" marR="0" rtl="0" algn="l">
                        <a:spcBef>
                          <a:spcPts val="0"/>
                        </a:spcBef>
                        <a:spcAft>
                          <a:spcPts val="0"/>
                        </a:spcAft>
                        <a:buNone/>
                      </a:pPr>
                      <a:r>
                        <a:rPr lang="en-IN" sz="1400"/>
                        <a:t>YEAR</a:t>
                      </a:r>
                      <a:endParaRPr/>
                    </a:p>
                  </a:txBody>
                  <a:tcPr marT="45725" marB="45725" marR="91450" marL="91450"/>
                </a:tc>
                <a:tc>
                  <a:txBody>
                    <a:bodyPr/>
                    <a:lstStyle/>
                    <a:p>
                      <a:pPr indent="0" lvl="0" marL="0" marR="0" rtl="0" algn="l">
                        <a:spcBef>
                          <a:spcPts val="0"/>
                        </a:spcBef>
                        <a:spcAft>
                          <a:spcPts val="0"/>
                        </a:spcAft>
                        <a:buNone/>
                      </a:pPr>
                      <a:r>
                        <a:rPr lang="en-IN" sz="1400"/>
                        <a:t>METHOD AND ALGORITHM</a:t>
                      </a:r>
                      <a:endParaRPr/>
                    </a:p>
                  </a:txBody>
                  <a:tcPr marT="45725" marB="45725" marR="91450" marL="91450"/>
                </a:tc>
                <a:tc>
                  <a:txBody>
                    <a:bodyPr/>
                    <a:lstStyle/>
                    <a:p>
                      <a:pPr indent="0" lvl="0" marL="0" marR="0" rtl="0" algn="l">
                        <a:spcBef>
                          <a:spcPts val="0"/>
                        </a:spcBef>
                        <a:spcAft>
                          <a:spcPts val="0"/>
                        </a:spcAft>
                        <a:buNone/>
                      </a:pPr>
                      <a:r>
                        <a:rPr lang="en-IN" sz="1400"/>
                        <a:t>ACCURACY</a:t>
                      </a:r>
                      <a:endParaRPr/>
                    </a:p>
                  </a:txBody>
                  <a:tcPr marT="45725" marB="45725" marR="91450" marL="91450"/>
                </a:tc>
              </a:tr>
              <a:tr h="1089175">
                <a:tc>
                  <a:txBody>
                    <a:bodyPr/>
                    <a:lstStyle/>
                    <a:p>
                      <a:pPr indent="0" lvl="0" marL="0" marR="0" rtl="0" algn="l">
                        <a:spcBef>
                          <a:spcPts val="0"/>
                        </a:spcBef>
                        <a:spcAft>
                          <a:spcPts val="0"/>
                        </a:spcAft>
                        <a:buNone/>
                      </a:pPr>
                      <a:r>
                        <a:rPr lang="en-IN" sz="1400"/>
                        <a:t>1</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Machine Learning-based Lung and Colon Cancer Detection using Deep Feature</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Extraction and Ensemble Learning</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SzPts val="1100"/>
                        <a:buNone/>
                      </a:pPr>
                      <a:r>
                        <a:rPr lang="en-IN" sz="1800">
                          <a:latin typeface="Times New Roman"/>
                          <a:ea typeface="Times New Roman"/>
                          <a:cs typeface="Times New Roman"/>
                          <a:sym typeface="Times New Roman"/>
                        </a:rPr>
                        <a:t>Md. Alamin Talukdera,</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Manowarul Islama,Ashraf Uddina</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a:latin typeface="Times New Roman"/>
                          <a:ea typeface="Times New Roman"/>
                          <a:cs typeface="Times New Roman"/>
                          <a:sym typeface="Times New Roman"/>
                        </a:rPr>
                        <a:t>VGG</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99.30%</a:t>
                      </a:r>
                      <a:endParaRPr sz="1600">
                        <a:latin typeface="Times New Roman"/>
                        <a:ea typeface="Times New Roman"/>
                        <a:cs typeface="Times New Roman"/>
                        <a:sym typeface="Times New Roman"/>
                      </a:endParaRPr>
                    </a:p>
                  </a:txBody>
                  <a:tcPr marT="45725" marB="45725" marR="91450" marL="91450"/>
                </a:tc>
              </a:tr>
              <a:tr h="2043125">
                <a:tc>
                  <a:txBody>
                    <a:bodyPr/>
                    <a:lstStyle/>
                    <a:p>
                      <a:pPr indent="0" lvl="0" marL="0" marR="0" rtl="0" algn="l">
                        <a:spcBef>
                          <a:spcPts val="0"/>
                        </a:spcBef>
                        <a:spcAft>
                          <a:spcPts val="0"/>
                        </a:spcAft>
                        <a:buNone/>
                      </a:pPr>
                      <a:r>
                        <a:rPr lang="en-IN" sz="1400"/>
                        <a:t>2</a:t>
                      </a:r>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Prediction of lung and colon cancer through analysis of</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histopathological images by utilizing Pre-trained CNN</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models with visualization of class activation and saliency</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maps</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latin typeface="Times New Roman"/>
                          <a:ea typeface="Times New Roman"/>
                          <a:cs typeface="Times New Roman"/>
                          <a:sym typeface="Times New Roman"/>
                        </a:rPr>
                        <a:t>Satvik garg, somya garg</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b="1" i="0" sz="1800">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InceptionResNetV</a:t>
                      </a:r>
                      <a:r>
                        <a:rPr lang="en-IN" sz="1600">
                          <a:latin typeface="Times New Roman"/>
                          <a:ea typeface="Times New Roman"/>
                          <a:cs typeface="Times New Roman"/>
                          <a:sym typeface="Times New Roman"/>
                        </a:rPr>
                        <a:t>2, </a:t>
                      </a:r>
                      <a:r>
                        <a:rPr lang="en-IN" sz="1600">
                          <a:latin typeface="Times New Roman"/>
                          <a:ea typeface="Times New Roman"/>
                          <a:cs typeface="Times New Roman"/>
                          <a:sym typeface="Times New Roman"/>
                        </a:rPr>
                        <a:t> InceptionV3,</a:t>
                      </a:r>
                      <a:endParaRPr sz="16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lang="en-IN" sz="1600">
                          <a:latin typeface="Times New Roman"/>
                          <a:ea typeface="Times New Roman"/>
                          <a:cs typeface="Times New Roman"/>
                          <a:sym typeface="Times New Roman"/>
                        </a:rPr>
                        <a:t>DenseNet169,</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97.5%</a:t>
                      </a:r>
                      <a:endParaRPr sz="1600">
                        <a:latin typeface="Times New Roman"/>
                        <a:ea typeface="Times New Roman"/>
                        <a:cs typeface="Times New Roman"/>
                        <a:sym typeface="Times New Roman"/>
                      </a:endParaRPr>
                    </a:p>
                  </a:txBody>
                  <a:tcPr marT="45725" marB="45725" marR="91450" marL="91450"/>
                </a:tc>
              </a:tr>
              <a:tr h="1028850">
                <a:tc>
                  <a:txBody>
                    <a:bodyPr/>
                    <a:lstStyle/>
                    <a:p>
                      <a:pPr indent="0" lvl="0" marL="0" marR="0" rtl="0" algn="l">
                        <a:spcBef>
                          <a:spcPts val="0"/>
                        </a:spcBef>
                        <a:spcAft>
                          <a:spcPts val="0"/>
                        </a:spcAft>
                        <a:buNone/>
                      </a:pPr>
                      <a:r>
                        <a:rPr lang="en-IN" sz="14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a:latin typeface="Times New Roman"/>
                          <a:ea typeface="Times New Roman"/>
                          <a:cs typeface="Times New Roman"/>
                          <a:sym typeface="Times New Roman"/>
                        </a:rPr>
                        <a:t>Deep Learning </a:t>
                      </a:r>
                      <a:r>
                        <a:rPr lang="en-IN" sz="1800">
                          <a:latin typeface="Times New Roman"/>
                          <a:ea typeface="Times New Roman"/>
                          <a:cs typeface="Times New Roman"/>
                          <a:sym typeface="Times New Roman"/>
                        </a:rPr>
                        <a:t>predictive</a:t>
                      </a:r>
                      <a:r>
                        <a:rPr lang="en-IN" sz="1800">
                          <a:latin typeface="Times New Roman"/>
                          <a:ea typeface="Times New Roman"/>
                          <a:cs typeface="Times New Roman"/>
                          <a:sym typeface="Times New Roman"/>
                        </a:rPr>
                        <a:t> model for colon cancer patient using CNN based classification</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Zarrin Tasnim,Chakraborty,Ali Newaz</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      MobileNetV2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 99.67%</a:t>
                      </a:r>
                      <a:endParaRPr>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dcf7e1e21d_0_10"/>
          <p:cNvSpPr txBox="1"/>
          <p:nvPr>
            <p:ph type="title"/>
          </p:nvPr>
        </p:nvSpPr>
        <p:spPr>
          <a:xfrm>
            <a:off x="609600" y="704850"/>
            <a:ext cx="109728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None/>
            </a:pPr>
            <a:r>
              <a:rPr lang="en-IN"/>
              <a:t>      Existing System</a:t>
            </a:r>
            <a:endParaRPr/>
          </a:p>
        </p:txBody>
      </p:sp>
      <p:sp>
        <p:nvSpPr>
          <p:cNvPr id="101" name="Google Shape;101;g1dcf7e1e21d_0_10"/>
          <p:cNvSpPr txBox="1"/>
          <p:nvPr>
            <p:ph idx="1" type="body"/>
          </p:nvPr>
        </p:nvSpPr>
        <p:spPr>
          <a:xfrm>
            <a:off x="859200" y="1935175"/>
            <a:ext cx="10723200" cy="4389300"/>
          </a:xfrm>
          <a:prstGeom prst="rect">
            <a:avLst/>
          </a:prstGeom>
        </p:spPr>
        <p:txBody>
          <a:bodyPr anchorCtr="0" anchor="t" bIns="45700" lIns="91425" spcFirstLastPara="1" rIns="91425" wrap="square" tIns="45700">
            <a:noAutofit/>
          </a:bodyPr>
          <a:lstStyle/>
          <a:p>
            <a:pPr indent="0" lvl="0" marL="45720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360"/>
              </a:spcBef>
              <a:spcAft>
                <a:spcPts val="0"/>
              </a:spcAft>
              <a:buSzPts val="2200"/>
              <a:buFont typeface="Times New Roman"/>
              <a:buChar char="❖"/>
            </a:pPr>
            <a:r>
              <a:rPr lang="en-IN" sz="2300">
                <a:latin typeface="Times New Roman"/>
                <a:ea typeface="Times New Roman"/>
                <a:cs typeface="Times New Roman"/>
                <a:sym typeface="Times New Roman"/>
              </a:rPr>
              <a:t>For image pre-processing histogram equalization technique  was used to improve the picture quality.</a:t>
            </a:r>
            <a:endParaRPr sz="23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t/>
            </a:r>
            <a:endParaRPr sz="2300">
              <a:latin typeface="Times New Roman"/>
              <a:ea typeface="Times New Roman"/>
              <a:cs typeface="Times New Roman"/>
              <a:sym typeface="Times New Roman"/>
            </a:endParaRPr>
          </a:p>
          <a:p>
            <a:pPr indent="-374650" lvl="0" marL="457200" rtl="0" algn="l">
              <a:lnSpc>
                <a:spcPct val="115000"/>
              </a:lnSpc>
              <a:spcBef>
                <a:spcPts val="360"/>
              </a:spcBef>
              <a:spcAft>
                <a:spcPts val="0"/>
              </a:spcAft>
              <a:buSzPts val="2300"/>
              <a:buFont typeface="Times New Roman"/>
              <a:buChar char="❖"/>
            </a:pPr>
            <a:r>
              <a:rPr lang="en-IN" sz="2200">
                <a:latin typeface="Times New Roman"/>
                <a:ea typeface="Times New Roman"/>
                <a:cs typeface="Times New Roman"/>
                <a:sym typeface="Times New Roman"/>
              </a:rPr>
              <a:t>A pre-trained neural network (AlexNet) was tuned by modifying the four of its layers before training it on the dataset.</a:t>
            </a:r>
            <a:endParaRPr sz="22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368300" lvl="0" marL="457200" rtl="0" algn="l">
              <a:lnSpc>
                <a:spcPct val="115000"/>
              </a:lnSpc>
              <a:spcBef>
                <a:spcPts val="360"/>
              </a:spcBef>
              <a:spcAft>
                <a:spcPts val="0"/>
              </a:spcAft>
              <a:buSzPts val="2200"/>
              <a:buFont typeface="Times New Roman"/>
              <a:buChar char="❖"/>
            </a:pPr>
            <a:r>
              <a:rPr lang="en-IN" sz="2200">
                <a:latin typeface="Times New Roman"/>
                <a:ea typeface="Times New Roman"/>
                <a:cs typeface="Times New Roman"/>
                <a:sym typeface="Times New Roman"/>
              </a:rPr>
              <a:t>The implementation of this  methodology has improved the overall</a:t>
            </a:r>
            <a:endParaRPr sz="2200">
              <a:latin typeface="Times New Roman"/>
              <a:ea typeface="Times New Roman"/>
              <a:cs typeface="Times New Roman"/>
              <a:sym typeface="Times New Roman"/>
            </a:endParaRPr>
          </a:p>
          <a:p>
            <a:pPr indent="0" lvl="0" marL="457200" rtl="0" algn="l">
              <a:lnSpc>
                <a:spcPct val="115000"/>
              </a:lnSpc>
              <a:spcBef>
                <a:spcPts val="360"/>
              </a:spcBef>
              <a:spcAft>
                <a:spcPts val="0"/>
              </a:spcAft>
              <a:buNone/>
            </a:pPr>
            <a:r>
              <a:rPr lang="en-IN" sz="2200">
                <a:latin typeface="Times New Roman"/>
                <a:ea typeface="Times New Roman"/>
                <a:cs typeface="Times New Roman"/>
                <a:sym typeface="Times New Roman"/>
              </a:rPr>
              <a:t> accuracy from 89% to 98.4%.</a:t>
            </a:r>
            <a:endParaRPr sz="22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200">
              <a:latin typeface="Times New Roman"/>
              <a:ea typeface="Times New Roman"/>
              <a:cs typeface="Times New Roman"/>
              <a:sym typeface="Times New Roman"/>
            </a:endParaRPr>
          </a:p>
          <a:p>
            <a:pPr indent="0" lvl="0" marL="0" rtl="0" algn="l">
              <a:lnSpc>
                <a:spcPct val="115000"/>
              </a:lnSpc>
              <a:spcBef>
                <a:spcPts val="360"/>
              </a:spcBef>
              <a:spcAft>
                <a:spcPts val="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0" type="dt"/>
          </p:nvPr>
        </p:nvSpPr>
        <p:spPr>
          <a:xfrm>
            <a:off x="609600" y="6356350"/>
            <a:ext cx="2844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Font typeface="Arial"/>
              <a:buNone/>
            </a:pPr>
            <a:r>
              <a:rPr lang="en-IN"/>
              <a:t>1</a:t>
            </a:r>
            <a:r>
              <a:rPr lang="en-IN"/>
              <a:t>8/02/2023</a:t>
            </a:r>
            <a:endParaRPr sz="1800"/>
          </a:p>
        </p:txBody>
      </p:sp>
      <p:sp>
        <p:nvSpPr>
          <p:cNvPr id="107" name="Google Shape;107;p4"/>
          <p:cNvSpPr txBox="1"/>
          <p:nvPr/>
        </p:nvSpPr>
        <p:spPr>
          <a:xfrm>
            <a:off x="1017275" y="0"/>
            <a:ext cx="97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3200">
                <a:solidFill>
                  <a:schemeClr val="accent1"/>
                </a:solidFill>
              </a:rPr>
              <a:t>     </a:t>
            </a:r>
            <a:r>
              <a:rPr lang="en-IN" sz="3200">
                <a:solidFill>
                  <a:schemeClr val="accent1"/>
                </a:solidFill>
              </a:rPr>
              <a:t>PROPOSED SYSTEM</a:t>
            </a:r>
            <a:endParaRPr sz="3200">
              <a:solidFill>
                <a:schemeClr val="accent1"/>
              </a:solidFill>
            </a:endParaRPr>
          </a:p>
        </p:txBody>
      </p:sp>
      <p:pic>
        <p:nvPicPr>
          <p:cNvPr id="108" name="Google Shape;108;p4"/>
          <p:cNvPicPr preferRelativeResize="0"/>
          <p:nvPr/>
        </p:nvPicPr>
        <p:blipFill>
          <a:blip r:embed="rId3">
            <a:alphaModFix/>
          </a:blip>
          <a:stretch>
            <a:fillRect/>
          </a:stretch>
        </p:blipFill>
        <p:spPr>
          <a:xfrm>
            <a:off x="3318500" y="829500"/>
            <a:ext cx="6639400" cy="587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609600" y="704850"/>
            <a:ext cx="10972800" cy="59210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IN"/>
              <a:t>                                          DATASETS</a:t>
            </a:r>
            <a:endParaRPr/>
          </a:p>
        </p:txBody>
      </p:sp>
      <p:sp>
        <p:nvSpPr>
          <p:cNvPr id="114" name="Google Shape;114;p9"/>
          <p:cNvSpPr txBox="1"/>
          <p:nvPr>
            <p:ph idx="1" type="body"/>
          </p:nvPr>
        </p:nvSpPr>
        <p:spPr>
          <a:xfrm>
            <a:off x="945825" y="837250"/>
            <a:ext cx="10636500" cy="548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20"/>
              <a:buNone/>
            </a:pPr>
            <a:r>
              <a:t/>
            </a:r>
            <a:endParaRPr sz="2400">
              <a:solidFill>
                <a:schemeClr val="accent2"/>
              </a:solidFill>
              <a:latin typeface="Times New Roman"/>
              <a:ea typeface="Times New Roman"/>
              <a:cs typeface="Times New Roman"/>
              <a:sym typeface="Times New Roman"/>
            </a:endParaRPr>
          </a:p>
          <a:p>
            <a:pPr indent="0" lvl="0" marL="0" rtl="0" algn="l">
              <a:spcBef>
                <a:spcPts val="480"/>
              </a:spcBef>
              <a:spcAft>
                <a:spcPts val="0"/>
              </a:spcAft>
              <a:buClr>
                <a:schemeClr val="accent2"/>
              </a:buClr>
              <a:buSzPts val="1920"/>
              <a:buNone/>
            </a:pPr>
            <a:r>
              <a:rPr lang="en-IN" sz="2400">
                <a:solidFill>
                  <a:schemeClr val="accent2"/>
                </a:solidFill>
                <a:latin typeface="Times New Roman"/>
                <a:ea typeface="Times New Roman"/>
                <a:cs typeface="Times New Roman"/>
                <a:sym typeface="Times New Roman"/>
              </a:rPr>
              <a:t> DATASET </a:t>
            </a:r>
            <a:endParaRPr sz="2400">
              <a:solidFill>
                <a:schemeClr val="accent2"/>
              </a:solidFill>
              <a:latin typeface="Times New Roman"/>
              <a:ea typeface="Times New Roman"/>
              <a:cs typeface="Times New Roman"/>
              <a:sym typeface="Times New Roman"/>
            </a:endParaRPr>
          </a:p>
          <a:p>
            <a:pPr indent="0" lvl="0" marL="273050" rtl="0" algn="l">
              <a:spcBef>
                <a:spcPts val="480"/>
              </a:spcBef>
              <a:spcAft>
                <a:spcPts val="0"/>
              </a:spcAft>
              <a:buNone/>
            </a:pPr>
            <a:r>
              <a:rPr lang="en-IN" sz="2400">
                <a:solidFill>
                  <a:schemeClr val="accent2"/>
                </a:solidFill>
              </a:rPr>
              <a:t>LINK:</a:t>
            </a:r>
            <a:r>
              <a:rPr lang="en-IN" sz="2300" u="sng">
                <a:solidFill>
                  <a:schemeClr val="hlink"/>
                </a:solidFill>
                <a:hlinkClick r:id="rId3"/>
              </a:rPr>
              <a:t>https://www.kaggle.com/datasets/andrewmvd/lung-and-colon-cancer-histopathological-images</a:t>
            </a:r>
            <a:endParaRPr sz="2300">
              <a:solidFill>
                <a:schemeClr val="accent2"/>
              </a:solidFill>
            </a:endParaRPr>
          </a:p>
          <a:p>
            <a:pPr indent="0" lvl="0" marL="273050" rtl="0" algn="l">
              <a:spcBef>
                <a:spcPts val="480"/>
              </a:spcBef>
              <a:spcAft>
                <a:spcPts val="0"/>
              </a:spcAft>
              <a:buNone/>
            </a:pPr>
            <a:r>
              <a:t/>
            </a:r>
            <a:endParaRPr sz="2300">
              <a:solidFill>
                <a:schemeClr val="accent2"/>
              </a:solidFill>
            </a:endParaRPr>
          </a:p>
          <a:p>
            <a:pPr indent="0" lvl="0" marL="273050" rtl="0" algn="l">
              <a:spcBef>
                <a:spcPts val="480"/>
              </a:spcBef>
              <a:spcAft>
                <a:spcPts val="0"/>
              </a:spcAft>
              <a:buNone/>
            </a:pPr>
            <a:r>
              <a:rPr lang="en-IN" sz="2400">
                <a:solidFill>
                  <a:schemeClr val="accent2"/>
                </a:solidFill>
                <a:latin typeface="Times New Roman"/>
                <a:ea typeface="Times New Roman"/>
                <a:cs typeface="Times New Roman"/>
                <a:sym typeface="Times New Roman"/>
              </a:rPr>
              <a:t>DESCRIPTION: </a:t>
            </a:r>
            <a:r>
              <a:rPr lang="en-IN" sz="2350">
                <a:solidFill>
                  <a:srgbClr val="3C4043"/>
                </a:solidFill>
                <a:highlight>
                  <a:srgbClr val="FFFFFF"/>
                </a:highlight>
                <a:latin typeface="Times New Roman"/>
                <a:ea typeface="Times New Roman"/>
                <a:cs typeface="Times New Roman"/>
                <a:sym typeface="Times New Roman"/>
              </a:rPr>
              <a:t>The above dataset contains 25,000 </a:t>
            </a:r>
            <a:r>
              <a:rPr lang="en-IN" sz="2350">
                <a:solidFill>
                  <a:srgbClr val="202124"/>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histopathological images</a:t>
            </a:r>
            <a:r>
              <a:rPr lang="en-IN" sz="2350">
                <a:solidFill>
                  <a:srgbClr val="3C4043"/>
                </a:solidFill>
                <a:highlight>
                  <a:srgbClr val="FFFFFF"/>
                </a:highlight>
                <a:latin typeface="Times New Roman"/>
                <a:ea typeface="Times New Roman"/>
                <a:cs typeface="Times New Roman"/>
                <a:sym typeface="Times New Roman"/>
              </a:rPr>
              <a:t> with 5 classes. All images are 768 x 768 pixels in size and are in jpeg file format. </a:t>
            </a:r>
            <a:endParaRPr sz="2350">
              <a:solidFill>
                <a:srgbClr val="3C4043"/>
              </a:solidFill>
              <a:highlight>
                <a:srgbClr val="FFFFFF"/>
              </a:highlight>
              <a:latin typeface="Times New Roman"/>
              <a:ea typeface="Times New Roman"/>
              <a:cs typeface="Times New Roman"/>
              <a:sym typeface="Times New Roman"/>
            </a:endParaRPr>
          </a:p>
          <a:p>
            <a:pPr indent="0" lvl="0" marL="273050" rtl="0" algn="l">
              <a:spcBef>
                <a:spcPts val="480"/>
              </a:spcBef>
              <a:spcAft>
                <a:spcPts val="0"/>
              </a:spcAft>
              <a:buNone/>
            </a:pPr>
            <a:r>
              <a:rPr lang="en-IN" sz="2350">
                <a:solidFill>
                  <a:srgbClr val="3C4043"/>
                </a:solidFill>
                <a:highlight>
                  <a:srgbClr val="FFFFFF"/>
                </a:highlight>
                <a:latin typeface="Times New Roman"/>
                <a:ea typeface="Times New Roman"/>
                <a:cs typeface="Times New Roman"/>
                <a:sym typeface="Times New Roman"/>
              </a:rPr>
              <a:t>The five classes are </a:t>
            </a:r>
            <a:endParaRPr sz="2350">
              <a:solidFill>
                <a:srgbClr val="3C4043"/>
              </a:solidFill>
              <a:highlight>
                <a:srgbClr val="FFFFFF"/>
              </a:highlight>
              <a:latin typeface="Times New Roman"/>
              <a:ea typeface="Times New Roman"/>
              <a:cs typeface="Times New Roman"/>
              <a:sym typeface="Times New Roman"/>
            </a:endParaRPr>
          </a:p>
          <a:p>
            <a:pPr indent="0" lvl="0" marL="273050" rtl="0" algn="just">
              <a:spcBef>
                <a:spcPts val="480"/>
              </a:spcBef>
              <a:spcAft>
                <a:spcPts val="0"/>
              </a:spcAft>
              <a:buNone/>
            </a:pPr>
            <a:r>
              <a:rPr lang="en-IN" sz="2650">
                <a:solidFill>
                  <a:srgbClr val="3C4043"/>
                </a:solidFill>
                <a:highlight>
                  <a:srgbClr val="FFFFFF"/>
                </a:highlight>
                <a:latin typeface="Times New Roman"/>
                <a:ea typeface="Times New Roman"/>
                <a:cs typeface="Times New Roman"/>
                <a:sym typeface="Times New Roman"/>
              </a:rPr>
              <a:t>   		</a:t>
            </a:r>
            <a:r>
              <a:rPr lang="en-IN" sz="2350">
                <a:solidFill>
                  <a:srgbClr val="3C4043"/>
                </a:solidFill>
                <a:latin typeface="Times New Roman"/>
                <a:ea typeface="Times New Roman"/>
                <a:cs typeface="Times New Roman"/>
                <a:sym typeface="Times New Roman"/>
              </a:rPr>
              <a:t>1.Lung benign tissue</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2.Lung adenocarcinoma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3.Lung squamous cell 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4.Colon adenocarcinoma</a:t>
            </a:r>
            <a:endParaRPr sz="2350">
              <a:solidFill>
                <a:srgbClr val="3C4043"/>
              </a:solidFill>
              <a:latin typeface="Times New Roman"/>
              <a:ea typeface="Times New Roman"/>
              <a:cs typeface="Times New Roman"/>
              <a:sym typeface="Times New Roman"/>
            </a:endParaRPr>
          </a:p>
          <a:p>
            <a:pPr indent="0" lvl="0" marL="0" rtl="0" algn="just">
              <a:spcBef>
                <a:spcPts val="480"/>
              </a:spcBef>
              <a:spcAft>
                <a:spcPts val="0"/>
              </a:spcAft>
              <a:buNone/>
            </a:pPr>
            <a:r>
              <a:rPr lang="en-IN" sz="2350">
                <a:solidFill>
                  <a:srgbClr val="3C4043"/>
                </a:solidFill>
                <a:latin typeface="Times New Roman"/>
                <a:ea typeface="Times New Roman"/>
                <a:cs typeface="Times New Roman"/>
                <a:sym typeface="Times New Roman"/>
              </a:rPr>
              <a:t>           		5.Colon benign tissue</a:t>
            </a:r>
            <a:endParaRPr sz="2850">
              <a:solidFill>
                <a:srgbClr val="3C4043"/>
              </a:solidFill>
              <a:highlight>
                <a:srgbClr val="FFFFFF"/>
              </a:highlight>
              <a:latin typeface="Times New Roman"/>
              <a:ea typeface="Times New Roman"/>
              <a:cs typeface="Times New Roman"/>
              <a:sym typeface="Times New Roman"/>
            </a:endParaRPr>
          </a:p>
          <a:p>
            <a:pPr indent="0" lvl="0" marL="273050" rtl="0" algn="l">
              <a:lnSpc>
                <a:spcPct val="115000"/>
              </a:lnSpc>
              <a:spcBef>
                <a:spcPts val="2700"/>
              </a:spcBef>
              <a:spcAft>
                <a:spcPts val="0"/>
              </a:spcAft>
              <a:buNone/>
            </a:pPr>
            <a:r>
              <a:t/>
            </a:r>
            <a:endParaRPr sz="1850">
              <a:solidFill>
                <a:srgbClr val="3C4043"/>
              </a:solidFill>
              <a:latin typeface="Times New Roman"/>
              <a:ea typeface="Times New Roman"/>
              <a:cs typeface="Times New Roman"/>
              <a:sym typeface="Times New Roman"/>
            </a:endParaRPr>
          </a:p>
          <a:p>
            <a:pPr indent="0" lvl="0" marL="0" rtl="0" algn="l">
              <a:lnSpc>
                <a:spcPct val="115000"/>
              </a:lnSpc>
              <a:spcBef>
                <a:spcPts val="2700"/>
              </a:spcBef>
              <a:spcAft>
                <a:spcPts val="0"/>
              </a:spcAft>
              <a:buNone/>
            </a:pPr>
            <a:r>
              <a:t/>
            </a:r>
            <a:endParaRPr sz="1050">
              <a:solidFill>
                <a:srgbClr val="3C4043"/>
              </a:solidFill>
            </a:endParaRPr>
          </a:p>
          <a:p>
            <a:pPr indent="0" lvl="0" marL="273050" rtl="0" algn="l">
              <a:spcBef>
                <a:spcPts val="2400"/>
              </a:spcBef>
              <a:spcAft>
                <a:spcPts val="0"/>
              </a:spcAft>
              <a:buNone/>
            </a:pPr>
            <a:r>
              <a:t/>
            </a:r>
            <a:endParaRPr sz="2350">
              <a:solidFill>
                <a:srgbClr val="3C4043"/>
              </a:solidFill>
              <a:highlight>
                <a:srgbClr val="FFFFFF"/>
              </a:highlight>
              <a:latin typeface="Times New Roman"/>
              <a:ea typeface="Times New Roman"/>
              <a:cs typeface="Times New Roman"/>
              <a:sym typeface="Times New Roman"/>
            </a:endParaRPr>
          </a:p>
        </p:txBody>
      </p:sp>
      <p:sp>
        <p:nvSpPr>
          <p:cNvPr id="115" name="Google Shape;115;p9"/>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609600" y="704850"/>
            <a:ext cx="10972800" cy="71755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r>
              <a:rPr lang="en-IN"/>
              <a:t>MODULES</a:t>
            </a:r>
            <a:endParaRPr/>
          </a:p>
        </p:txBody>
      </p:sp>
      <p:sp>
        <p:nvSpPr>
          <p:cNvPr id="121" name="Google Shape;121;p8"/>
          <p:cNvSpPr txBox="1"/>
          <p:nvPr>
            <p:ph idx="1" type="body"/>
          </p:nvPr>
        </p:nvSpPr>
        <p:spPr>
          <a:xfrm>
            <a:off x="1540114" y="1552576"/>
            <a:ext cx="99423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200000"/>
              </a:lnSpc>
              <a:spcBef>
                <a:spcPts val="0"/>
              </a:spcBef>
              <a:spcAft>
                <a:spcPts val="0"/>
              </a:spcAft>
              <a:buClr>
                <a:schemeClr val="dk1"/>
              </a:buClr>
              <a:buSzPts val="1920"/>
              <a:buChar char="⮚"/>
            </a:pPr>
            <a:r>
              <a:rPr lang="en-IN" sz="2400">
                <a:latin typeface="Times New Roman"/>
                <a:ea typeface="Times New Roman"/>
                <a:cs typeface="Times New Roman"/>
                <a:sym typeface="Times New Roman"/>
              </a:rPr>
              <a:t>Data Pre-processing</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Model Creation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Feature Extraction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Classification</a:t>
            </a:r>
            <a:endParaRPr/>
          </a:p>
          <a:p>
            <a:pPr indent="-273050" lvl="0" marL="273050" rtl="0" algn="l">
              <a:lnSpc>
                <a:spcPct val="200000"/>
              </a:lnSpc>
              <a:spcBef>
                <a:spcPts val="480"/>
              </a:spcBef>
              <a:spcAft>
                <a:spcPts val="0"/>
              </a:spcAft>
              <a:buClr>
                <a:schemeClr val="dk1"/>
              </a:buClr>
              <a:buSzPts val="1920"/>
              <a:buChar char="⮚"/>
            </a:pPr>
            <a:r>
              <a:rPr lang="en-IN" sz="2400">
                <a:latin typeface="Times New Roman"/>
                <a:ea typeface="Times New Roman"/>
                <a:cs typeface="Times New Roman"/>
                <a:sym typeface="Times New Roman"/>
              </a:rPr>
              <a:t>Metrics Comparison</a:t>
            </a:r>
            <a:endParaRPr/>
          </a:p>
        </p:txBody>
      </p:sp>
      <p:sp>
        <p:nvSpPr>
          <p:cNvPr id="122" name="Google Shape;122;p8"/>
          <p:cNvSpPr txBox="1"/>
          <p:nvPr/>
        </p:nvSpPr>
        <p:spPr>
          <a:xfrm>
            <a:off x="857250" y="6200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1"/>
                </a:solidFill>
              </a:rPr>
              <a:t>18/02/2023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2016-12-19T14:05:00Z</dcterms:created>
  <dc:creator>Welcome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