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7204E-AD1A-425E-A0A0-5B225DFC3D6B}" type="datetimeFigureOut">
              <a:rPr lang="en-IN" smtClean="0"/>
              <a:t>29-09-2023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7300E-AD89-47B6-A3F6-48188A625D3D}" type="slidenum">
              <a:rPr lang="en-IN" smtClean="0"/>
              <a:t>‹#›</a:t>
            </a:fld>
            <a:endParaRPr lang="en-IN"/>
          </a:p>
        </p:txBody>
      </p:sp>
    </p:spTree>
    <p:extLst>
      <p:ext uri="{BB962C8B-B14F-4D97-AF65-F5344CB8AC3E}">
        <p14:creationId xmlns:p14="http://schemas.microsoft.com/office/powerpoint/2010/main" val="207575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3" y="329186"/>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8"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11" name="Slide Number Placeholder 10"/>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6"/>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4"/>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a:lstStyle/>
          <a:p>
            <a:fld id="{8C158EE3-2372-4BA7-A7C7-D4BC383807B2}" type="slidenum">
              <a:rPr lang="en-IN" smtClean="0"/>
              <a:t>‹#›</a:t>
            </a:fld>
            <a:endParaRPr lang="en-IN"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7924800" y="6416675"/>
            <a:ext cx="762000" cy="365125"/>
          </a:xfrm>
        </p:spPr>
        <p:txBody>
          <a:bodyPr/>
          <a:lstStyle/>
          <a:p>
            <a:fld id="{8C158EE3-2372-4BA7-A7C7-D4BC383807B2}"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158EE3-2372-4BA7-A7C7-D4BC383807B2}"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3" y="329186"/>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8" y="434164"/>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3" y="329186"/>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5"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C158EE3-2372-4BA7-A7C7-D4BC383807B2}"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3" y="329186"/>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B6FCF9-58FF-4A34-B90F-8E4C5B8D533B}" type="datetimeFigureOut">
              <a:rPr lang="en-IN" smtClean="0"/>
              <a:t>28-09-2023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C158EE3-2372-4BA7-A7C7-D4BC383807B2}" type="slidenum">
              <a:rPr lang="en-IN" smtClean="0"/>
              <a:t>‹#›</a:t>
            </a:fld>
            <a:endParaRPr lang="en-IN"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ed Rectangle 6"/>
          <p:cNvSpPr/>
          <p:nvPr/>
        </p:nvSpPr>
        <p:spPr>
          <a:xfrm>
            <a:off x="304803" y="329186"/>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8"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7"/>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2B6FCF9-58FF-4A34-B90F-8E4C5B8D533B}" type="datetimeFigureOut">
              <a:rPr lang="en-IN" smtClean="0"/>
              <a:t>28-09-2023</a:t>
            </a:fld>
            <a:endParaRPr lang="en-IN" dirty="0"/>
          </a:p>
        </p:txBody>
      </p:sp>
      <p:sp>
        <p:nvSpPr>
          <p:cNvPr id="18" name="Footer Placeholder 17"/>
          <p:cNvSpPr>
            <a:spLocks noGrp="1"/>
          </p:cNvSpPr>
          <p:nvPr>
            <p:ph type="ftr" sz="quarter" idx="3"/>
          </p:nvPr>
        </p:nvSpPr>
        <p:spPr>
          <a:xfrm>
            <a:off x="6062328" y="6111877"/>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dirty="0"/>
          </a:p>
        </p:txBody>
      </p:sp>
      <p:sp>
        <p:nvSpPr>
          <p:cNvPr id="5" name="Slide Number Placeholder 4"/>
          <p:cNvSpPr>
            <a:spLocks noGrp="1"/>
          </p:cNvSpPr>
          <p:nvPr>
            <p:ph type="sldNum" sz="quarter" idx="4"/>
          </p:nvPr>
        </p:nvSpPr>
        <p:spPr>
          <a:xfrm>
            <a:off x="8348328" y="6111877"/>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C158EE3-2372-4BA7-A7C7-D4BC383807B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2B6FCF9-58FF-4A34-B90F-8E4C5B8D533B}" type="datetimeFigureOut">
              <a:rPr lang="en-IN" smtClean="0"/>
              <a:t>28-09-2023</a:t>
            </a:fld>
            <a:endParaRPr lang="en-IN"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C158EE3-2372-4BA7-A7C7-D4BC383807B2}"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692698"/>
            <a:ext cx="8136904" cy="2123658"/>
          </a:xfrm>
          <a:prstGeom prst="rect">
            <a:avLst/>
          </a:prstGeom>
          <a:noFill/>
        </p:spPr>
        <p:txBody>
          <a:bodyPr wrap="square" lIns="91440" tIns="45720" rIns="91440" bIns="45720">
            <a:spAutoFit/>
          </a:bodyPr>
          <a:lstStyle/>
          <a:p>
            <a:pPr algn="ctr"/>
            <a:r>
              <a:rPr lang="en-US"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MACHINE LEARNING</a:t>
            </a:r>
          </a:p>
          <a:p>
            <a:pPr algn="ctr"/>
            <a:r>
              <a:rPr lang="en-US"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MODEL DEPLOYMENT </a:t>
            </a:r>
          </a:p>
          <a:p>
            <a:pPr algn="ctr"/>
            <a:r>
              <a:rPr lang="en-US"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WITH IBM CLOUD</a:t>
            </a:r>
            <a:endParaRPr lang="en-IN"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2" name="TextBox 11"/>
          <p:cNvSpPr txBox="1"/>
          <p:nvPr/>
        </p:nvSpPr>
        <p:spPr>
          <a:xfrm>
            <a:off x="3172216" y="4321753"/>
            <a:ext cx="2263880" cy="1938992"/>
          </a:xfrm>
          <a:prstGeom prst="rect">
            <a:avLst/>
          </a:prstGeom>
          <a:noFill/>
        </p:spPr>
        <p:txBody>
          <a:bodyPr wrap="square" rtlCol="0">
            <a:spAutoFit/>
          </a:bodyPr>
          <a:lstStyle/>
          <a:p>
            <a:r>
              <a:rPr lang="en-US" sz="2000" b="1" dirty="0" err="1" smtClean="0"/>
              <a:t>P.S.Dhanusri</a:t>
            </a:r>
            <a:endParaRPr lang="en-US" sz="2000" b="1" dirty="0" smtClean="0"/>
          </a:p>
          <a:p>
            <a:r>
              <a:rPr lang="en-US" sz="2000" b="1" dirty="0" err="1" smtClean="0"/>
              <a:t>S.Dhivya</a:t>
            </a:r>
            <a:endParaRPr lang="en-US" sz="2000" b="1" dirty="0" smtClean="0"/>
          </a:p>
          <a:p>
            <a:r>
              <a:rPr lang="en-US" sz="2000" b="1" dirty="0" err="1" smtClean="0"/>
              <a:t>S.Arun</a:t>
            </a:r>
            <a:endParaRPr lang="en-US" sz="2000" b="1" dirty="0" smtClean="0"/>
          </a:p>
          <a:p>
            <a:r>
              <a:rPr lang="en-US" sz="2000" b="1" dirty="0" err="1" smtClean="0"/>
              <a:t>A.Dhanush</a:t>
            </a:r>
            <a:endParaRPr lang="en-US" sz="2000" b="1" dirty="0" smtClean="0"/>
          </a:p>
          <a:p>
            <a:r>
              <a:rPr lang="en-US" sz="2000" b="1" dirty="0" err="1" smtClean="0"/>
              <a:t>M.Vijitha</a:t>
            </a:r>
            <a:endParaRPr lang="en-US" sz="2000" b="1" dirty="0" smtClean="0"/>
          </a:p>
          <a:p>
            <a:r>
              <a:rPr lang="en-US" sz="2000" b="1" dirty="0" err="1" smtClean="0"/>
              <a:t>S.Haripriya</a:t>
            </a:r>
            <a:endParaRPr lang="en-US" sz="2000" b="1" dirty="0" smtClean="0"/>
          </a:p>
        </p:txBody>
      </p:sp>
      <p:cxnSp>
        <p:nvCxnSpPr>
          <p:cNvPr id="15" name="Straight Connector 14"/>
          <p:cNvCxnSpPr/>
          <p:nvPr/>
        </p:nvCxnSpPr>
        <p:spPr>
          <a:xfrm>
            <a:off x="2771800" y="4149080"/>
            <a:ext cx="2664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6381328"/>
            <a:ext cx="26642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15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5896" y="980728"/>
            <a:ext cx="5508104" cy="563231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 “The problem is to efficiently and effectively deploy a predictive machine learning model to address a specific business or user need.</a:t>
            </a:r>
          </a:p>
          <a:p>
            <a:pPr algn="ctr"/>
            <a:endParaRPr lang="en-US" sz="2000" b="1" cap="none" spc="150" dirty="0" smtClean="0">
              <a:ln w="11430"/>
              <a:solidFill>
                <a:srgbClr val="F8F8F8"/>
              </a:solidFill>
              <a:effectLst>
                <a:outerShdw blurRad="25400" algn="tl" rotWithShape="0">
                  <a:srgbClr val="000000">
                    <a:alpha val="43000"/>
                  </a:srgbClr>
                </a:outerShdw>
              </a:effectLst>
            </a:endParaRPr>
          </a:p>
          <a:p>
            <a:pPr algn="ctr"/>
            <a:r>
              <a:rPr lang="en-US" sz="2000" b="1" cap="none" spc="150" dirty="0" smtClean="0">
                <a:ln w="11430"/>
                <a:solidFill>
                  <a:srgbClr val="F8F8F8"/>
                </a:solidFill>
                <a:effectLst>
                  <a:outerShdw blurRad="25400" algn="tl" rotWithShape="0">
                    <a:srgbClr val="000000">
                      <a:alpha val="43000"/>
                    </a:srgbClr>
                  </a:outerShdw>
                </a:effectLst>
              </a:rPr>
              <a:t>    This deployment should encompass all stages of the machine learning lifecycle, including data preparation, model training, deployment, and ongoing monitoring.</a:t>
            </a:r>
          </a:p>
          <a:p>
            <a:pPr algn="ctr"/>
            <a:endParaRPr lang="en-US" sz="2000" b="1" spc="150" dirty="0">
              <a:ln w="11430"/>
              <a:solidFill>
                <a:srgbClr val="F8F8F8"/>
              </a:solidFill>
              <a:effectLst>
                <a:outerShdw blurRad="25400" algn="tl" rotWithShape="0">
                  <a:srgbClr val="000000">
                    <a:alpha val="43000"/>
                  </a:srgbClr>
                </a:outerShdw>
              </a:effectLst>
            </a:endParaRPr>
          </a:p>
          <a:p>
            <a:pPr algn="ctr"/>
            <a:r>
              <a:rPr lang="en-US" sz="2000" b="1" cap="none" spc="150" dirty="0" smtClean="0">
                <a:ln w="11430"/>
                <a:solidFill>
                  <a:srgbClr val="F8F8F8"/>
                </a:solidFill>
                <a:effectLst>
                  <a:outerShdw blurRad="25400" algn="tl" rotWithShape="0">
                    <a:srgbClr val="000000">
                      <a:alpha val="43000"/>
                    </a:srgbClr>
                  </a:outerShdw>
                </a:effectLst>
              </a:rPr>
              <a:t>   The challenge is to ensure that the deployed model delivers accurate predictions in real-time, scales to meet varying workloads, and complies with relevant regulatory and security standards while maximizing the value it provides to the organization.”</a:t>
            </a:r>
            <a:endParaRPr lang="en-US" sz="2000" b="1" cap="none"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1691680" y="548680"/>
            <a:ext cx="5220072" cy="523220"/>
          </a:xfrm>
          <a:prstGeom prst="rect">
            <a:avLst/>
          </a:prstGeom>
          <a:noFill/>
        </p:spPr>
        <p:txBody>
          <a:bodyPr wrap="squar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PROBLEM DEFINITION</a:t>
            </a:r>
            <a:endParaRPr 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 y="1628800"/>
            <a:ext cx="3779912" cy="3584583"/>
          </a:xfrm>
          <a:prstGeom prst="rect">
            <a:avLst/>
          </a:prstGeom>
        </p:spPr>
      </p:pic>
      <p:sp>
        <p:nvSpPr>
          <p:cNvPr id="8" name="Right Arrow 7"/>
          <p:cNvSpPr/>
          <p:nvPr/>
        </p:nvSpPr>
        <p:spPr>
          <a:xfrm>
            <a:off x="3956333" y="2617289"/>
            <a:ext cx="216024" cy="2160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3947442" y="4440680"/>
            <a:ext cx="216024" cy="2160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2137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85" y="1985808"/>
            <a:ext cx="8865663" cy="1754326"/>
          </a:xfrm>
          <a:prstGeom prst="rect">
            <a:avLst/>
          </a:prstGeom>
          <a:noFill/>
        </p:spPr>
        <p:txBody>
          <a:bodyPr wrap="square" lIns="91440" tIns="45720" rIns="91440" bIns="45720">
            <a:spAutoFit/>
          </a:bodyPr>
          <a:lstStyle/>
          <a:p>
            <a:pPr algn="just"/>
            <a:r>
              <a:rPr lang="en-US" b="0" cap="none"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Conduct  interviews  and  workshops  with  stakeholders,  including  data  scientists, developers, business users, and IT professionals. Use empathy techniques to deeply understand their challenges, and goals related to model deployment with IBM Cloud Watson Studio. Gather feedback on their experiences and identify specific issues they face.</a:t>
            </a:r>
          </a:p>
        </p:txBody>
      </p:sp>
      <p:sp>
        <p:nvSpPr>
          <p:cNvPr id="3" name="Rectangle 2"/>
          <p:cNvSpPr/>
          <p:nvPr/>
        </p:nvSpPr>
        <p:spPr>
          <a:xfrm>
            <a:off x="1" y="681481"/>
            <a:ext cx="2247730" cy="584775"/>
          </a:xfrm>
          <a:prstGeom prst="rect">
            <a:avLst/>
          </a:prstGeom>
          <a:noFill/>
          <a:ln>
            <a:noFill/>
          </a:ln>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Empathize </a:t>
            </a:r>
          </a:p>
        </p:txBody>
      </p:sp>
      <p:sp>
        <p:nvSpPr>
          <p:cNvPr id="4" name="Rectangle 3"/>
          <p:cNvSpPr/>
          <p:nvPr/>
        </p:nvSpPr>
        <p:spPr>
          <a:xfrm>
            <a:off x="1386887" y="0"/>
            <a:ext cx="6649577" cy="707886"/>
          </a:xfrm>
          <a:prstGeom prst="rect">
            <a:avLst/>
          </a:prstGeom>
          <a:noFill/>
        </p:spPr>
        <p:txBody>
          <a:bodyPr wrap="none" lIns="91440" tIns="45720" rIns="91440" bIns="45720">
            <a:spAutoFit/>
          </a:bodyPr>
          <a:lstStyle/>
          <a:p>
            <a:pPr algn="ctr"/>
            <a:r>
              <a:rPr lang="en-US" sz="40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Design Thinking Approach</a:t>
            </a:r>
            <a:endParaRPr lang="en-US" sz="4000" b="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323528" y="1429479"/>
            <a:ext cx="5261376" cy="523220"/>
          </a:xfrm>
          <a:prstGeom prst="rect">
            <a:avLst/>
          </a:prstGeom>
          <a:noFill/>
        </p:spPr>
        <p:txBody>
          <a:bodyPr wrap="non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Understand Stakeholder Needs:</a:t>
            </a:r>
          </a:p>
        </p:txBody>
      </p:sp>
      <p:sp>
        <p:nvSpPr>
          <p:cNvPr id="7" name="Rectangle 6"/>
          <p:cNvSpPr/>
          <p:nvPr/>
        </p:nvSpPr>
        <p:spPr>
          <a:xfrm>
            <a:off x="-20281" y="5229200"/>
            <a:ext cx="9144000" cy="1323439"/>
          </a:xfrm>
          <a:prstGeom prst="rect">
            <a:avLst/>
          </a:prstGeom>
          <a:noFill/>
        </p:spPr>
        <p:txBody>
          <a:bodyPr wrap="square" lIns="91440" tIns="45720" rIns="91440" bIns="45720">
            <a:spAutoFit/>
          </a:bodyPr>
          <a:lstStyle/>
          <a:p>
            <a:pPr algn="just"/>
            <a:r>
              <a:rPr lang="en-US" sz="2000" b="0" cap="none"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Based on the insights gathered, refine and narrow down the problem definition. Create a clear and concise problem statement that reflects the most pressing deployment challenges from a user perspective.</a:t>
            </a:r>
            <a:endParaRPr lang="en-US" sz="2000"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20281" y="3924345"/>
            <a:ext cx="1494319" cy="584775"/>
          </a:xfrm>
          <a:prstGeom prst="rect">
            <a:avLst/>
          </a:prstGeom>
          <a:noFill/>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Define </a:t>
            </a:r>
          </a:p>
        </p:txBody>
      </p:sp>
      <p:sp>
        <p:nvSpPr>
          <p:cNvPr id="9" name="Rectangle 8"/>
          <p:cNvSpPr/>
          <p:nvPr/>
        </p:nvSpPr>
        <p:spPr>
          <a:xfrm>
            <a:off x="354685" y="4509120"/>
            <a:ext cx="3312124" cy="523220"/>
          </a:xfrm>
          <a:prstGeom prst="rect">
            <a:avLst/>
          </a:prstGeom>
          <a:noFill/>
        </p:spPr>
        <p:txBody>
          <a:bodyPr wrap="non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Refine the Problem:</a:t>
            </a:r>
            <a:endParaRPr lang="en-IN" sz="28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533833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841" y="150137"/>
            <a:ext cx="1409360"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Ideate </a:t>
            </a:r>
            <a:endParaRPr lang="en-US" sz="320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6" name="Rectangle 5"/>
          <p:cNvSpPr/>
          <p:nvPr/>
        </p:nvSpPr>
        <p:spPr>
          <a:xfrm>
            <a:off x="251520" y="781587"/>
            <a:ext cx="6109365" cy="584775"/>
          </a:xfrm>
          <a:prstGeom prst="rect">
            <a:avLst/>
          </a:prstGeom>
          <a:noFill/>
        </p:spPr>
        <p:txBody>
          <a:bodyPr wrap="none" lIns="91440" tIns="45720" rIns="91440" bIns="45720">
            <a:spAutoFit/>
          </a:bodyPr>
          <a:lstStyle/>
          <a:p>
            <a:pPr algn="ctr"/>
            <a:r>
              <a:rPr lang="en-US" sz="3200" b="1" cap="none" spc="150" dirty="0" smtClean="0">
                <a:ln w="11430"/>
                <a:solidFill>
                  <a:srgbClr val="F8F8F8"/>
                </a:solidFill>
                <a:effectLst>
                  <a:outerShdw blurRad="25400" algn="tl" rotWithShape="0">
                    <a:srgbClr val="000000">
                      <a:alpha val="43000"/>
                    </a:srgbClr>
                  </a:outerShdw>
                </a:effectLst>
              </a:rPr>
              <a:t>Generate Creative Solutions:</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107504" y="1628800"/>
            <a:ext cx="9144000" cy="1477328"/>
          </a:xfrm>
          <a:prstGeom prst="rect">
            <a:avLst/>
          </a:prstGeom>
          <a:noFill/>
        </p:spPr>
        <p:txBody>
          <a:bodyPr wrap="square" lIns="91440" tIns="45720" rIns="91440" bIns="45720">
            <a:spAutoFit/>
          </a:bodyPr>
          <a:lstStyle/>
          <a:p>
            <a:pPr algn="just"/>
            <a:r>
              <a:rPr lang="en-US" b="0" cap="none"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Organize brainstorming sessions with cross-functional teams to generate innovative deployment solutions. Encourage diverse perspectives to foster creativity. Explore ideas for addressing scalability, security, monitoring, user acceptance, and other         challenges</a:t>
            </a:r>
            <a:endParaRPr lang="en-IN"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28600" y="5013176"/>
            <a:ext cx="9115400" cy="1477328"/>
          </a:xfrm>
          <a:prstGeom prst="rect">
            <a:avLst/>
          </a:prstGeom>
          <a:noFill/>
        </p:spPr>
        <p:txBody>
          <a:bodyPr wrap="square" lIns="91440" tIns="45720" rIns="91440" bIns="45720">
            <a:spAutoFit/>
          </a:bodyPr>
          <a:lstStyle/>
          <a:p>
            <a:pPr algn="just"/>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Create prototypes or mockups of potential deployment solutions within IBM Cloud Watson Studio. Develop interactive prototypes that allow stakeholders to visualize and interact with the deployment process. Use prototyping to iterate rapidly and gather early feedback from users.</a:t>
            </a:r>
            <a:endParaRPr lang="en-US"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p:cNvSpPr/>
          <p:nvPr/>
        </p:nvSpPr>
        <p:spPr>
          <a:xfrm>
            <a:off x="-5177" y="3588647"/>
            <a:ext cx="1984839"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Prototype</a:t>
            </a:r>
            <a:endParaRPr lang="en-US"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10" name="Rectangle 9"/>
          <p:cNvSpPr/>
          <p:nvPr/>
        </p:nvSpPr>
        <p:spPr>
          <a:xfrm>
            <a:off x="289751" y="4217869"/>
            <a:ext cx="5721438"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Build Deployment Prototypes:</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565956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66" y="4941168"/>
            <a:ext cx="9144000" cy="1477328"/>
          </a:xfrm>
          <a:prstGeom prst="rect">
            <a:avLst/>
          </a:prstGeom>
          <a:noFill/>
        </p:spPr>
        <p:txBody>
          <a:bodyPr wrap="square" lIns="91440" tIns="45720" rIns="91440" bIns="45720">
            <a:spAutoFit/>
          </a:bodyPr>
          <a:lstStyle/>
          <a:p>
            <a:pPr algn="just"/>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Based on the validated prototype, select the most suitable deployment strategy within IBM Cloud Watson Studio. Develop a clear deployment plan, specifying how to scale, monitor, and integrate the model effectively. Consider the identified security and compliance requirements in the deployment strategy.</a:t>
            </a:r>
            <a:endParaRPr lang="en-US"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Rectangle 3"/>
          <p:cNvSpPr/>
          <p:nvPr/>
        </p:nvSpPr>
        <p:spPr>
          <a:xfrm>
            <a:off x="107504" y="188640"/>
            <a:ext cx="942886" cy="584775"/>
          </a:xfrm>
          <a:prstGeom prst="rect">
            <a:avLst/>
          </a:prstGeom>
          <a:noFill/>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Test</a:t>
            </a:r>
            <a:endParaRPr lang="en-IN"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5" name="Rectangle 4"/>
          <p:cNvSpPr/>
          <p:nvPr/>
        </p:nvSpPr>
        <p:spPr>
          <a:xfrm>
            <a:off x="546480" y="812539"/>
            <a:ext cx="5423280"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Gather Feedback and Iterate:</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0" y="1556792"/>
            <a:ext cx="9144000" cy="1754326"/>
          </a:xfrm>
          <a:prstGeom prst="rect">
            <a:avLst/>
          </a:prstGeom>
          <a:noFill/>
        </p:spPr>
        <p:txBody>
          <a:bodyPr wrap="square" lIns="91440" tIns="45720" rIns="91440" bIns="45720">
            <a:spAutoFit/>
          </a:bodyPr>
          <a:lstStyle/>
          <a:p>
            <a:pPr algn="just"/>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Test the deployment prototypes with end-users and stakeholders to collect feedback. Iterate on the prototypes based on the feedback received, making necessary adjustments and improvements. Continue testing and refining until the solution meets user needs and expectations.</a:t>
            </a:r>
          </a:p>
          <a:p>
            <a:pPr algn="ctr"/>
            <a:endParaRPr lang="en-IN"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30266" y="3429000"/>
            <a:ext cx="4057521"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Deployment Strategy</a:t>
            </a:r>
            <a:endParaRPr lang="en-IN"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8" name="Rectangle 7"/>
          <p:cNvSpPr/>
          <p:nvPr/>
        </p:nvSpPr>
        <p:spPr>
          <a:xfrm>
            <a:off x="546480" y="4149080"/>
            <a:ext cx="4230646"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Select and Implement:</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263724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3" y="5013176"/>
            <a:ext cx="9036496" cy="1477328"/>
          </a:xfrm>
          <a:prstGeom prst="rect">
            <a:avLst/>
          </a:prstGeom>
          <a:noFill/>
        </p:spPr>
        <p:txBody>
          <a:bodyPr wrap="square" lIns="91440" tIns="45720" rIns="91440" bIns="45720">
            <a:spAutoFit/>
          </a:bodyPr>
          <a:lstStyle/>
          <a:p>
            <a:pPr algn="just"/>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Work closely with IT professionals to ensure smooth integration of the deployed model with existing systems and applications. Use APIs and connectors provided by IBM Cloud Watson Studio to facilitate integration. Test integration thoroughly to verify data flow and compatibility.</a:t>
            </a:r>
            <a:endParaRPr lang="en-US"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Rectangle 2"/>
          <p:cNvSpPr/>
          <p:nvPr/>
        </p:nvSpPr>
        <p:spPr>
          <a:xfrm>
            <a:off x="-8028" y="44026"/>
            <a:ext cx="4227439"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Monitor and Maintain</a:t>
            </a:r>
            <a:endParaRPr lang="en-US"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4" name="Rectangle 3"/>
          <p:cNvSpPr/>
          <p:nvPr/>
        </p:nvSpPr>
        <p:spPr>
          <a:xfrm>
            <a:off x="1008939" y="908720"/>
            <a:ext cx="5577168"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Establish Ongoing Processes:</a:t>
            </a:r>
            <a:endParaRPr 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ectangle 4"/>
          <p:cNvSpPr/>
          <p:nvPr/>
        </p:nvSpPr>
        <p:spPr>
          <a:xfrm>
            <a:off x="-75189" y="1772816"/>
            <a:ext cx="9252520" cy="1200329"/>
          </a:xfrm>
          <a:prstGeom prst="rect">
            <a:avLst/>
          </a:prstGeom>
          <a:noFill/>
        </p:spPr>
        <p:txBody>
          <a:bodyPr wrap="square" lIns="91440" tIns="45720" rIns="91440" bIns="45720">
            <a:spAutoFit/>
          </a:bodyPr>
          <a:lstStyle/>
          <a:p>
            <a:pPr algn="just"/>
            <a:r>
              <a:rPr lang="en-US"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Implement robust monitoring and maintenance processes for the deployed model. Set up alerts and triggers to detect issues, such as model drift or performance degradation, proactively. Establish a clear plan for regular updates and model versioning</a:t>
            </a:r>
            <a:endParaRPr lang="en-US"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59419" y="3317602"/>
            <a:ext cx="2206052"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Integration</a:t>
            </a:r>
            <a:endParaRPr lang="en-US"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7" name="Rectangle 6"/>
          <p:cNvSpPr/>
          <p:nvPr/>
        </p:nvSpPr>
        <p:spPr>
          <a:xfrm>
            <a:off x="377697" y="4136885"/>
            <a:ext cx="8230137" cy="584775"/>
          </a:xfrm>
          <a:prstGeom prst="rect">
            <a:avLst/>
          </a:prstGeom>
          <a:noFill/>
        </p:spPr>
        <p:txBody>
          <a:bodyPr wrap="none" lIns="91440" tIns="45720" rIns="91440" bIns="4572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Seamlessly Integrate with Existing Systems:</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045530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340768"/>
            <a:ext cx="8928992" cy="1200329"/>
          </a:xfrm>
          <a:prstGeom prst="rect">
            <a:avLst/>
          </a:prstGeom>
          <a:noFill/>
        </p:spPr>
        <p:txBody>
          <a:bodyPr wrap="square" lIns="91440" tIns="45720" rIns="91440" bIns="45720">
            <a:spAutoFit/>
          </a:bodyPr>
          <a:lstStyle/>
          <a:p>
            <a:pPr algn="just"/>
            <a:r>
              <a:rPr lang="en-US" b="0" cap="none"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Continuously monitor resource utilization to optimize costs. Implement cost-saving strategies such as auto-scaling based on traffic patterns. Periodically review and adjust resource allocation to align with actual needs. </a:t>
            </a:r>
            <a:endParaRPr lang="en-US"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Rectangle 3"/>
          <p:cNvSpPr/>
          <p:nvPr/>
        </p:nvSpPr>
        <p:spPr>
          <a:xfrm>
            <a:off x="0" y="116632"/>
            <a:ext cx="3507691" cy="584775"/>
          </a:xfrm>
          <a:prstGeom prst="rect">
            <a:avLst/>
          </a:prstGeom>
          <a:noFill/>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Cost Management</a:t>
            </a:r>
            <a:endParaRPr lang="en-US"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5" name="Rectangle 4"/>
          <p:cNvSpPr/>
          <p:nvPr/>
        </p:nvSpPr>
        <p:spPr>
          <a:xfrm>
            <a:off x="755576" y="836712"/>
            <a:ext cx="4984057" cy="584775"/>
          </a:xfrm>
          <a:prstGeom prst="rect">
            <a:avLst/>
          </a:prstGeom>
          <a:noFill/>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Optimize Resource Usage:</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107504" y="4725144"/>
            <a:ext cx="9036496" cy="1477328"/>
          </a:xfrm>
          <a:prstGeom prst="rect">
            <a:avLst/>
          </a:prstGeom>
          <a:noFill/>
        </p:spPr>
        <p:txBody>
          <a:bodyPr wrap="square" lIns="91440" tIns="45720" rIns="91440" bIns="45720">
            <a:spAutoFit/>
          </a:bodyPr>
          <a:lstStyle/>
          <a:p>
            <a:pPr algn="just"/>
            <a:r>
              <a:rPr lang="en-US" b="0" cap="none" spc="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Communicate the value of the deployed model to end-users and stakeholders. Provide clear explanations of how the model works, its predictions, and its limitations. Gather user feedback and make adjustments to address concerns and improve trust.</a:t>
            </a:r>
            <a:endParaRPr lang="en-US" b="0" cap="none" spc="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22930" y="2973907"/>
            <a:ext cx="3227165" cy="584775"/>
          </a:xfrm>
          <a:prstGeom prst="rect">
            <a:avLst/>
          </a:prstGeom>
          <a:noFill/>
        </p:spPr>
        <p:txBody>
          <a:bodyPr wrap="none" lIns="91440" tIns="45720" rIns="91440" bIns="45720">
            <a:spAutoFit/>
          </a:bodyPr>
          <a:lstStyle/>
          <a:p>
            <a:pPr algn="ctr"/>
            <a:r>
              <a:rPr lang="en-US" sz="3200" b="0" cap="none" spc="0" dirty="0" smtClean="0">
                <a:ln w="18415" cmpd="sng">
                  <a:solidFill>
                    <a:srgbClr val="FFFFFF"/>
                  </a:solidFill>
                  <a:prstDash val="solid"/>
                </a:ln>
                <a:solidFill>
                  <a:srgbClr val="FFC000"/>
                </a:solidFill>
                <a:effectLst>
                  <a:outerShdw blurRad="63500" dir="3600000" algn="tl" rotWithShape="0">
                    <a:srgbClr val="000000">
                      <a:alpha val="70000"/>
                    </a:srgbClr>
                  </a:outerShdw>
                </a:effectLst>
              </a:rPr>
              <a:t>User Acceptance</a:t>
            </a:r>
            <a:endParaRPr lang="en-IN" sz="3200" b="0" cap="none" spc="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sp>
        <p:nvSpPr>
          <p:cNvPr id="8" name="Rectangle 7"/>
          <p:cNvSpPr/>
          <p:nvPr/>
        </p:nvSpPr>
        <p:spPr>
          <a:xfrm>
            <a:off x="1043608" y="3789040"/>
            <a:ext cx="5739072" cy="584775"/>
          </a:xfrm>
          <a:prstGeom prst="rect">
            <a:avLst/>
          </a:prstGeom>
          <a:noFill/>
        </p:spPr>
        <p:txBody>
          <a:bodyPr wrap="none" lIns="91440" tIns="45720" rIns="91440" bIns="45720">
            <a:spAutoFit/>
          </a:bodyPr>
          <a:lstStyle/>
          <a:p>
            <a:pPr algn="ctr"/>
            <a:r>
              <a:rPr lang="en-IN"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Build Trust and Transparency:</a:t>
            </a:r>
            <a:endParaRPr lang="en-IN"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739042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116" y="2420888"/>
            <a:ext cx="7523214" cy="141577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8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86923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197</TotalTime>
  <Words>579</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Aspect</vt: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2023-09-29T06:38:33Z</dcterms:created>
  <dcterms:modified xsi:type="dcterms:W3CDTF">2023-09-29T09:56:26Z</dcterms:modified>
</cp:coreProperties>
</file>