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300" r:id="rId13"/>
    <p:sldId id="301" r:id="rId14"/>
    <p:sldId id="302" r:id="rId15"/>
    <p:sldId id="303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4.0</c:v>
                </c:pt>
                <c:pt idx="1">
                  <c:v>12.0</c:v>
                </c:pt>
                <c:pt idx="2">
                  <c:v>9.0</c:v>
                </c:pt>
                <c:pt idx="3">
                  <c:v>7.0</c:v>
                </c:pt>
                <c:pt idx="4">
                  <c:v>10.0</c:v>
                </c:pt>
                <c:pt idx="5">
                  <c:v>8.0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15.0</c:v>
                </c:pt>
                <c:pt idx="1">
                  <c:v>20.0</c:v>
                </c:pt>
                <c:pt idx="2">
                  <c:v>18.0</c:v>
                </c:pt>
                <c:pt idx="3">
                  <c:v>18.0</c:v>
                </c:pt>
                <c:pt idx="4">
                  <c:v>17.0</c:v>
                </c:pt>
                <c:pt idx="5">
                  <c:v>7.0</c:v>
                </c:pt>
                <c:pt idx="6">
                  <c:v>13.0</c:v>
                </c:pt>
                <c:pt idx="7">
                  <c:v>13.0</c:v>
                </c:pt>
                <c:pt idx="8">
                  <c:v>14.0</c:v>
                </c:pt>
                <c:pt idx="9">
                  <c:v>24.0</c:v>
                </c:pt>
              </c:numCache>
            </c:numRef>
          </c:val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49.0</c:v>
                </c:pt>
                <c:pt idx="1">
                  <c:v>43.0</c:v>
                </c:pt>
                <c:pt idx="2">
                  <c:v>53.0</c:v>
                </c:pt>
                <c:pt idx="3">
                  <c:v>52.0</c:v>
                </c:pt>
                <c:pt idx="4">
                  <c:v>63.0</c:v>
                </c:pt>
                <c:pt idx="5">
                  <c:v>46.0</c:v>
                </c:pt>
                <c:pt idx="6">
                  <c:v>50.0</c:v>
                </c:pt>
                <c:pt idx="7">
                  <c:v>60.0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10.0</c:v>
                </c:pt>
                <c:pt idx="1">
                  <c:v>14.0</c:v>
                </c:pt>
                <c:pt idx="2">
                  <c:v>13.0</c:v>
                </c:pt>
                <c:pt idx="3">
                  <c:v>14.0</c:v>
                </c:pt>
                <c:pt idx="4">
                  <c:v>26.0</c:v>
                </c:pt>
                <c:pt idx="5">
                  <c:v>15.0</c:v>
                </c:pt>
                <c:pt idx="6">
                  <c:v>13.0</c:v>
                </c:pt>
                <c:pt idx="7">
                  <c:v>14.0</c:v>
                </c:pt>
                <c:pt idx="8">
                  <c:v>10.0</c:v>
                </c:pt>
                <c:pt idx="9">
                  <c:v>13.0</c:v>
                </c:pt>
              </c:numCache>
            </c:numRef>
          </c:val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10.0</c:v>
                </c:pt>
                <c:pt idx="1">
                  <c:v>6.0</c:v>
                </c:pt>
                <c:pt idx="2">
                  <c:v>7.0</c:v>
                </c:pt>
                <c:pt idx="3">
                  <c:v>7.0</c:v>
                </c:pt>
                <c:pt idx="4">
                  <c:v>10.0</c:v>
                </c:pt>
                <c:pt idx="5">
                  <c:v>14.0</c:v>
                </c:pt>
                <c:pt idx="6">
                  <c:v>8.0</c:v>
                </c:pt>
                <c:pt idx="7">
                  <c:v>8.0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473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l"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b="1" dirty="0" lang="en-US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b="1" dirty="0" i="0" lang="en-US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876299" y="2823150"/>
            <a:ext cx="8953501" cy="19583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V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YA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.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V</a:t>
            </a:r>
            <a:endParaRPr b="1" dirty="0" sz="2000" lang="en-US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TER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O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9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</a:t>
            </a:r>
            <a:endParaRPr b="1" dirty="0" sz="2000" lang="en-US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F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)</a:t>
            </a:r>
            <a:endParaRPr altLang="en-US" lang="zh-CN"/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U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U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EE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VIJAI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J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IENCE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O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LLEGE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L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LUR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7</a:t>
            </a:r>
            <a:endParaRPr b="1" dirty="0" sz="2000" lang="en-US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b="1" dirty="0" sz="2000" lang="en-IN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Rectangle 1"/>
          <p:cNvSpPr/>
          <p:nvPr/>
        </p:nvSpPr>
        <p:spPr>
          <a:xfrm>
            <a:off x="752475" y="1752600"/>
            <a:ext cx="6334125" cy="4339650"/>
          </a:xfrm>
          <a:prstGeom prst="rect"/>
        </p:spPr>
        <p:txBody>
          <a:bodyPr wrap="square">
            <a:spAutoFit/>
          </a:bodyPr>
          <a:p>
            <a:r>
              <a:rPr b="1" dirty="0" sz="2000" lang="en-IN"/>
              <a:t>Data </a:t>
            </a:r>
            <a:r>
              <a:rPr b="1" dirty="0" sz="2000" lang="en-IN" smtClean="0"/>
              <a:t>Preparation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Import </a:t>
            </a:r>
            <a:r>
              <a:rPr dirty="0" lang="en-IN"/>
              <a:t>and clean employee data (e.g., demographics, job info, performance </a:t>
            </a:r>
            <a:r>
              <a:rPr dirty="0" lang="en-IN" smtClean="0"/>
              <a:t>metrics)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Ensure </a:t>
            </a:r>
            <a:r>
              <a:rPr dirty="0" lang="en-IN"/>
              <a:t>data quality and </a:t>
            </a:r>
            <a:r>
              <a:rPr dirty="0" lang="en-IN" err="1"/>
              <a:t>consistencyII</a:t>
            </a:r>
            <a:r>
              <a:rPr dirty="0" lang="en-IN"/>
              <a:t>. </a:t>
            </a:r>
            <a:endParaRPr dirty="0" lang="en-IN" smtClean="0"/>
          </a:p>
          <a:p>
            <a:r>
              <a:rPr b="1" dirty="0" sz="2000" lang="en-IN" smtClean="0"/>
              <a:t>Descriptive Analytic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Create </a:t>
            </a:r>
            <a:r>
              <a:rPr dirty="0" lang="en-IN"/>
              <a:t>summaries and visualizations (e.g., tables, charts, graphs) to </a:t>
            </a:r>
            <a:r>
              <a:rPr dirty="0" lang="en-IN" smtClean="0"/>
              <a:t>understand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Employee </a:t>
            </a:r>
            <a:r>
              <a:rPr dirty="0" lang="en-IN"/>
              <a:t>demographics (e.g., age, gender, </a:t>
            </a:r>
            <a:r>
              <a:rPr dirty="0" lang="en-IN" smtClean="0"/>
              <a:t>department)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Job </a:t>
            </a:r>
            <a:r>
              <a:rPr dirty="0" lang="en-IN"/>
              <a:t>characteristics (e.g., role, tenure, </a:t>
            </a:r>
            <a:r>
              <a:rPr dirty="0" lang="en-IN" smtClean="0"/>
              <a:t>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dirty="0" lang="en-IN" smtClean="0"/>
              <a:t>(e.g</a:t>
            </a:r>
            <a:r>
              <a:rPr dirty="0" lang="en-IN"/>
              <a:t>., ratings, promotions, turnover</a:t>
            </a:r>
            <a:r>
              <a:rPr dirty="0" lang="en-IN" smtClean="0"/>
              <a:t>)</a:t>
            </a:r>
          </a:p>
          <a:p>
            <a:r>
              <a:rPr b="1" dirty="0" sz="2000" lang="en-IN" smtClean="0"/>
              <a:t>Inferential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Correlation </a:t>
            </a:r>
            <a:r>
              <a:rPr dirty="0" lang="en-IN"/>
              <a:t>analysis (e.g., between performance and </a:t>
            </a:r>
            <a:r>
              <a:rPr dirty="0" lang="en-IN" smtClean="0"/>
              <a:t>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Regression </a:t>
            </a:r>
            <a:r>
              <a:rPr dirty="0" lang="en-IN"/>
              <a:t>analysis (e.g., predicting turnover based on </a:t>
            </a:r>
            <a:r>
              <a:rPr dirty="0" lang="en-IN" smtClean="0"/>
              <a:t>demographics)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Cluster </a:t>
            </a:r>
            <a:r>
              <a:rPr dirty="0" lang="en-IN"/>
              <a:t>analysis (e.g., grouping similar </a:t>
            </a:r>
            <a:r>
              <a:rPr dirty="0" lang="en-IN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</a:t>
            </a:r>
            <a:r>
              <a:rPr dirty="0" lang="en-IN" spc="-40"/>
              <a:t>E</a:t>
            </a:r>
            <a:r>
              <a:rPr dirty="0" lang="en-IN" spc="15"/>
              <a:t>S</a:t>
            </a:r>
            <a:r>
              <a:rPr dirty="0" lang="en-IN" spc="-30"/>
              <a:t>U</a:t>
            </a:r>
            <a:r>
              <a:rPr dirty="0" lang="en-IN" spc="-405"/>
              <a:t>L</a:t>
            </a:r>
            <a:r>
              <a:rPr dirty="0" lang="en-IN"/>
              <a:t>TS</a:t>
            </a:r>
          </a:p>
        </p:txBody>
      </p:sp>
      <p:sp>
        <p:nvSpPr>
          <p:cNvPr id="1048679" name="Rectangle 2"/>
          <p:cNvSpPr/>
          <p:nvPr/>
        </p:nvSpPr>
        <p:spPr>
          <a:xfrm>
            <a:off x="755332" y="1626274"/>
            <a:ext cx="7093268" cy="2923877"/>
          </a:xfrm>
          <a:prstGeom prst="rect"/>
        </p:spPr>
        <p:txBody>
          <a:bodyPr wrap="square">
            <a:spAutoFit/>
          </a:bodyPr>
          <a:p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dirty="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b="1" dirty="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dirty="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90600" y="1685380"/>
            <a:ext cx="7382905" cy="3905795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p>
            <a:r>
              <a:rPr dirty="0" lang="en-IN" smtClean="0"/>
              <a:t>R</a:t>
            </a:r>
            <a:r>
              <a:rPr dirty="0" lang="en-IN" spc="-40" smtClean="0"/>
              <a:t>E</a:t>
            </a:r>
            <a:r>
              <a:rPr dirty="0" lang="en-IN" spc="15" smtClean="0"/>
              <a:t>S</a:t>
            </a:r>
            <a:r>
              <a:rPr dirty="0" lang="en-IN" spc="-30" smtClean="0"/>
              <a:t>U</a:t>
            </a:r>
            <a:r>
              <a:rPr dirty="0" lang="en-IN" spc="-405" smtClean="0"/>
              <a:t>L</a:t>
            </a:r>
            <a:r>
              <a:rPr dirty="0" lang="en-IN" smtClean="0"/>
              <a:t>TS</a:t>
            </a:r>
            <a:endParaRPr dirty="0" lang="en-IN"/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Rectangle 3"/>
          <p:cNvSpPr/>
          <p:nvPr/>
        </p:nvSpPr>
        <p:spPr>
          <a:xfrm>
            <a:off x="990600" y="1676400"/>
            <a:ext cx="6096000" cy="3970318"/>
          </a:xfrm>
          <a:prstGeom prst="rect"/>
        </p:spPr>
        <p:txBody>
          <a:bodyPr>
            <a:spAutoFit/>
          </a:bodyPr>
          <a:p>
            <a:r>
              <a:rPr b="1" dirty="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dirty="0" lang="en-IN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dirty="0" lang="en-IN" smtClean="0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dirty="0" lang="en-I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/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13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TextBox 22"/>
          <p:cNvSpPr txBox="1"/>
          <p:nvPr/>
        </p:nvSpPr>
        <p:spPr>
          <a:xfrm>
            <a:off x="-266977" y="3086619"/>
            <a:ext cx="10639355" cy="7137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400" lang="en-US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1048626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pic>
        <p:nvPicPr>
          <p:cNvPr id="2097155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672632" y="793932"/>
            <a:ext cx="1832583" cy="1832583"/>
          </a:xfrm>
          <a:prstGeom prst="rect"/>
        </p:spPr>
      </p:pic>
      <p:pic>
        <p:nvPicPr>
          <p:cNvPr id="2097156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609491" y="2362784"/>
            <a:ext cx="317019" cy="323116"/>
          </a:xfrm>
          <a:prstGeom prst="rect"/>
        </p:spPr>
      </p:pic>
      <p:pic>
        <p:nvPicPr>
          <p:cNvPr id="2097157" name="Picture 25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5376153" y="1062039"/>
            <a:ext cx="317019" cy="323116"/>
          </a:xfrm>
          <a:prstGeom prst="rect"/>
        </p:spPr>
      </p:pic>
      <p:pic>
        <p:nvPicPr>
          <p:cNvPr id="2097158" name="Picture 27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8702373" y="4133342"/>
            <a:ext cx="457240" cy="457240"/>
          </a:xfrm>
          <a:prstGeom prst="rect"/>
        </p:spPr>
      </p:pic>
      <p:pic>
        <p:nvPicPr>
          <p:cNvPr id="2097159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7338379" y="5039459"/>
            <a:ext cx="317019" cy="323116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99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0284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13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Rectangle 8"/>
          <p:cNvSpPr/>
          <p:nvPr/>
        </p:nvSpPr>
        <p:spPr>
          <a:xfrm>
            <a:off x="609600" y="1861245"/>
            <a:ext cx="7381875" cy="32410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indent="-342900" marL="342900">
              <a:buAutoNum type="arabicPeriod"/>
            </a:pPr>
            <a:r>
              <a:rPr b="1"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13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739774" y="2048648"/>
            <a:ext cx="8404225" cy="1463041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dirty="0" sz="2400" lang="en-GB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Rectangle 8"/>
          <p:cNvSpPr/>
          <p:nvPr/>
        </p:nvSpPr>
        <p:spPr>
          <a:xfrm>
            <a:off x="739773" y="3937933"/>
            <a:ext cx="9099551" cy="1463040"/>
          </a:xfrm>
          <a:prstGeom prst="rect"/>
        </p:spPr>
        <p:txBody>
          <a:bodyPr wrap="square">
            <a:spAutoFit/>
          </a:bodyPr>
          <a:p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2097166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382000" y="845601"/>
            <a:ext cx="317019" cy="323116"/>
          </a:xfrm>
          <a:prstGeom prst="rect"/>
        </p:spPr>
      </p:pic>
      <p:pic>
        <p:nvPicPr>
          <p:cNvPr id="2097167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486106" y="5399965"/>
            <a:ext cx="317019" cy="323116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4737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6"/>
          <p:cNvSpPr/>
          <p:nvPr/>
        </p:nvSpPr>
        <p:spPr>
          <a:xfrm>
            <a:off x="1600200" y="1447800"/>
            <a:ext cx="6019800" cy="40030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dirty="0" sz="20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3" name="Rectangle 1"/>
          <p:cNvSpPr/>
          <p:nvPr/>
        </p:nvSpPr>
        <p:spPr>
          <a:xfrm>
            <a:off x="1371600" y="2514600"/>
            <a:ext cx="7620000" cy="2369880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dirty="0" sz="36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5" name="Rectangle 2"/>
          <p:cNvSpPr/>
          <p:nvPr/>
        </p:nvSpPr>
        <p:spPr>
          <a:xfrm>
            <a:off x="1981200" y="1905000"/>
            <a:ext cx="5668475" cy="3970318"/>
          </a:xfrm>
          <a:prstGeom prst="rect"/>
        </p:spPr>
        <p:txBody>
          <a:bodyPr wrap="non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b="1" dirty="0" sz="2800" lang="en-GB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05416" y="6512256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30159" y="6499556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1592193" y="2482672"/>
            <a:ext cx="7475607" cy="584775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1" dirty="0" sz="3200" lang="en-GB" u="sng" smtClean="0">
                <a:cs typeface="Times New Roman" panose="02020603050405020304" pitchFamily="18" charset="0"/>
              </a:rPr>
              <a:t>=</a:t>
            </a:r>
            <a:r>
              <a:rPr b="1" dirty="0" sz="2000" lang="en-GB" u="sng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2024-09-03T04:22:56Z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b27317a8610f4721a000bd57b9772522</vt:lpwstr>
  </property>
</Properties>
</file>