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09982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865" y="1178222"/>
            <a:ext cx="934847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775" y="3781306"/>
            <a:ext cx="824865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6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3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70587" y="383297"/>
            <a:ext cx="2371487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127" y="383297"/>
            <a:ext cx="697698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3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98" y="1794831"/>
            <a:ext cx="948594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398" y="4817876"/>
            <a:ext cx="948594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1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126" y="1916484"/>
            <a:ext cx="467423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7839" y="1916484"/>
            <a:ext cx="467423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04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9" y="383299"/>
            <a:ext cx="9485948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60" y="1764832"/>
            <a:ext cx="465275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560" y="2629749"/>
            <a:ext cx="465275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7839" y="1764832"/>
            <a:ext cx="4675668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7839" y="2629749"/>
            <a:ext cx="467566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0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9" y="479954"/>
            <a:ext cx="354720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667" y="1036570"/>
            <a:ext cx="5567839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559" y="2159794"/>
            <a:ext cx="354720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1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9" y="479954"/>
            <a:ext cx="354720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5667" y="1036570"/>
            <a:ext cx="5567839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559" y="2159794"/>
            <a:ext cx="354720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26" y="383299"/>
            <a:ext cx="948594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6" y="1916484"/>
            <a:ext cx="948594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126" y="6672698"/>
            <a:ext cx="247459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F543E-9D6D-40EA-B911-36CE31C6904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3154" y="6672698"/>
            <a:ext cx="37118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479" y="6672698"/>
            <a:ext cx="247459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6173E-18AB-4296-93D3-B3CB714E3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5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4.svg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98F07FC-2522-8FB4-8F04-921B07E8076C}"/>
              </a:ext>
            </a:extLst>
          </p:cNvPr>
          <p:cNvSpPr/>
          <p:nvPr/>
        </p:nvSpPr>
        <p:spPr>
          <a:xfrm>
            <a:off x="9578166" y="1543636"/>
            <a:ext cx="1345748" cy="2513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A40E23-5AA5-B485-91B0-D9D11051CBCC}"/>
              </a:ext>
            </a:extLst>
          </p:cNvPr>
          <p:cNvSpPr/>
          <p:nvPr/>
        </p:nvSpPr>
        <p:spPr>
          <a:xfrm>
            <a:off x="0" y="0"/>
            <a:ext cx="10998191" cy="967984"/>
          </a:xfrm>
          <a:prstGeom prst="rect">
            <a:avLst/>
          </a:prstGeom>
          <a:solidFill>
            <a:srgbClr val="58585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DAA76E59-7AC2-B2B2-68DE-B43F760910C8}"/>
              </a:ext>
            </a:extLst>
          </p:cNvPr>
          <p:cNvSpPr/>
          <p:nvPr/>
        </p:nvSpPr>
        <p:spPr>
          <a:xfrm>
            <a:off x="1809445" y="21772"/>
            <a:ext cx="6928388" cy="935649"/>
          </a:xfrm>
          <a:prstGeom prst="flowChartManualOperat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BC372-F6B4-EEA5-937C-62E63E2E158E}"/>
              </a:ext>
            </a:extLst>
          </p:cNvPr>
          <p:cNvSpPr txBox="1"/>
          <p:nvPr/>
        </p:nvSpPr>
        <p:spPr>
          <a:xfrm>
            <a:off x="2549403" y="44481"/>
            <a:ext cx="549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  </a:t>
            </a:r>
            <a:r>
              <a:rPr lang="en-US" sz="2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Dashboard</a:t>
            </a:r>
            <a:endParaRPr lang="en-IN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9A94C-0523-FB1D-46DC-6422E02710E5}"/>
              </a:ext>
            </a:extLst>
          </p:cNvPr>
          <p:cNvSpPr txBox="1"/>
          <p:nvPr/>
        </p:nvSpPr>
        <p:spPr>
          <a:xfrm>
            <a:off x="2984985" y="495183"/>
            <a:ext cx="3717672" cy="35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8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Property Analysis Report</a:t>
            </a:r>
            <a:endParaRPr lang="en-IN" sz="1718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DDF6B-4B1E-D5DF-B887-7C967C97DB87}"/>
              </a:ext>
            </a:extLst>
          </p:cNvPr>
          <p:cNvSpPr txBox="1"/>
          <p:nvPr/>
        </p:nvSpPr>
        <p:spPr>
          <a:xfrm>
            <a:off x="9" y="578948"/>
            <a:ext cx="1960228" cy="35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8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 Estate</a:t>
            </a:r>
            <a:endParaRPr lang="en-IN" sz="1718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 descr="A hand holding a house&#10;&#10;Description automatically generated">
            <a:extLst>
              <a:ext uri="{FF2B5EF4-FFF2-40B4-BE49-F238E27FC236}">
                <a16:creationId xmlns:a16="http://schemas.microsoft.com/office/drawing/2014/main" id="{A6D58F8C-7BEE-65BB-803E-116F7668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6" y="73120"/>
            <a:ext cx="747447" cy="53553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A56DC3-C43B-61F3-A302-98CD35125A14}"/>
              </a:ext>
            </a:extLst>
          </p:cNvPr>
          <p:cNvSpPr/>
          <p:nvPr/>
        </p:nvSpPr>
        <p:spPr>
          <a:xfrm>
            <a:off x="36321" y="982583"/>
            <a:ext cx="1168924" cy="15239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A027C9-A19B-A5CA-F023-F49EE62C91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0" y="1090871"/>
            <a:ext cx="973298" cy="1072768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025A45A-A3F3-DFEC-43BE-7462626CC3F5}"/>
              </a:ext>
            </a:extLst>
          </p:cNvPr>
          <p:cNvSpPr/>
          <p:nvPr/>
        </p:nvSpPr>
        <p:spPr>
          <a:xfrm>
            <a:off x="36321" y="2534685"/>
            <a:ext cx="1168924" cy="15239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F204A3-10B2-B9D9-D5BE-E864A570EEE6}"/>
              </a:ext>
            </a:extLst>
          </p:cNvPr>
          <p:cNvSpPr/>
          <p:nvPr/>
        </p:nvSpPr>
        <p:spPr>
          <a:xfrm>
            <a:off x="47207" y="5649767"/>
            <a:ext cx="1168924" cy="15239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2A1638-CDC5-5D56-FF65-38950DD6DC42}"/>
              </a:ext>
            </a:extLst>
          </p:cNvPr>
          <p:cNvSpPr/>
          <p:nvPr/>
        </p:nvSpPr>
        <p:spPr>
          <a:xfrm>
            <a:off x="25435" y="4097673"/>
            <a:ext cx="1168924" cy="15239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34" name="Graphic 33" descr="Eye with solid fill">
            <a:extLst>
              <a:ext uri="{FF2B5EF4-FFF2-40B4-BE49-F238E27FC236}">
                <a16:creationId xmlns:a16="http://schemas.microsoft.com/office/drawing/2014/main" id="{C6E7FE2A-EB16-6564-75A2-3F6297E7E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372" y="3008928"/>
            <a:ext cx="961932" cy="872211"/>
          </a:xfrm>
          <a:prstGeom prst="rect">
            <a:avLst/>
          </a:prstGeom>
        </p:spPr>
      </p:pic>
      <p:pic>
        <p:nvPicPr>
          <p:cNvPr id="36" name="Graphic 35" descr="Earth Globe - Asia with solid fill">
            <a:extLst>
              <a:ext uri="{FF2B5EF4-FFF2-40B4-BE49-F238E27FC236}">
                <a16:creationId xmlns:a16="http://schemas.microsoft.com/office/drawing/2014/main" id="{515FB6B2-9343-BCD8-5849-63ED77BE3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049" y="4650168"/>
            <a:ext cx="744093" cy="744093"/>
          </a:xfrm>
          <a:prstGeom prst="rect">
            <a:avLst/>
          </a:prstGeom>
        </p:spPr>
      </p:pic>
      <p:pic>
        <p:nvPicPr>
          <p:cNvPr id="38" name="Graphic 37" descr="Open book outline">
            <a:extLst>
              <a:ext uri="{FF2B5EF4-FFF2-40B4-BE49-F238E27FC236}">
                <a16:creationId xmlns:a16="http://schemas.microsoft.com/office/drawing/2014/main" id="{1ED24BF8-E0A0-9154-F9EB-B8DB1F7F37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206" y="6132398"/>
            <a:ext cx="785781" cy="7857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44203E8-D016-00F6-7F64-CE28A7680061}"/>
              </a:ext>
            </a:extLst>
          </p:cNvPr>
          <p:cNvSpPr txBox="1"/>
          <p:nvPr/>
        </p:nvSpPr>
        <p:spPr>
          <a:xfrm>
            <a:off x="134458" y="2690944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>
                <a:solidFill>
                  <a:schemeClr val="bg1"/>
                </a:solidFill>
              </a:rPr>
              <a:t>Overview</a:t>
            </a:r>
            <a:endParaRPr lang="en-IN" sz="1547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D6E23F-B519-72E8-A8D5-14200E2194FC}"/>
              </a:ext>
            </a:extLst>
          </p:cNvPr>
          <p:cNvSpPr txBox="1"/>
          <p:nvPr/>
        </p:nvSpPr>
        <p:spPr>
          <a:xfrm>
            <a:off x="161206" y="4301041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>
                <a:solidFill>
                  <a:schemeClr val="bg1"/>
                </a:solidFill>
              </a:rPr>
              <a:t>Location</a:t>
            </a:r>
            <a:endParaRPr lang="en-IN" sz="1547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2C7873-F27D-F826-C25A-6A09D8AC6CB0}"/>
              </a:ext>
            </a:extLst>
          </p:cNvPr>
          <p:cNvSpPr txBox="1"/>
          <p:nvPr/>
        </p:nvSpPr>
        <p:spPr>
          <a:xfrm>
            <a:off x="129698" y="5811309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>
                <a:solidFill>
                  <a:schemeClr val="bg1"/>
                </a:solidFill>
              </a:rPr>
              <a:t>About Us</a:t>
            </a:r>
            <a:endParaRPr lang="en-IN" sz="1547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49733B-D685-847B-6474-43E8FD3EBA7C}"/>
              </a:ext>
            </a:extLst>
          </p:cNvPr>
          <p:cNvSpPr/>
          <p:nvPr/>
        </p:nvSpPr>
        <p:spPr>
          <a:xfrm>
            <a:off x="1407863" y="1008272"/>
            <a:ext cx="1774241" cy="1484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73EAE2-EEFC-7785-8185-4664538A33F5}"/>
              </a:ext>
            </a:extLst>
          </p:cNvPr>
          <p:cNvSpPr/>
          <p:nvPr/>
        </p:nvSpPr>
        <p:spPr>
          <a:xfrm>
            <a:off x="1407863" y="2533467"/>
            <a:ext cx="1774241" cy="1523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20F78F-7EC0-6635-FB32-7C79C214215A}"/>
              </a:ext>
            </a:extLst>
          </p:cNvPr>
          <p:cNvSpPr/>
          <p:nvPr/>
        </p:nvSpPr>
        <p:spPr>
          <a:xfrm>
            <a:off x="1407863" y="4097673"/>
            <a:ext cx="1774241" cy="1507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4F8D43-B88E-1949-9DF8-E7F6B9DE51C8}"/>
              </a:ext>
            </a:extLst>
          </p:cNvPr>
          <p:cNvSpPr/>
          <p:nvPr/>
        </p:nvSpPr>
        <p:spPr>
          <a:xfrm>
            <a:off x="1407862" y="5632958"/>
            <a:ext cx="1799433" cy="1505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38C19D-8670-D52C-CEA9-358FFD1AA773}"/>
              </a:ext>
            </a:extLst>
          </p:cNvPr>
          <p:cNvSpPr/>
          <p:nvPr/>
        </p:nvSpPr>
        <p:spPr>
          <a:xfrm>
            <a:off x="3207295" y="1000699"/>
            <a:ext cx="3483091" cy="3056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CF05B6-EC0F-3760-BB0B-671C38592253}"/>
              </a:ext>
            </a:extLst>
          </p:cNvPr>
          <p:cNvSpPr/>
          <p:nvPr/>
        </p:nvSpPr>
        <p:spPr>
          <a:xfrm>
            <a:off x="6744977" y="1519917"/>
            <a:ext cx="1363249" cy="2537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B1E178-883F-A62A-4CA7-E447378E0181}"/>
              </a:ext>
            </a:extLst>
          </p:cNvPr>
          <p:cNvSpPr/>
          <p:nvPr/>
        </p:nvSpPr>
        <p:spPr>
          <a:xfrm>
            <a:off x="8153016" y="1527687"/>
            <a:ext cx="1383486" cy="2528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0793A-0B66-02A1-30D3-AA9670015E7F}"/>
              </a:ext>
            </a:extLst>
          </p:cNvPr>
          <p:cNvSpPr/>
          <p:nvPr/>
        </p:nvSpPr>
        <p:spPr>
          <a:xfrm>
            <a:off x="6734091" y="994125"/>
            <a:ext cx="4211345" cy="501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01103B-080B-6047-E338-A31979A4491B}"/>
              </a:ext>
            </a:extLst>
          </p:cNvPr>
          <p:cNvSpPr/>
          <p:nvPr/>
        </p:nvSpPr>
        <p:spPr>
          <a:xfrm>
            <a:off x="3238228" y="4089875"/>
            <a:ext cx="3452158" cy="3064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A7FF8E-75C8-5589-7482-9830E3FABB8C}"/>
              </a:ext>
            </a:extLst>
          </p:cNvPr>
          <p:cNvSpPr/>
          <p:nvPr/>
        </p:nvSpPr>
        <p:spPr>
          <a:xfrm>
            <a:off x="6734091" y="4104740"/>
            <a:ext cx="4211345" cy="377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A11433-6EE5-07E1-8A63-E761C0BF22FB}"/>
              </a:ext>
            </a:extLst>
          </p:cNvPr>
          <p:cNvSpPr/>
          <p:nvPr/>
        </p:nvSpPr>
        <p:spPr>
          <a:xfrm>
            <a:off x="6721320" y="4514498"/>
            <a:ext cx="4224116" cy="2640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57" name="Picture 56" descr="A car in a garage&#10;&#10;Description automatically generated">
            <a:extLst>
              <a:ext uri="{FF2B5EF4-FFF2-40B4-BE49-F238E27FC236}">
                <a16:creationId xmlns:a16="http://schemas.microsoft.com/office/drawing/2014/main" id="{80B8DE98-CEEA-68AF-8D59-3BAD2F566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000" y1="39250" x2="68750" y2="39250"/>
                        <a14:foregroundMark x1="68750" y1="39250" x2="44750" y2="78500"/>
                        <a14:foregroundMark x1="44750" y1="78500" x2="19750" y2="39750"/>
                        <a14:foregroundMark x1="19750" y1="39750" x2="19750" y2="39250"/>
                        <a14:foregroundMark x1="46750" y1="56750" x2="29000" y2="61000"/>
                        <a14:foregroundMark x1="45750" y1="56750" x2="75750" y2="53750"/>
                        <a14:foregroundMark x1="36250" y1="64000" x2="70500" y2="62000"/>
                        <a14:foregroundMark x1="31250" y1="43250" x2="71500" y2="41250"/>
                        <a14:foregroundMark x1="32250" y1="39250" x2="66250" y2="37250"/>
                        <a14:foregroundMark x1="29000" y1="40250" x2="70500" y2="38250"/>
                        <a14:foregroundMark x1="57000" y1="67250" x2="70500" y2="60000"/>
                        <a14:foregroundMark x1="48750" y1="70250" x2="70500" y2="69250"/>
                        <a14:foregroundMark x1="27000" y1="72250" x2="40500" y2="72250"/>
                        <a14:foregroundMark x1="59000" y1="71250" x2="75750" y2="71250"/>
                        <a14:foregroundMark x1="74750" y1="39250" x2="79750" y2="74500"/>
                        <a14:foregroundMark x1="27000" y1="43250" x2="28000" y2="7550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81" y="1543636"/>
            <a:ext cx="1293713" cy="1108285"/>
          </a:xfrm>
          <a:prstGeom prst="rect">
            <a:avLst/>
          </a:prstGeom>
        </p:spPr>
      </p:pic>
      <p:pic>
        <p:nvPicPr>
          <p:cNvPr id="59" name="Picture 58" descr="A black and white logo of a house with a leaf&#10;&#10;Description automatically generated">
            <a:extLst>
              <a:ext uri="{FF2B5EF4-FFF2-40B4-BE49-F238E27FC236}">
                <a16:creationId xmlns:a16="http://schemas.microsoft.com/office/drawing/2014/main" id="{DFBA6822-30F1-9724-C0F5-176C50831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14844" y1="45508" x2="58984" y2="45703"/>
                        <a14:foregroundMark x1="58984" y1="45703" x2="85156" y2="45117"/>
                        <a14:foregroundMark x1="13867" y1="43750" x2="26367" y2="35938"/>
                        <a14:foregroundMark x1="26367" y1="35938" x2="49805" y2="11133"/>
                        <a14:foregroundMark x1="49805" y1="11133" x2="79688" y2="37109"/>
                        <a14:foregroundMark x1="79688" y1="37109" x2="53320" y2="12500"/>
                        <a14:foregroundMark x1="53320" y1="12500" x2="80273" y2="40039"/>
                        <a14:foregroundMark x1="80273" y1="40039" x2="54883" y2="17188"/>
                        <a14:foregroundMark x1="54883" y1="17188" x2="38281" y2="24414"/>
                        <a14:foregroundMark x1="38281" y1="24414" x2="23047" y2="39063"/>
                        <a14:foregroundMark x1="23047" y1="39063" x2="34375" y2="23438"/>
                        <a14:foregroundMark x1="34375" y1="23438" x2="24609" y2="36914"/>
                        <a14:foregroundMark x1="24609" y1="36914" x2="23828" y2="19922"/>
                        <a14:foregroundMark x1="23828" y1="19922" x2="33398" y2="25195"/>
                        <a14:foregroundMark x1="23242" y1="19336" x2="29102" y2="25781"/>
                        <a14:foregroundMark x1="54102" y1="18750" x2="70313" y2="39453"/>
                        <a14:foregroundMark x1="70313" y1="39453" x2="23242" y2="48047"/>
                        <a14:foregroundMark x1="23242" y1="48047" x2="32227" y2="33594"/>
                        <a14:foregroundMark x1="32227" y1="33594" x2="49609" y2="20117"/>
                        <a14:foregroundMark x1="28320" y1="41406" x2="45703" y2="27344"/>
                        <a14:foregroundMark x1="45703" y1="27344" x2="42578" y2="41992"/>
                        <a14:foregroundMark x1="42578" y1="41992" x2="59766" y2="35352"/>
                        <a14:foregroundMark x1="59766" y1="35352" x2="58008" y2="40430"/>
                        <a14:foregroundMark x1="70508" y1="33594" x2="83008" y2="43555"/>
                        <a14:foregroundMark x1="83008" y1="43555" x2="64453" y2="44922"/>
                        <a14:foregroundMark x1="64453" y1="44922" x2="70898" y2="41406"/>
                        <a14:foregroundMark x1="25586" y1="48828" x2="28125" y2="74609"/>
                        <a14:foregroundMark x1="28125" y1="74609" x2="66016" y2="78516"/>
                        <a14:foregroundMark x1="66016" y1="78516" x2="59570" y2="61719"/>
                        <a14:foregroundMark x1="59570" y1="61719" x2="38477" y2="64258"/>
                        <a14:foregroundMark x1="38477" y1="64258" x2="29688" y2="84375"/>
                        <a14:foregroundMark x1="29688" y1="84375" x2="55078" y2="84570"/>
                        <a14:foregroundMark x1="55078" y1="84570" x2="71680" y2="83398"/>
                        <a14:foregroundMark x1="71680" y1="83398" x2="70508" y2="49219"/>
                        <a14:foregroundMark x1="26953" y1="45117" x2="37891" y2="64648"/>
                        <a14:foregroundMark x1="37891" y1="64648" x2="60938" y2="59961"/>
                        <a14:foregroundMark x1="60938" y1="59961" x2="42578" y2="53906"/>
                        <a14:foregroundMark x1="42578" y1="53906" x2="57227" y2="50195"/>
                        <a14:foregroundMark x1="57227" y1="50195" x2="55664" y2="52148"/>
                        <a14:foregroundMark x1="62500" y1="53906" x2="67578" y2="58203"/>
                        <a14:backgroundMark x1="0" y1="2930" x2="95313" y2="9375"/>
                        <a14:backgroundMark x1="95313" y1="9375" x2="586" y2="391"/>
                        <a14:backgroundMark x1="1563" y1="1172" x2="14453" y2="75000"/>
                        <a14:backgroundMark x1="14453" y1="75000" x2="11133" y2="92188"/>
                        <a14:backgroundMark x1="11133" y1="92188" x2="586" y2="46484"/>
                      </a14:backgroundRemoval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17" y="1751250"/>
            <a:ext cx="766116" cy="648571"/>
          </a:xfrm>
          <a:prstGeom prst="rect">
            <a:avLst/>
          </a:prstGeom>
        </p:spPr>
      </p:pic>
      <p:pic>
        <p:nvPicPr>
          <p:cNvPr id="61" name="Graphic 60" descr="House outline">
            <a:extLst>
              <a:ext uri="{FF2B5EF4-FFF2-40B4-BE49-F238E27FC236}">
                <a16:creationId xmlns:a16="http://schemas.microsoft.com/office/drawing/2014/main" id="{30E0E30D-3814-18F9-659C-F11DC9875A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49263" y="1681724"/>
            <a:ext cx="731029" cy="731029"/>
          </a:xfrm>
          <a:prstGeom prst="rect">
            <a:avLst/>
          </a:prstGeom>
        </p:spPr>
      </p:pic>
      <p:pic>
        <p:nvPicPr>
          <p:cNvPr id="63" name="Graphic 62" descr="Checkmark with solid fill">
            <a:extLst>
              <a:ext uri="{FF2B5EF4-FFF2-40B4-BE49-F238E27FC236}">
                <a16:creationId xmlns:a16="http://schemas.microsoft.com/office/drawing/2014/main" id="{FD1415E5-7389-82C7-147B-C1E0F85A20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00824" y="1744542"/>
            <a:ext cx="287499" cy="287499"/>
          </a:xfrm>
          <a:prstGeom prst="rect">
            <a:avLst/>
          </a:prstGeom>
        </p:spPr>
      </p:pic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A6033FC6-89A0-F0F6-C52A-4E7E2DB244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83032" y="1753423"/>
            <a:ext cx="287499" cy="287499"/>
          </a:xfrm>
          <a:prstGeom prst="rect">
            <a:avLst/>
          </a:prstGeom>
        </p:spPr>
      </p:pic>
      <p:pic>
        <p:nvPicPr>
          <p:cNvPr id="66" name="Graphic 65" descr="Close with solid fill">
            <a:extLst>
              <a:ext uri="{FF2B5EF4-FFF2-40B4-BE49-F238E27FC236}">
                <a16:creationId xmlns:a16="http://schemas.microsoft.com/office/drawing/2014/main" id="{A787EB0F-CA2F-5AFC-450C-09FFC98256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99274" y="1755071"/>
            <a:ext cx="299977" cy="29997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5FCDA2A-14FA-A881-479C-1D7B164E88AE}"/>
              </a:ext>
            </a:extLst>
          </p:cNvPr>
          <p:cNvSpPr txBox="1"/>
          <p:nvPr/>
        </p:nvSpPr>
        <p:spPr>
          <a:xfrm>
            <a:off x="6778881" y="2399821"/>
            <a:ext cx="1329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Very Good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1D6D61-1371-8919-12E2-F667FB569404}"/>
              </a:ext>
            </a:extLst>
          </p:cNvPr>
          <p:cNvSpPr txBox="1"/>
          <p:nvPr/>
        </p:nvSpPr>
        <p:spPr>
          <a:xfrm>
            <a:off x="8139193" y="2399821"/>
            <a:ext cx="1329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Good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D423C6-83D8-A4D0-C077-9711F7C6011F}"/>
              </a:ext>
            </a:extLst>
          </p:cNvPr>
          <p:cNvSpPr txBox="1"/>
          <p:nvPr/>
        </p:nvSpPr>
        <p:spPr>
          <a:xfrm>
            <a:off x="9571719" y="2438178"/>
            <a:ext cx="1329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Bad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238DB-A953-BB78-A85D-B3E0F79156D7}"/>
              </a:ext>
            </a:extLst>
          </p:cNvPr>
          <p:cNvSpPr txBox="1"/>
          <p:nvPr/>
        </p:nvSpPr>
        <p:spPr>
          <a:xfrm>
            <a:off x="6701472" y="1018203"/>
            <a:ext cx="42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Condition Status wise Properties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A1F7DC-2FF5-8461-8F76-449E5935343E}"/>
              </a:ext>
            </a:extLst>
          </p:cNvPr>
          <p:cNvSpPr txBox="1"/>
          <p:nvPr/>
        </p:nvSpPr>
        <p:spPr>
          <a:xfrm>
            <a:off x="6701472" y="4096300"/>
            <a:ext cx="42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Properties by Year Built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5FE888-CCA5-AF3B-883F-1536A1039CC0}"/>
              </a:ext>
            </a:extLst>
          </p:cNvPr>
          <p:cNvSpPr txBox="1"/>
          <p:nvPr/>
        </p:nvSpPr>
        <p:spPr>
          <a:xfrm>
            <a:off x="3207295" y="4060985"/>
            <a:ext cx="349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Floor Contained in the Property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AC1892-8B04-0F93-016B-B72AB292AEEC}"/>
              </a:ext>
            </a:extLst>
          </p:cNvPr>
          <p:cNvSpPr txBox="1"/>
          <p:nvPr/>
        </p:nvSpPr>
        <p:spPr>
          <a:xfrm>
            <a:off x="3182104" y="1015306"/>
            <a:ext cx="349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Bedroom Contained in the Property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17464E-8C3E-5E7B-7F24-22379549923E}"/>
              </a:ext>
            </a:extLst>
          </p:cNvPr>
          <p:cNvSpPr txBox="1"/>
          <p:nvPr/>
        </p:nvSpPr>
        <p:spPr>
          <a:xfrm>
            <a:off x="1375245" y="1001162"/>
            <a:ext cx="1806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Waterfront Status</a:t>
            </a:r>
            <a:endParaRPr lang="en-IN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94F563-3274-7055-A828-25A910C41109}"/>
              </a:ext>
            </a:extLst>
          </p:cNvPr>
          <p:cNvSpPr txBox="1"/>
          <p:nvPr/>
        </p:nvSpPr>
        <p:spPr>
          <a:xfrm>
            <a:off x="1420035" y="2532984"/>
            <a:ext cx="1806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Waterfront Status</a:t>
            </a:r>
            <a:endParaRPr lang="en-IN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8F02A8-E572-3F30-D5DF-93627EF892E2}"/>
              </a:ext>
            </a:extLst>
          </p:cNvPr>
          <p:cNvSpPr txBox="1"/>
          <p:nvPr/>
        </p:nvSpPr>
        <p:spPr>
          <a:xfrm>
            <a:off x="1365647" y="4108557"/>
            <a:ext cx="1806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Renovation Status</a:t>
            </a:r>
            <a:endParaRPr lang="en-IN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B713BA-BEEB-72D0-5E22-1E0C6D06E80A}"/>
              </a:ext>
            </a:extLst>
          </p:cNvPr>
          <p:cNvSpPr txBox="1"/>
          <p:nvPr/>
        </p:nvSpPr>
        <p:spPr>
          <a:xfrm>
            <a:off x="1398924" y="5621704"/>
            <a:ext cx="1806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Renovation Status</a:t>
            </a:r>
            <a:endParaRPr lang="en-IN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E308A15F-32B2-F1C1-7D75-396963A5B12B}"/>
              </a:ext>
            </a:extLst>
          </p:cNvPr>
          <p:cNvSpPr/>
          <p:nvPr/>
        </p:nvSpPr>
        <p:spPr>
          <a:xfrm rot="5400000">
            <a:off x="736839" y="3254905"/>
            <a:ext cx="1104408" cy="1480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7362E4-7B6F-7EE5-7710-770181AB8404}"/>
              </a:ext>
            </a:extLst>
          </p:cNvPr>
          <p:cNvSpPr txBox="1"/>
          <p:nvPr/>
        </p:nvSpPr>
        <p:spPr>
          <a:xfrm>
            <a:off x="1397212" y="1855021"/>
            <a:ext cx="180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Has Waterfront Yes</a:t>
            </a:r>
            <a:endParaRPr lang="en-IN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24F3C8-7585-E4FF-D3F1-8780FC960729}"/>
              </a:ext>
            </a:extLst>
          </p:cNvPr>
          <p:cNvSpPr txBox="1"/>
          <p:nvPr/>
        </p:nvSpPr>
        <p:spPr>
          <a:xfrm>
            <a:off x="1391553" y="5000410"/>
            <a:ext cx="180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Has Renovated Yes</a:t>
            </a:r>
            <a:endParaRPr lang="en-IN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6943F7-BE13-1183-C6DB-54B55655839D}"/>
              </a:ext>
            </a:extLst>
          </p:cNvPr>
          <p:cNvSpPr txBox="1"/>
          <p:nvPr/>
        </p:nvSpPr>
        <p:spPr>
          <a:xfrm>
            <a:off x="1330130" y="6512759"/>
            <a:ext cx="180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Has Renovated No</a:t>
            </a:r>
            <a:endParaRPr lang="en-IN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8BD947-E943-9BD0-F12E-91BF247DC516}"/>
              </a:ext>
            </a:extLst>
          </p:cNvPr>
          <p:cNvSpPr txBox="1"/>
          <p:nvPr/>
        </p:nvSpPr>
        <p:spPr>
          <a:xfrm>
            <a:off x="1375245" y="3456540"/>
            <a:ext cx="180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Has Waterfront No</a:t>
            </a:r>
            <a:endParaRPr lang="en-IN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40E23-5AA5-B485-91B0-D9D11051CBCC}"/>
              </a:ext>
            </a:extLst>
          </p:cNvPr>
          <p:cNvSpPr/>
          <p:nvPr/>
        </p:nvSpPr>
        <p:spPr>
          <a:xfrm>
            <a:off x="0" y="0"/>
            <a:ext cx="10998191" cy="967984"/>
          </a:xfrm>
          <a:prstGeom prst="rect">
            <a:avLst/>
          </a:prstGeom>
          <a:solidFill>
            <a:srgbClr val="58585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DAA76E59-7AC2-B2B2-68DE-B43F760910C8}"/>
              </a:ext>
            </a:extLst>
          </p:cNvPr>
          <p:cNvSpPr/>
          <p:nvPr/>
        </p:nvSpPr>
        <p:spPr>
          <a:xfrm>
            <a:off x="1809445" y="21772"/>
            <a:ext cx="6928388" cy="935649"/>
          </a:xfrm>
          <a:prstGeom prst="flowChartManualOperati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BC372-F6B4-EEA5-937C-62E63E2E158E}"/>
              </a:ext>
            </a:extLst>
          </p:cNvPr>
          <p:cNvSpPr txBox="1"/>
          <p:nvPr/>
        </p:nvSpPr>
        <p:spPr>
          <a:xfrm>
            <a:off x="2549403" y="44481"/>
            <a:ext cx="549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  </a:t>
            </a:r>
            <a:r>
              <a:rPr lang="en-US" sz="2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Dashboard</a:t>
            </a:r>
            <a:endParaRPr lang="en-IN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9A94C-0523-FB1D-46DC-6422E02710E5}"/>
              </a:ext>
            </a:extLst>
          </p:cNvPr>
          <p:cNvSpPr txBox="1"/>
          <p:nvPr/>
        </p:nvSpPr>
        <p:spPr>
          <a:xfrm>
            <a:off x="2984985" y="495183"/>
            <a:ext cx="3717672" cy="35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8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Property Value Analysis Report</a:t>
            </a:r>
            <a:endParaRPr lang="en-IN" sz="1718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DDF6B-4B1E-D5DF-B887-7C967C97DB87}"/>
              </a:ext>
            </a:extLst>
          </p:cNvPr>
          <p:cNvSpPr txBox="1"/>
          <p:nvPr/>
        </p:nvSpPr>
        <p:spPr>
          <a:xfrm>
            <a:off x="9" y="578948"/>
            <a:ext cx="1960228" cy="35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18" b="1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 Estate</a:t>
            </a:r>
            <a:endParaRPr lang="en-IN" sz="1718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 descr="A hand holding a house&#10;&#10;Description automatically generated">
            <a:extLst>
              <a:ext uri="{FF2B5EF4-FFF2-40B4-BE49-F238E27FC236}">
                <a16:creationId xmlns:a16="http://schemas.microsoft.com/office/drawing/2014/main" id="{A6D58F8C-7BEE-65BB-803E-116F7668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26" y="73120"/>
            <a:ext cx="747447" cy="53553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A56DC3-C43B-61F3-A302-98CD35125A14}"/>
              </a:ext>
            </a:extLst>
          </p:cNvPr>
          <p:cNvSpPr/>
          <p:nvPr/>
        </p:nvSpPr>
        <p:spPr>
          <a:xfrm>
            <a:off x="36321" y="982583"/>
            <a:ext cx="1168924" cy="15239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A027C9-A19B-A5CA-F023-F49EE62C91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0" y="1090871"/>
            <a:ext cx="973298" cy="1072768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025A45A-A3F3-DFEC-43BE-7462626CC3F5}"/>
              </a:ext>
            </a:extLst>
          </p:cNvPr>
          <p:cNvSpPr/>
          <p:nvPr/>
        </p:nvSpPr>
        <p:spPr>
          <a:xfrm>
            <a:off x="36321" y="2534685"/>
            <a:ext cx="1168924" cy="15239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F204A3-10B2-B9D9-D5BE-E864A570EEE6}"/>
              </a:ext>
            </a:extLst>
          </p:cNvPr>
          <p:cNvSpPr/>
          <p:nvPr/>
        </p:nvSpPr>
        <p:spPr>
          <a:xfrm>
            <a:off x="47207" y="5649767"/>
            <a:ext cx="1168924" cy="15239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2A1638-CDC5-5D56-FF65-38950DD6DC42}"/>
              </a:ext>
            </a:extLst>
          </p:cNvPr>
          <p:cNvSpPr/>
          <p:nvPr/>
        </p:nvSpPr>
        <p:spPr>
          <a:xfrm>
            <a:off x="25435" y="4097673"/>
            <a:ext cx="1168924" cy="15239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pic>
        <p:nvPicPr>
          <p:cNvPr id="34" name="Graphic 33" descr="Eye with solid fill">
            <a:extLst>
              <a:ext uri="{FF2B5EF4-FFF2-40B4-BE49-F238E27FC236}">
                <a16:creationId xmlns:a16="http://schemas.microsoft.com/office/drawing/2014/main" id="{C6E7FE2A-EB16-6564-75A2-3F6297E7E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372" y="3008928"/>
            <a:ext cx="961932" cy="872211"/>
          </a:xfrm>
          <a:prstGeom prst="rect">
            <a:avLst/>
          </a:prstGeom>
        </p:spPr>
      </p:pic>
      <p:pic>
        <p:nvPicPr>
          <p:cNvPr id="36" name="Graphic 35" descr="Earth Globe - Asia with solid fill">
            <a:extLst>
              <a:ext uri="{FF2B5EF4-FFF2-40B4-BE49-F238E27FC236}">
                <a16:creationId xmlns:a16="http://schemas.microsoft.com/office/drawing/2014/main" id="{515FB6B2-9343-BCD8-5849-63ED77BE3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049" y="4650168"/>
            <a:ext cx="744093" cy="744093"/>
          </a:xfrm>
          <a:prstGeom prst="rect">
            <a:avLst/>
          </a:prstGeom>
        </p:spPr>
      </p:pic>
      <p:pic>
        <p:nvPicPr>
          <p:cNvPr id="38" name="Graphic 37" descr="Open book outline">
            <a:extLst>
              <a:ext uri="{FF2B5EF4-FFF2-40B4-BE49-F238E27FC236}">
                <a16:creationId xmlns:a16="http://schemas.microsoft.com/office/drawing/2014/main" id="{1ED24BF8-E0A0-9154-F9EB-B8DB1F7F37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206" y="6132398"/>
            <a:ext cx="785781" cy="78578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44203E8-D016-00F6-7F64-CE28A7680061}"/>
              </a:ext>
            </a:extLst>
          </p:cNvPr>
          <p:cNvSpPr txBox="1"/>
          <p:nvPr/>
        </p:nvSpPr>
        <p:spPr>
          <a:xfrm>
            <a:off x="134458" y="2690944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>
                <a:solidFill>
                  <a:schemeClr val="bg1"/>
                </a:solidFill>
              </a:rPr>
              <a:t>Overview</a:t>
            </a:r>
            <a:endParaRPr lang="en-IN" sz="1547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D6E23F-B519-72E8-A8D5-14200E2194FC}"/>
              </a:ext>
            </a:extLst>
          </p:cNvPr>
          <p:cNvSpPr txBox="1"/>
          <p:nvPr/>
        </p:nvSpPr>
        <p:spPr>
          <a:xfrm>
            <a:off x="161206" y="4301041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>
                <a:solidFill>
                  <a:schemeClr val="bg1"/>
                </a:solidFill>
              </a:rPr>
              <a:t>Location</a:t>
            </a:r>
            <a:endParaRPr lang="en-IN" sz="1547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2C7873-F27D-F826-C25A-6A09D8AC6CB0}"/>
              </a:ext>
            </a:extLst>
          </p:cNvPr>
          <p:cNvSpPr txBox="1"/>
          <p:nvPr/>
        </p:nvSpPr>
        <p:spPr>
          <a:xfrm>
            <a:off x="129698" y="5811309"/>
            <a:ext cx="1103445" cy="33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47" b="1" dirty="0">
                <a:solidFill>
                  <a:schemeClr val="bg1"/>
                </a:solidFill>
              </a:rPr>
              <a:t>About Us</a:t>
            </a:r>
            <a:endParaRPr lang="en-IN" sz="1547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38C19D-8670-D52C-CEA9-358FFD1AA773}"/>
              </a:ext>
            </a:extLst>
          </p:cNvPr>
          <p:cNvSpPr/>
          <p:nvPr/>
        </p:nvSpPr>
        <p:spPr>
          <a:xfrm>
            <a:off x="1368293" y="1514597"/>
            <a:ext cx="5262887" cy="5640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0793A-0B66-02A1-30D3-AA9670015E7F}"/>
              </a:ext>
            </a:extLst>
          </p:cNvPr>
          <p:cNvSpPr/>
          <p:nvPr/>
        </p:nvSpPr>
        <p:spPr>
          <a:xfrm>
            <a:off x="1368253" y="1049888"/>
            <a:ext cx="5267982" cy="424725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A11433-6EE5-07E1-8A63-E761C0BF22FB}"/>
              </a:ext>
            </a:extLst>
          </p:cNvPr>
          <p:cNvSpPr/>
          <p:nvPr/>
        </p:nvSpPr>
        <p:spPr>
          <a:xfrm>
            <a:off x="6702657" y="4130117"/>
            <a:ext cx="4224116" cy="3021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238DB-A953-BB78-A85D-B3E0F79156D7}"/>
              </a:ext>
            </a:extLst>
          </p:cNvPr>
          <p:cNvSpPr txBox="1"/>
          <p:nvPr/>
        </p:nvSpPr>
        <p:spPr>
          <a:xfrm>
            <a:off x="1335634" y="1061803"/>
            <a:ext cx="42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Location by Properties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E308A15F-32B2-F1C1-7D75-396963A5B12B}"/>
              </a:ext>
            </a:extLst>
          </p:cNvPr>
          <p:cNvSpPr/>
          <p:nvPr/>
        </p:nvSpPr>
        <p:spPr>
          <a:xfrm rot="5400000">
            <a:off x="727246" y="4792877"/>
            <a:ext cx="1104408" cy="1480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AF4661-050F-FD31-E8D1-CF0C3C759D7C}"/>
              </a:ext>
            </a:extLst>
          </p:cNvPr>
          <p:cNvSpPr/>
          <p:nvPr/>
        </p:nvSpPr>
        <p:spPr>
          <a:xfrm>
            <a:off x="6702657" y="1036709"/>
            <a:ext cx="4224116" cy="3021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4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B6550-7E85-8928-F59E-8A65F5A87B46}"/>
              </a:ext>
            </a:extLst>
          </p:cNvPr>
          <p:cNvSpPr txBox="1"/>
          <p:nvPr/>
        </p:nvSpPr>
        <p:spPr>
          <a:xfrm>
            <a:off x="1370905" y="1505776"/>
            <a:ext cx="427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Total Properties by Property Location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9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75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Fasil Haneefa</dc:creator>
  <cp:lastModifiedBy>Fasil Haneefa</cp:lastModifiedBy>
  <cp:revision>5</cp:revision>
  <dcterms:created xsi:type="dcterms:W3CDTF">2024-08-04T14:37:47Z</dcterms:created>
  <dcterms:modified xsi:type="dcterms:W3CDTF">2024-08-04T18:02:57Z</dcterms:modified>
</cp:coreProperties>
</file>