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</p:sldIdLst>
  <p:sldSz cx="109982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865" y="1178222"/>
            <a:ext cx="934847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775" y="3781306"/>
            <a:ext cx="824865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0587" y="383297"/>
            <a:ext cx="237148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7" y="383297"/>
            <a:ext cx="697698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3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98" y="1794831"/>
            <a:ext cx="948594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398" y="4817876"/>
            <a:ext cx="948594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126" y="1916484"/>
            <a:ext cx="46742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7839" y="1916484"/>
            <a:ext cx="46742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4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383299"/>
            <a:ext cx="9485948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60" y="1764832"/>
            <a:ext cx="465275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560" y="2629749"/>
            <a:ext cx="465275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7839" y="1764832"/>
            <a:ext cx="467566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7839" y="2629749"/>
            <a:ext cx="467566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479954"/>
            <a:ext cx="354720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667" y="1036570"/>
            <a:ext cx="556783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559" y="2159794"/>
            <a:ext cx="354720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479954"/>
            <a:ext cx="354720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5667" y="1036570"/>
            <a:ext cx="556783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559" y="2159794"/>
            <a:ext cx="354720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383299"/>
            <a:ext cx="948594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1916484"/>
            <a:ext cx="948594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6" y="6672698"/>
            <a:ext cx="247459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3154" y="6672698"/>
            <a:ext cx="3711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79" y="6672698"/>
            <a:ext cx="247459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5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40E23-5AA5-B485-91B0-D9D11051CBCC}"/>
              </a:ext>
            </a:extLst>
          </p:cNvPr>
          <p:cNvSpPr/>
          <p:nvPr/>
        </p:nvSpPr>
        <p:spPr>
          <a:xfrm>
            <a:off x="0" y="0"/>
            <a:ext cx="10998191" cy="96798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DAA76E59-7AC2-B2B2-68DE-B43F760910C8}"/>
              </a:ext>
            </a:extLst>
          </p:cNvPr>
          <p:cNvSpPr/>
          <p:nvPr/>
        </p:nvSpPr>
        <p:spPr>
          <a:xfrm>
            <a:off x="1809444" y="0"/>
            <a:ext cx="7064391" cy="957421"/>
          </a:xfrm>
          <a:prstGeom prst="flowChartManualOperation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BC372-F6B4-EEA5-937C-62E63E2E158E}"/>
              </a:ext>
            </a:extLst>
          </p:cNvPr>
          <p:cNvSpPr txBox="1"/>
          <p:nvPr/>
        </p:nvSpPr>
        <p:spPr>
          <a:xfrm>
            <a:off x="2661001" y="2745"/>
            <a:ext cx="549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 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  <a:endParaRPr lang="en-IN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9A94C-0523-FB1D-46DC-6422E02710E5}"/>
              </a:ext>
            </a:extLst>
          </p:cNvPr>
          <p:cNvSpPr txBox="1"/>
          <p:nvPr/>
        </p:nvSpPr>
        <p:spPr>
          <a:xfrm>
            <a:off x="3238228" y="527151"/>
            <a:ext cx="3717672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Property Analysis Report</a:t>
            </a:r>
            <a:endParaRPr lang="en-IN" sz="1718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F6B-4B1E-D5DF-B887-7C967C97DB87}"/>
              </a:ext>
            </a:extLst>
          </p:cNvPr>
          <p:cNvSpPr txBox="1"/>
          <p:nvPr/>
        </p:nvSpPr>
        <p:spPr>
          <a:xfrm>
            <a:off x="9" y="578948"/>
            <a:ext cx="1960228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b="1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 Estate</a:t>
            </a:r>
            <a:endParaRPr lang="en-IN" sz="1718" b="1" dirty="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hand holding a house&#10;&#10;Description automatically generated">
            <a:extLst>
              <a:ext uri="{FF2B5EF4-FFF2-40B4-BE49-F238E27FC236}">
                <a16:creationId xmlns:a16="http://schemas.microsoft.com/office/drawing/2014/main" id="{A6D58F8C-7BEE-65BB-803E-116F7668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6" y="73120"/>
            <a:ext cx="747447" cy="53553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A56DC3-C43B-61F3-A302-98CD35125A14}"/>
              </a:ext>
            </a:extLst>
          </p:cNvPr>
          <p:cNvSpPr/>
          <p:nvPr/>
        </p:nvSpPr>
        <p:spPr>
          <a:xfrm>
            <a:off x="48167" y="1021986"/>
            <a:ext cx="1168924" cy="16583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A027C9-A19B-A5CA-F023-F49EE62C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" y="1275001"/>
            <a:ext cx="973298" cy="107276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A1638-CDC5-5D56-FF65-38950DD6DC42}"/>
              </a:ext>
            </a:extLst>
          </p:cNvPr>
          <p:cNvSpPr/>
          <p:nvPr/>
        </p:nvSpPr>
        <p:spPr>
          <a:xfrm>
            <a:off x="36321" y="4830101"/>
            <a:ext cx="1178692" cy="21629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6" name="Graphic 35" descr="Earth Globe - Asia with solid fill">
            <a:extLst>
              <a:ext uri="{FF2B5EF4-FFF2-40B4-BE49-F238E27FC236}">
                <a16:creationId xmlns:a16="http://schemas.microsoft.com/office/drawing/2014/main" id="{515FB6B2-9343-BCD8-5849-63ED77BE3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72" y="5427947"/>
            <a:ext cx="1033843" cy="10338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D6E23F-B519-72E8-A8D5-14200E2194FC}"/>
              </a:ext>
            </a:extLst>
          </p:cNvPr>
          <p:cNvSpPr txBox="1"/>
          <p:nvPr/>
        </p:nvSpPr>
        <p:spPr>
          <a:xfrm>
            <a:off x="108374" y="5044001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/>
              <a:t>Location</a:t>
            </a:r>
            <a:endParaRPr lang="en-IN" sz="1547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49733B-D685-847B-6474-43E8FD3EBA7C}"/>
              </a:ext>
            </a:extLst>
          </p:cNvPr>
          <p:cNvSpPr/>
          <p:nvPr/>
        </p:nvSpPr>
        <p:spPr>
          <a:xfrm>
            <a:off x="1407863" y="1008272"/>
            <a:ext cx="1774241" cy="148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73EAE2-EEFC-7785-8185-4664538A33F5}"/>
              </a:ext>
            </a:extLst>
          </p:cNvPr>
          <p:cNvSpPr/>
          <p:nvPr/>
        </p:nvSpPr>
        <p:spPr>
          <a:xfrm>
            <a:off x="1407863" y="2533467"/>
            <a:ext cx="1774241" cy="1523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0F78F-7EC0-6635-FB32-7C79C214215A}"/>
              </a:ext>
            </a:extLst>
          </p:cNvPr>
          <p:cNvSpPr/>
          <p:nvPr/>
        </p:nvSpPr>
        <p:spPr>
          <a:xfrm>
            <a:off x="1407863" y="4097673"/>
            <a:ext cx="1774241" cy="1507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4F8D43-B88E-1949-9DF8-E7F6B9DE51C8}"/>
              </a:ext>
            </a:extLst>
          </p:cNvPr>
          <p:cNvSpPr/>
          <p:nvPr/>
        </p:nvSpPr>
        <p:spPr>
          <a:xfrm>
            <a:off x="1407862" y="5632958"/>
            <a:ext cx="1799433" cy="15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F05B6-EC0F-3760-BB0B-671C38592253}"/>
              </a:ext>
            </a:extLst>
          </p:cNvPr>
          <p:cNvSpPr/>
          <p:nvPr/>
        </p:nvSpPr>
        <p:spPr>
          <a:xfrm>
            <a:off x="6744977" y="1428545"/>
            <a:ext cx="1363249" cy="1245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0793A-0B66-02A1-30D3-AA9670015E7F}"/>
              </a:ext>
            </a:extLst>
          </p:cNvPr>
          <p:cNvSpPr/>
          <p:nvPr/>
        </p:nvSpPr>
        <p:spPr>
          <a:xfrm>
            <a:off x="6734091" y="994125"/>
            <a:ext cx="4211345" cy="398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01103B-080B-6047-E338-A31979A4491B}"/>
              </a:ext>
            </a:extLst>
          </p:cNvPr>
          <p:cNvSpPr/>
          <p:nvPr/>
        </p:nvSpPr>
        <p:spPr>
          <a:xfrm>
            <a:off x="3238228" y="2532984"/>
            <a:ext cx="3452158" cy="4621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11433-6EE5-07E1-8A63-E761C0BF22FB}"/>
              </a:ext>
            </a:extLst>
          </p:cNvPr>
          <p:cNvSpPr/>
          <p:nvPr/>
        </p:nvSpPr>
        <p:spPr>
          <a:xfrm>
            <a:off x="6721320" y="3987092"/>
            <a:ext cx="4224116" cy="3167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57" name="Picture 56" descr="A car in a garage&#10;&#10;Description automatically generated">
            <a:extLst>
              <a:ext uri="{FF2B5EF4-FFF2-40B4-BE49-F238E27FC236}">
                <a16:creationId xmlns:a16="http://schemas.microsoft.com/office/drawing/2014/main" id="{80B8DE98-CEEA-68AF-8D59-3BAD2F5661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000" y1="39250" x2="68750" y2="39250"/>
                        <a14:foregroundMark x1="68750" y1="39250" x2="44750" y2="78500"/>
                        <a14:foregroundMark x1="44750" y1="78500" x2="19750" y2="39750"/>
                        <a14:foregroundMark x1="19750" y1="39750" x2="19750" y2="39250"/>
                        <a14:foregroundMark x1="46750" y1="56750" x2="29000" y2="61000"/>
                        <a14:foregroundMark x1="45750" y1="56750" x2="75750" y2="53750"/>
                        <a14:foregroundMark x1="36250" y1="64000" x2="70500" y2="62000"/>
                        <a14:foregroundMark x1="31250" y1="43250" x2="71500" y2="41250"/>
                        <a14:foregroundMark x1="32250" y1="39250" x2="66250" y2="37250"/>
                        <a14:foregroundMark x1="29000" y1="40250" x2="70500" y2="38250"/>
                        <a14:foregroundMark x1="57000" y1="67250" x2="70500" y2="60000"/>
                        <a14:foregroundMark x1="48750" y1="70250" x2="70500" y2="69250"/>
                        <a14:foregroundMark x1="27000" y1="72250" x2="40500" y2="72250"/>
                        <a14:foregroundMark x1="59000" y1="71250" x2="75750" y2="71250"/>
                        <a14:foregroundMark x1="74750" y1="39250" x2="79750" y2="74500"/>
                        <a14:foregroundMark x1="27000" y1="43250" x2="28000" y2="755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73" y="1284308"/>
            <a:ext cx="744424" cy="637726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FD1415E5-7389-82C7-147B-C1E0F85A2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817" y="1450792"/>
            <a:ext cx="156963" cy="1569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5FCDA2A-14FA-A881-479C-1D7B164E88AE}"/>
              </a:ext>
            </a:extLst>
          </p:cNvPr>
          <p:cNvSpPr txBox="1"/>
          <p:nvPr/>
        </p:nvSpPr>
        <p:spPr>
          <a:xfrm>
            <a:off x="6771725" y="1783534"/>
            <a:ext cx="13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Very Good</a:t>
            </a:r>
            <a:endParaRPr lang="en-IN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238DB-A953-BB78-A85D-B3E0F79156D7}"/>
              </a:ext>
            </a:extLst>
          </p:cNvPr>
          <p:cNvSpPr txBox="1"/>
          <p:nvPr/>
        </p:nvSpPr>
        <p:spPr>
          <a:xfrm>
            <a:off x="6701472" y="1018203"/>
            <a:ext cx="42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Condition Status wise Properties</a:t>
            </a:r>
            <a:endParaRPr lang="en-IN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FE888-CCA5-AF3B-883F-1536A1039CC0}"/>
              </a:ext>
            </a:extLst>
          </p:cNvPr>
          <p:cNvSpPr txBox="1"/>
          <p:nvPr/>
        </p:nvSpPr>
        <p:spPr>
          <a:xfrm>
            <a:off x="3153220" y="4816483"/>
            <a:ext cx="349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Floor Contained in the Property</a:t>
            </a:r>
            <a:endParaRPr lang="en-IN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AC1892-8B04-0F93-016B-B72AB292AEEC}"/>
              </a:ext>
            </a:extLst>
          </p:cNvPr>
          <p:cNvSpPr txBox="1"/>
          <p:nvPr/>
        </p:nvSpPr>
        <p:spPr>
          <a:xfrm>
            <a:off x="3193072" y="2551644"/>
            <a:ext cx="349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Bedroom Contained in the Property</a:t>
            </a:r>
            <a:endParaRPr lang="en-IN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17464E-8C3E-5E7B-7F24-22379549923E}"/>
              </a:ext>
            </a:extLst>
          </p:cNvPr>
          <p:cNvSpPr txBox="1"/>
          <p:nvPr/>
        </p:nvSpPr>
        <p:spPr>
          <a:xfrm>
            <a:off x="1375245" y="1001162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Waterfront Status</a:t>
            </a:r>
            <a:endParaRPr lang="en-IN" sz="15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94F563-3274-7055-A828-25A910C41109}"/>
              </a:ext>
            </a:extLst>
          </p:cNvPr>
          <p:cNvSpPr txBox="1"/>
          <p:nvPr/>
        </p:nvSpPr>
        <p:spPr>
          <a:xfrm>
            <a:off x="1420035" y="2532984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Waterfront Status</a:t>
            </a:r>
            <a:endParaRPr lang="en-IN" sz="15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F02A8-E572-3F30-D5DF-93627EF892E2}"/>
              </a:ext>
            </a:extLst>
          </p:cNvPr>
          <p:cNvSpPr txBox="1"/>
          <p:nvPr/>
        </p:nvSpPr>
        <p:spPr>
          <a:xfrm>
            <a:off x="1365647" y="4108557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Renovation Status</a:t>
            </a:r>
            <a:endParaRPr lang="en-IN" sz="15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713BA-BEEB-72D0-5E22-1E0C6D06E80A}"/>
              </a:ext>
            </a:extLst>
          </p:cNvPr>
          <p:cNvSpPr txBox="1"/>
          <p:nvPr/>
        </p:nvSpPr>
        <p:spPr>
          <a:xfrm>
            <a:off x="1398924" y="5621704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Renovation Status</a:t>
            </a:r>
            <a:endParaRPr lang="en-IN" sz="1500" b="1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308A15F-32B2-F1C1-7D75-396963A5B12B}"/>
              </a:ext>
            </a:extLst>
          </p:cNvPr>
          <p:cNvSpPr/>
          <p:nvPr/>
        </p:nvSpPr>
        <p:spPr>
          <a:xfrm rot="5400000">
            <a:off x="402607" y="3617975"/>
            <a:ext cx="1658349" cy="13469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7362E4-7B6F-7EE5-7710-770181AB8404}"/>
              </a:ext>
            </a:extLst>
          </p:cNvPr>
          <p:cNvSpPr txBox="1"/>
          <p:nvPr/>
        </p:nvSpPr>
        <p:spPr>
          <a:xfrm>
            <a:off x="1397212" y="1855021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Has Waterfront Yes</a:t>
            </a:r>
            <a:endParaRPr lang="en-IN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8BD947-E943-9BD0-F12E-91BF247DC516}"/>
              </a:ext>
            </a:extLst>
          </p:cNvPr>
          <p:cNvSpPr txBox="1"/>
          <p:nvPr/>
        </p:nvSpPr>
        <p:spPr>
          <a:xfrm>
            <a:off x="1375245" y="3456540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Has Waterfront No</a:t>
            </a:r>
            <a:endParaRPr lang="en-IN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C89C84-7327-C0E0-3D2F-7D596708D34E}"/>
              </a:ext>
            </a:extLst>
          </p:cNvPr>
          <p:cNvSpPr/>
          <p:nvPr/>
        </p:nvSpPr>
        <p:spPr>
          <a:xfrm>
            <a:off x="18475" y="2707103"/>
            <a:ext cx="1138740" cy="2069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C6E7FE2A-EB16-6564-75A2-3F6297E7E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74" y="3367116"/>
            <a:ext cx="1145663" cy="1038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203E8-D016-00F6-7F64-CE28A7680061}"/>
              </a:ext>
            </a:extLst>
          </p:cNvPr>
          <p:cNvSpPr txBox="1"/>
          <p:nvPr/>
        </p:nvSpPr>
        <p:spPr>
          <a:xfrm>
            <a:off x="80907" y="2871904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/>
              <a:t>Overview</a:t>
            </a:r>
            <a:endParaRPr lang="en-IN" sz="1547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FCBC9-BE83-EC09-3BCB-377703F11151}"/>
              </a:ext>
            </a:extLst>
          </p:cNvPr>
          <p:cNvSpPr/>
          <p:nvPr/>
        </p:nvSpPr>
        <p:spPr>
          <a:xfrm>
            <a:off x="8156433" y="1433124"/>
            <a:ext cx="1363249" cy="1233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086FB-9EBD-5257-A68E-DC948AF5ACF5}"/>
              </a:ext>
            </a:extLst>
          </p:cNvPr>
          <p:cNvSpPr/>
          <p:nvPr/>
        </p:nvSpPr>
        <p:spPr>
          <a:xfrm>
            <a:off x="6734585" y="2704679"/>
            <a:ext cx="1373641" cy="1232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0D0FB-46ED-84D9-49BF-9A31D3EC7996}"/>
              </a:ext>
            </a:extLst>
          </p:cNvPr>
          <p:cNvSpPr/>
          <p:nvPr/>
        </p:nvSpPr>
        <p:spPr>
          <a:xfrm>
            <a:off x="9567889" y="1429025"/>
            <a:ext cx="1363249" cy="123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4D59E-A4D3-AF4D-7BF9-08FC17B48916}"/>
              </a:ext>
            </a:extLst>
          </p:cNvPr>
          <p:cNvSpPr/>
          <p:nvPr/>
        </p:nvSpPr>
        <p:spPr>
          <a:xfrm>
            <a:off x="8139172" y="2704679"/>
            <a:ext cx="1373641" cy="1232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99873-5CFD-89F6-9816-BB99959BB13E}"/>
              </a:ext>
            </a:extLst>
          </p:cNvPr>
          <p:cNvSpPr/>
          <p:nvPr/>
        </p:nvSpPr>
        <p:spPr>
          <a:xfrm>
            <a:off x="9568815" y="2704679"/>
            <a:ext cx="1355099" cy="1232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17" name="Picture 16" descr="A black and white logo of a house with a leaf&#10;&#10;Description automatically generated">
            <a:extLst>
              <a:ext uri="{FF2B5EF4-FFF2-40B4-BE49-F238E27FC236}">
                <a16:creationId xmlns:a16="http://schemas.microsoft.com/office/drawing/2014/main" id="{DFBA6822-30F1-9724-C0F5-176C50831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4844" y1="45508" x2="58984" y2="45703"/>
                        <a14:foregroundMark x1="58984" y1="45703" x2="85156" y2="45117"/>
                        <a14:foregroundMark x1="13867" y1="43750" x2="26367" y2="35938"/>
                        <a14:foregroundMark x1="26367" y1="35938" x2="49805" y2="11133"/>
                        <a14:foregroundMark x1="49805" y1="11133" x2="79688" y2="37109"/>
                        <a14:foregroundMark x1="79688" y1="37109" x2="53320" y2="12500"/>
                        <a14:foregroundMark x1="53320" y1="12500" x2="80273" y2="40039"/>
                        <a14:foregroundMark x1="80273" y1="40039" x2="54883" y2="17188"/>
                        <a14:foregroundMark x1="54883" y1="17188" x2="38281" y2="24414"/>
                        <a14:foregroundMark x1="38281" y1="24414" x2="23047" y2="39063"/>
                        <a14:foregroundMark x1="23047" y1="39063" x2="34375" y2="23438"/>
                        <a14:foregroundMark x1="34375" y1="23438" x2="24609" y2="36914"/>
                        <a14:foregroundMark x1="24609" y1="36914" x2="23828" y2="19922"/>
                        <a14:foregroundMark x1="23828" y1="19922" x2="33398" y2="25195"/>
                        <a14:foregroundMark x1="23242" y1="19336" x2="29102" y2="25781"/>
                        <a14:foregroundMark x1="54102" y1="18750" x2="70313" y2="39453"/>
                        <a14:foregroundMark x1="70313" y1="39453" x2="23242" y2="48047"/>
                        <a14:foregroundMark x1="23242" y1="48047" x2="32227" y2="33594"/>
                        <a14:foregroundMark x1="32227" y1="33594" x2="49609" y2="20117"/>
                        <a14:foregroundMark x1="28320" y1="41406" x2="45703" y2="27344"/>
                        <a14:foregroundMark x1="45703" y1="27344" x2="42578" y2="41992"/>
                        <a14:foregroundMark x1="42578" y1="41992" x2="59766" y2="35352"/>
                        <a14:foregroundMark x1="59766" y1="35352" x2="58008" y2="40430"/>
                        <a14:foregroundMark x1="70508" y1="33594" x2="83008" y2="43555"/>
                        <a14:foregroundMark x1="83008" y1="43555" x2="64453" y2="44922"/>
                        <a14:foregroundMark x1="64453" y1="44922" x2="70898" y2="41406"/>
                        <a14:foregroundMark x1="25586" y1="48828" x2="28125" y2="74609"/>
                        <a14:foregroundMark x1="28125" y1="74609" x2="66016" y2="78516"/>
                        <a14:foregroundMark x1="66016" y1="78516" x2="59570" y2="61719"/>
                        <a14:foregroundMark x1="59570" y1="61719" x2="38477" y2="64258"/>
                        <a14:foregroundMark x1="38477" y1="64258" x2="29688" y2="84375"/>
                        <a14:foregroundMark x1="29688" y1="84375" x2="55078" y2="84570"/>
                        <a14:foregroundMark x1="55078" y1="84570" x2="71680" y2="83398"/>
                        <a14:foregroundMark x1="71680" y1="83398" x2="70508" y2="49219"/>
                        <a14:foregroundMark x1="26953" y1="45117" x2="37891" y2="64648"/>
                        <a14:foregroundMark x1="37891" y1="64648" x2="60938" y2="59961"/>
                        <a14:foregroundMark x1="60938" y1="59961" x2="42578" y2="53906"/>
                        <a14:foregroundMark x1="42578" y1="53906" x2="57227" y2="50195"/>
                        <a14:foregroundMark x1="57227" y1="50195" x2="55664" y2="52148"/>
                        <a14:foregroundMark x1="62500" y1="53906" x2="67578" y2="58203"/>
                        <a14:backgroundMark x1="0" y1="2930" x2="95313" y2="9375"/>
                        <a14:backgroundMark x1="95313" y1="9375" x2="586" y2="391"/>
                        <a14:backgroundMark x1="1563" y1="1172" x2="14453" y2="75000"/>
                        <a14:backgroundMark x1="14453" y1="75000" x2="11133" y2="92188"/>
                        <a14:backgroundMark x1="11133" y1="92188" x2="586" y2="46484"/>
                      </a14:backgroundRemoval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80" y="1464574"/>
            <a:ext cx="387330" cy="327902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6033FC6-89A0-F0F6-C52A-4E7E2DB24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7646" y="1437581"/>
            <a:ext cx="194614" cy="1946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1D6D61-1371-8919-12E2-F667FB569404}"/>
              </a:ext>
            </a:extLst>
          </p:cNvPr>
          <p:cNvSpPr txBox="1"/>
          <p:nvPr/>
        </p:nvSpPr>
        <p:spPr>
          <a:xfrm>
            <a:off x="8197206" y="1771586"/>
            <a:ext cx="13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Good</a:t>
            </a:r>
            <a:endParaRPr lang="en-IN" sz="1200" b="1" dirty="0"/>
          </a:p>
        </p:txBody>
      </p:sp>
      <p:pic>
        <p:nvPicPr>
          <p:cNvPr id="20" name="Graphic 19" descr="House outline">
            <a:extLst>
              <a:ext uri="{FF2B5EF4-FFF2-40B4-BE49-F238E27FC236}">
                <a16:creationId xmlns:a16="http://schemas.microsoft.com/office/drawing/2014/main" id="{30E0E30D-3814-18F9-659C-F11DC9875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75664" y="1468632"/>
            <a:ext cx="345194" cy="345194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787EB0F-CA2F-5AFC-450C-09FFC98256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43372" y="1410532"/>
            <a:ext cx="216378" cy="216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D423C6-83D8-A4D0-C077-9711F7C6011F}"/>
              </a:ext>
            </a:extLst>
          </p:cNvPr>
          <p:cNvSpPr txBox="1"/>
          <p:nvPr/>
        </p:nvSpPr>
        <p:spPr>
          <a:xfrm>
            <a:off x="9561020" y="1771177"/>
            <a:ext cx="13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Bad</a:t>
            </a:r>
            <a:endParaRPr lang="en-IN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5B497-88FA-A26C-58B7-C00CF8DADD56}"/>
              </a:ext>
            </a:extLst>
          </p:cNvPr>
          <p:cNvSpPr txBox="1"/>
          <p:nvPr/>
        </p:nvSpPr>
        <p:spPr>
          <a:xfrm>
            <a:off x="1389708" y="5304662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Has Renovated Yes</a:t>
            </a:r>
            <a:endParaRPr lang="en-IN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93F4B-80DC-2CED-8B46-A9FE8307693F}"/>
              </a:ext>
            </a:extLst>
          </p:cNvPr>
          <p:cNvSpPr txBox="1"/>
          <p:nvPr/>
        </p:nvSpPr>
        <p:spPr>
          <a:xfrm>
            <a:off x="1323192" y="6875785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Has Renovated No</a:t>
            </a:r>
            <a:endParaRPr lang="en-IN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18C2A9-84B7-FAAD-13B7-989D0BEBC0C4}"/>
              </a:ext>
            </a:extLst>
          </p:cNvPr>
          <p:cNvSpPr txBox="1"/>
          <p:nvPr/>
        </p:nvSpPr>
        <p:spPr>
          <a:xfrm>
            <a:off x="6771725" y="2728640"/>
            <a:ext cx="132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Very Good after Renovation</a:t>
            </a:r>
            <a:endParaRPr lang="en-IN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49AB8-B0B6-5EC4-C0AF-C87C3B4830FB}"/>
              </a:ext>
            </a:extLst>
          </p:cNvPr>
          <p:cNvSpPr txBox="1"/>
          <p:nvPr/>
        </p:nvSpPr>
        <p:spPr>
          <a:xfrm>
            <a:off x="8139172" y="2725595"/>
            <a:ext cx="132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Good after Renovation</a:t>
            </a:r>
            <a:endParaRPr lang="en-IN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5F57D-5092-9297-69BF-22D1AC75521F}"/>
              </a:ext>
            </a:extLst>
          </p:cNvPr>
          <p:cNvSpPr txBox="1"/>
          <p:nvPr/>
        </p:nvSpPr>
        <p:spPr>
          <a:xfrm>
            <a:off x="9499463" y="2733812"/>
            <a:ext cx="132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Bad after Renovation</a:t>
            </a:r>
            <a:endParaRPr lang="en-IN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2A1DAF-303B-D8CD-394E-DA8AAC528E1E}"/>
              </a:ext>
            </a:extLst>
          </p:cNvPr>
          <p:cNvSpPr/>
          <p:nvPr/>
        </p:nvSpPr>
        <p:spPr>
          <a:xfrm>
            <a:off x="3236841" y="1008272"/>
            <a:ext cx="1631019" cy="148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FA65F2-BD62-AC89-AFD5-4BB632DAC94B}"/>
              </a:ext>
            </a:extLst>
          </p:cNvPr>
          <p:cNvSpPr/>
          <p:nvPr/>
        </p:nvSpPr>
        <p:spPr>
          <a:xfrm>
            <a:off x="4900218" y="1016030"/>
            <a:ext cx="1774241" cy="148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</p:spTree>
    <p:extLst>
      <p:ext uri="{BB962C8B-B14F-4D97-AF65-F5344CB8AC3E}">
        <p14:creationId xmlns:p14="http://schemas.microsoft.com/office/powerpoint/2010/main" val="11022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40E23-5AA5-B485-91B0-D9D11051CBCC}"/>
              </a:ext>
            </a:extLst>
          </p:cNvPr>
          <p:cNvSpPr/>
          <p:nvPr/>
        </p:nvSpPr>
        <p:spPr>
          <a:xfrm>
            <a:off x="0" y="0"/>
            <a:ext cx="10998191" cy="96798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DAA76E59-7AC2-B2B2-68DE-B43F760910C8}"/>
              </a:ext>
            </a:extLst>
          </p:cNvPr>
          <p:cNvSpPr/>
          <p:nvPr/>
        </p:nvSpPr>
        <p:spPr>
          <a:xfrm>
            <a:off x="1809444" y="0"/>
            <a:ext cx="7064391" cy="957421"/>
          </a:xfrm>
          <a:prstGeom prst="flowChartManualOperation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BC372-F6B4-EEA5-937C-62E63E2E158E}"/>
              </a:ext>
            </a:extLst>
          </p:cNvPr>
          <p:cNvSpPr txBox="1"/>
          <p:nvPr/>
        </p:nvSpPr>
        <p:spPr>
          <a:xfrm>
            <a:off x="2661001" y="2745"/>
            <a:ext cx="549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 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  <a:endParaRPr lang="en-IN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9A94C-0523-FB1D-46DC-6422E02710E5}"/>
              </a:ext>
            </a:extLst>
          </p:cNvPr>
          <p:cNvSpPr txBox="1"/>
          <p:nvPr/>
        </p:nvSpPr>
        <p:spPr>
          <a:xfrm>
            <a:off x="3238228" y="527151"/>
            <a:ext cx="3717672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Property Value Analysis Report</a:t>
            </a:r>
            <a:endParaRPr lang="en-IN" sz="1718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F6B-4B1E-D5DF-B887-7C967C97DB87}"/>
              </a:ext>
            </a:extLst>
          </p:cNvPr>
          <p:cNvSpPr txBox="1"/>
          <p:nvPr/>
        </p:nvSpPr>
        <p:spPr>
          <a:xfrm>
            <a:off x="9" y="578948"/>
            <a:ext cx="1960228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b="1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 Estate</a:t>
            </a:r>
            <a:endParaRPr lang="en-IN" sz="1718" b="1" dirty="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hand holding a house&#10;&#10;Description automatically generated">
            <a:extLst>
              <a:ext uri="{FF2B5EF4-FFF2-40B4-BE49-F238E27FC236}">
                <a16:creationId xmlns:a16="http://schemas.microsoft.com/office/drawing/2014/main" id="{A6D58F8C-7BEE-65BB-803E-116F7668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6" y="73120"/>
            <a:ext cx="747447" cy="53553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A56DC3-C43B-61F3-A302-98CD35125A14}"/>
              </a:ext>
            </a:extLst>
          </p:cNvPr>
          <p:cNvSpPr/>
          <p:nvPr/>
        </p:nvSpPr>
        <p:spPr>
          <a:xfrm>
            <a:off x="48167" y="1021986"/>
            <a:ext cx="1168924" cy="165834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A027C9-A19B-A5CA-F023-F49EE62C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" y="1275001"/>
            <a:ext cx="973298" cy="107276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A1638-CDC5-5D56-FF65-38950DD6DC42}"/>
              </a:ext>
            </a:extLst>
          </p:cNvPr>
          <p:cNvSpPr/>
          <p:nvPr/>
        </p:nvSpPr>
        <p:spPr>
          <a:xfrm>
            <a:off x="36321" y="4830101"/>
            <a:ext cx="1178692" cy="21629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6" name="Graphic 35" descr="Earth Globe - Asia with solid fill">
            <a:extLst>
              <a:ext uri="{FF2B5EF4-FFF2-40B4-BE49-F238E27FC236}">
                <a16:creationId xmlns:a16="http://schemas.microsoft.com/office/drawing/2014/main" id="{515FB6B2-9343-BCD8-5849-63ED77BE3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72" y="5427947"/>
            <a:ext cx="1033843" cy="10338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D6E23F-B519-72E8-A8D5-14200E2194FC}"/>
              </a:ext>
            </a:extLst>
          </p:cNvPr>
          <p:cNvSpPr txBox="1"/>
          <p:nvPr/>
        </p:nvSpPr>
        <p:spPr>
          <a:xfrm>
            <a:off x="108374" y="5044001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/>
              <a:t>Location</a:t>
            </a:r>
            <a:endParaRPr lang="en-IN" sz="1547" b="1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308A15F-32B2-F1C1-7D75-396963A5B12B}"/>
              </a:ext>
            </a:extLst>
          </p:cNvPr>
          <p:cNvSpPr/>
          <p:nvPr/>
        </p:nvSpPr>
        <p:spPr>
          <a:xfrm rot="5400000">
            <a:off x="454697" y="5844241"/>
            <a:ext cx="1658349" cy="13469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C89C84-7327-C0E0-3D2F-7D596708D34E}"/>
              </a:ext>
            </a:extLst>
          </p:cNvPr>
          <p:cNvSpPr/>
          <p:nvPr/>
        </p:nvSpPr>
        <p:spPr>
          <a:xfrm>
            <a:off x="18475" y="2707103"/>
            <a:ext cx="1138740" cy="2069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C6E7FE2A-EB16-6564-75A2-3F6297E7E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4" y="3367116"/>
            <a:ext cx="1145663" cy="1038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203E8-D016-00F6-7F64-CE28A7680061}"/>
              </a:ext>
            </a:extLst>
          </p:cNvPr>
          <p:cNvSpPr txBox="1"/>
          <p:nvPr/>
        </p:nvSpPr>
        <p:spPr>
          <a:xfrm>
            <a:off x="80907" y="2871904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/>
              <a:t>Overview</a:t>
            </a:r>
            <a:endParaRPr lang="en-IN" sz="1547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A5441-E2E7-2D62-BB06-555B8338A4BB}"/>
              </a:ext>
            </a:extLst>
          </p:cNvPr>
          <p:cNvSpPr/>
          <p:nvPr/>
        </p:nvSpPr>
        <p:spPr>
          <a:xfrm>
            <a:off x="1403399" y="1499874"/>
            <a:ext cx="5262887" cy="564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E190D-0347-BB6F-F06C-69ACA76B9D5F}"/>
              </a:ext>
            </a:extLst>
          </p:cNvPr>
          <p:cNvSpPr/>
          <p:nvPr/>
        </p:nvSpPr>
        <p:spPr>
          <a:xfrm>
            <a:off x="1403359" y="1035165"/>
            <a:ext cx="5267982" cy="42472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874DA-DA1B-C801-12AF-316AC0CF84F9}"/>
              </a:ext>
            </a:extLst>
          </p:cNvPr>
          <p:cNvSpPr/>
          <p:nvPr/>
        </p:nvSpPr>
        <p:spPr>
          <a:xfrm>
            <a:off x="6737763" y="4115394"/>
            <a:ext cx="4224116" cy="3021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27788-C43A-D3F0-3A9C-ACDF26DDD61E}"/>
              </a:ext>
            </a:extLst>
          </p:cNvPr>
          <p:cNvSpPr txBox="1"/>
          <p:nvPr/>
        </p:nvSpPr>
        <p:spPr>
          <a:xfrm>
            <a:off x="1370740" y="1047080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Location by Properties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3114B-0D82-2DFC-FDDA-26AF801FCBB6}"/>
              </a:ext>
            </a:extLst>
          </p:cNvPr>
          <p:cNvSpPr/>
          <p:nvPr/>
        </p:nvSpPr>
        <p:spPr>
          <a:xfrm>
            <a:off x="6737763" y="1021986"/>
            <a:ext cx="4224116" cy="3021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1C664-816B-9345-D837-EE7EE442C482}"/>
              </a:ext>
            </a:extLst>
          </p:cNvPr>
          <p:cNvSpPr txBox="1"/>
          <p:nvPr/>
        </p:nvSpPr>
        <p:spPr>
          <a:xfrm>
            <a:off x="1370905" y="1505776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Total Properties by Property Location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3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77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Fasil Haneefa</dc:creator>
  <cp:lastModifiedBy>Fasil Haneefa</cp:lastModifiedBy>
  <cp:revision>14</cp:revision>
  <dcterms:created xsi:type="dcterms:W3CDTF">2024-08-04T14:37:47Z</dcterms:created>
  <dcterms:modified xsi:type="dcterms:W3CDTF">2024-08-04T20:06:32Z</dcterms:modified>
</cp:coreProperties>
</file>