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4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Perfomance  Analysis</a:t>
            </a:r>
          </a:p>
          <a:p>
            <a:pPr>
              <a:defRPr/>
            </a:pP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08520139499501081"/>
          <c:y val="0.16429451632778805"/>
          <c:w val="0.7006515575139055"/>
          <c:h val="0.76162472528272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8353216"/>
        <c:axId val="278356576"/>
      </c:barChart>
      <c:catAx>
        <c:axId val="278353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6576"/>
        <c:crosses val="autoZero"/>
        <c:auto val="1"/>
        <c:lblAlgn val="ctr"/>
        <c:lblOffset val="100"/>
        <c:noMultiLvlLbl val="0"/>
      </c:catAx>
      <c:valAx>
        <c:axId val="2783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835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10488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8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h</a:t>
            </a:r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E </a:t>
            </a:r>
          </a:p>
        </p:txBody>
      </p:sp>
      <p:sp>
        <p:nvSpPr>
          <p:cNvPr id="104871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6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algn="l" indent="0" marL="0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cxnSp>
        <p:nvCxnSpPr>
          <p:cNvPr id="3145733" name="Straight Connector 15"/>
          <p:cNvCxnSpPr>
            <a:cxnSpLocks/>
          </p:cNvCxnSpPr>
          <p:nvPr/>
        </p:nvCxnSpPr>
        <p:spPr>
          <a:xfrm flipH="1">
            <a:off x="8228012" y="8467"/>
            <a:ext cx="3810000" cy="3810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4" name="Straight Connector 16"/>
          <p:cNvCxnSpPr>
            <a:cxnSpLocks/>
          </p:cNvCxnSpPr>
          <p:nvPr/>
        </p:nvCxnSpPr>
        <p:spPr>
          <a:xfrm flipH="1">
            <a:off x="6108170" y="91545"/>
            <a:ext cx="6080655" cy="6080655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5" name="Straight Connector 18"/>
          <p:cNvCxnSpPr>
            <a:cxnSpLocks/>
          </p:cNvCxnSpPr>
          <p:nvPr/>
        </p:nvCxnSpPr>
        <p:spPr>
          <a:xfrm flipH="1">
            <a:off x="7235825" y="228600"/>
            <a:ext cx="4953000" cy="4953000"/>
          </a:xfrm>
          <a:prstGeom prst="line"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6" name="Straight Connector 20"/>
          <p:cNvCxnSpPr>
            <a:cxnSpLocks/>
          </p:cNvCxnSpPr>
          <p:nvPr/>
        </p:nvCxnSpPr>
        <p:spPr>
          <a:xfrm flipH="1">
            <a:off x="7335837" y="32278"/>
            <a:ext cx="4852989" cy="485298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7" name="Straight Connector 22"/>
          <p:cNvCxnSpPr>
            <a:cxnSpLocks/>
          </p:cNvCxnSpPr>
          <p:nvPr/>
        </p:nvCxnSpPr>
        <p:spPr>
          <a:xfrm flipH="1">
            <a:off x="7845426" y="609601"/>
            <a:ext cx="4343399" cy="4343399"/>
          </a:xfrm>
          <a:prstGeom prst="line"/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4" name="Picture Placeholder 2"/>
          <p:cNvSpPr>
            <a:spLocks noChangeAspect="1" noGrp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7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indent="0" marL="0">
              <a:buFontTx/>
              <a:buNone/>
              <a:defRPr sz="16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indent="0" marL="0">
              <a:buFontTx/>
              <a:buNone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66" name="TextBox 13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67" name="TextBox 14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b="0" cap="all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b="0" cap="all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87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791" name="TextBox 10"/>
          <p:cNvSpPr txBox="1"/>
          <p:nvPr/>
        </p:nvSpPr>
        <p:spPr>
          <a:xfrm>
            <a:off x="531812" y="81222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92" name="TextBox 11"/>
          <p:cNvSpPr txBox="1"/>
          <p:nvPr/>
        </p:nvSpPr>
        <p:spPr>
          <a:xfrm>
            <a:off x="10285412" y="276860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anchor="b" bIns="45720" lIns="91440" rIns="91440" rtlCol="0" tIns="45720" vert="horz">
            <a:normAutofit/>
          </a:bodyPr>
          <a:lstStyle>
            <a:lvl1pPr>
              <a:buNone/>
              <a:defRPr b="0" cap="all" dirty="0" sz="2400" lang="en-US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mar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b="0" cap="all"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0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1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8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1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6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4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5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7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145728" name="Straight Connector 7"/>
            <p:cNvCxnSpPr>
              <a:cxnSpLocks/>
            </p:cNvCxnSpPr>
            <p:nvPr/>
          </p:nvCxnSpPr>
          <p:spPr>
            <a:xfrm flipH="1">
              <a:off x="11276012" y="2963333"/>
              <a:ext cx="912814" cy="912812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8"/>
            <p:cNvCxnSpPr>
              <a:cxnSpLocks/>
            </p:cNvCxnSpPr>
            <p:nvPr/>
          </p:nvCxnSpPr>
          <p:spPr>
            <a:xfrm flipH="1">
              <a:off x="9206969" y="3190344"/>
              <a:ext cx="2981857" cy="2981856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Straight Connector 9"/>
            <p:cNvCxnSpPr>
              <a:cxnSpLocks/>
            </p:cNvCxnSpPr>
            <p:nvPr/>
          </p:nvCxnSpPr>
          <p:spPr>
            <a:xfrm flipH="1">
              <a:off x="10292292" y="3285067"/>
              <a:ext cx="1896534" cy="1896533"/>
            </a:xfrm>
            <a:prstGeom prst="line"/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0"/>
            <p:cNvCxnSpPr>
              <a:cxnSpLocks/>
            </p:cNvCxnSpPr>
            <p:nvPr/>
          </p:nvCxnSpPr>
          <p:spPr>
            <a:xfrm flipH="1">
              <a:off x="10443103" y="3131080"/>
              <a:ext cx="1745722" cy="1745720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2" name="Straight Connector 11"/>
            <p:cNvCxnSpPr>
              <a:cxnSpLocks/>
            </p:cNvCxnSpPr>
            <p:nvPr/>
          </p:nvCxnSpPr>
          <p:spPr>
            <a:xfrm flipH="1">
              <a:off x="10918826" y="3683001"/>
              <a:ext cx="1270001" cy="1269999"/>
            </a:xfrm>
            <a:prstGeom prst="line"/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/>
        </p:spPr>
        <p:txBody>
          <a:bodyPr anchor="t" bIns="45720" lIns="91440" rIns="91440" rtlCol="0" tIns="45720" vert="horz"/>
          <a:lstStyle>
            <a:lvl1pPr algn="r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/>
        </p:spPr>
        <p:txBody>
          <a:bodyPr anchor="t" bIns="45720" lIns="91440" rIns="91440" rtlCol="0" tIns="45720" vert="horz"/>
          <a:lstStyle>
            <a:lvl1pPr algn="l">
              <a:defRPr b="0" sz="10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b="0" sz="320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eaLnBrk="1" hangingPunct="1" latinLnBrk="0" rtl="0">
        <a:spcBef>
          <a:spcPct val="0"/>
        </a:spcBef>
        <a:buNone/>
        <a:defRPr cap="all" sz="3600" kern="1200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20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8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6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cap="none" sz="1400" kern="1200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8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8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8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828675" y="-211712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63200" y="6076315"/>
            <a:ext cx="1142245" cy="1720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816" name=""/>
          <p:cNvSpPr txBox="1"/>
          <p:nvPr/>
        </p:nvSpPr>
        <p:spPr>
          <a:xfrm>
            <a:off x="1090444" y="3042285"/>
            <a:ext cx="9905265" cy="21869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m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D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r>
              <a:rPr b="0" sz="2800" lang="en-US">
                <a:solidFill>
                  <a:srgbClr val="000000"/>
                </a:solidFill>
              </a:rPr>
              <a:t>ya </a:t>
            </a:r>
            <a:r>
              <a:rPr b="0" sz="2800" lang="en-US">
                <a:solidFill>
                  <a:srgbClr val="000000"/>
                </a:solidFill>
              </a:rPr>
              <a:t>bharathi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r>
              <a:rPr b="0" sz="2800" lang="en-US">
                <a:solidFill>
                  <a:srgbClr val="000000"/>
                </a:solidFill>
              </a:rPr>
              <a:t>v</a:t>
            </a:r>
            <a:endParaRPr sz="2800" lang="en-GB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g</a:t>
            </a:r>
            <a:r>
              <a:rPr b="1" sz="2800" lang="en-US">
                <a:solidFill>
                  <a:srgbClr val="000000"/>
                </a:solidFill>
              </a:rPr>
              <a:t>ister 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0" sz="2800" lang="en-US">
                <a:solidFill>
                  <a:srgbClr val="000000"/>
                </a:solidFill>
              </a:rPr>
              <a:t>3</a:t>
            </a:r>
            <a:r>
              <a:rPr b="0" sz="2800" lang="en-US">
                <a:solidFill>
                  <a:srgbClr val="000000"/>
                </a:solidFill>
              </a:rPr>
              <a:t>1</a:t>
            </a:r>
            <a:r>
              <a:rPr b="0" sz="2800" lang="en-US">
                <a:solidFill>
                  <a:srgbClr val="000000"/>
                </a:solidFill>
              </a:rPr>
              <a:t>2</a:t>
            </a:r>
            <a:r>
              <a:rPr b="0" sz="2800" lang="en-US">
                <a:solidFill>
                  <a:srgbClr val="000000"/>
                </a:solidFill>
              </a:rPr>
              <a:t>2</a:t>
            </a:r>
            <a:r>
              <a:rPr b="0" sz="2800" lang="en-US">
                <a:solidFill>
                  <a:srgbClr val="000000"/>
                </a:solidFill>
              </a:rPr>
              <a:t>0</a:t>
            </a:r>
            <a:r>
              <a:rPr b="0" sz="2800" lang="en-US">
                <a:solidFill>
                  <a:srgbClr val="000000"/>
                </a:solidFill>
              </a:rPr>
              <a:t>1</a:t>
            </a:r>
            <a:r>
              <a:rPr b="0" sz="2800" lang="en-US">
                <a:solidFill>
                  <a:srgbClr val="000000"/>
                </a:solidFill>
              </a:rPr>
              <a:t>9</a:t>
            </a:r>
            <a:r>
              <a:rPr b="0" sz="2800" lang="en-US">
                <a:solidFill>
                  <a:srgbClr val="000000"/>
                </a:solidFill>
              </a:rPr>
              <a:t>4</a:t>
            </a:r>
            <a:r>
              <a:rPr b="0" sz="2800" lang="en-US">
                <a:solidFill>
                  <a:srgbClr val="000000"/>
                </a:solidFill>
              </a:rPr>
              <a:t>2</a:t>
            </a:r>
            <a:endParaRPr sz="2800" lang="en-GB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D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p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rtment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b</a:t>
            </a:r>
            <a:r>
              <a:rPr b="0" sz="2800" lang="en-US">
                <a:solidFill>
                  <a:srgbClr val="000000"/>
                </a:solidFill>
              </a:rPr>
              <a:t>.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m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ount</a:t>
            </a:r>
            <a:r>
              <a:rPr b="0" sz="2800" lang="en-US">
                <a:solidFill>
                  <a:srgbClr val="000000"/>
                </a:solidFill>
              </a:rPr>
              <a:t>i</a:t>
            </a:r>
            <a:r>
              <a:rPr b="0" sz="2800" lang="en-US">
                <a:solidFill>
                  <a:srgbClr val="000000"/>
                </a:solidFill>
              </a:rPr>
              <a:t>ng </a:t>
            </a:r>
            <a:r>
              <a:rPr b="0" sz="2800" lang="en-US">
                <a:solidFill>
                  <a:srgbClr val="000000"/>
                </a:solidFill>
              </a:rPr>
              <a:t>and </a:t>
            </a:r>
            <a:r>
              <a:rPr b="0" sz="2800" lang="en-US">
                <a:solidFill>
                  <a:srgbClr val="000000"/>
                </a:solidFill>
              </a:rPr>
              <a:t>finance </a:t>
            </a:r>
            <a:endParaRPr sz="2800" lang="en-GB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l</a:t>
            </a:r>
            <a:r>
              <a:rPr b="1" sz="2800" lang="en-US">
                <a:solidFill>
                  <a:srgbClr val="000000"/>
                </a:solidFill>
              </a:rPr>
              <a:t>ege</a:t>
            </a:r>
            <a:r>
              <a:rPr b="1" sz="2800" lang="en-US">
                <a:solidFill>
                  <a:srgbClr val="000000"/>
                </a:solidFill>
              </a:rPr>
              <a:t>:</a:t>
            </a:r>
            <a:r>
              <a:rPr b="0" sz="2800" lang="en-US">
                <a:solidFill>
                  <a:srgbClr val="000000"/>
                </a:solidFill>
              </a:rPr>
              <a:t> mohammad </a:t>
            </a:r>
            <a:r>
              <a:rPr b="0" sz="2800" lang="en-US">
                <a:solidFill>
                  <a:srgbClr val="000000"/>
                </a:solidFill>
              </a:rPr>
              <a:t>s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t</a:t>
            </a:r>
            <a:r>
              <a:rPr b="0" sz="2800" lang="en-US">
                <a:solidFill>
                  <a:srgbClr val="000000"/>
                </a:solidFill>
              </a:rPr>
              <a:t>h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k</a:t>
            </a:r>
            <a:r>
              <a:rPr b="0" sz="2800" lang="en-US">
                <a:solidFill>
                  <a:srgbClr val="000000"/>
                </a:solidFill>
              </a:rPr>
              <a:t> </a:t>
            </a:r>
            <a:r>
              <a:rPr b="0" sz="2800" lang="en-US">
                <a:solidFill>
                  <a:srgbClr val="000000"/>
                </a:solidFill>
              </a:rPr>
              <a:t>c</a:t>
            </a:r>
            <a:r>
              <a:rPr b="0" sz="2800" lang="en-US">
                <a:solidFill>
                  <a:srgbClr val="000000"/>
                </a:solidFill>
              </a:rPr>
              <a:t>o</a:t>
            </a:r>
            <a:r>
              <a:rPr b="0" sz="2800" lang="en-US">
                <a:solidFill>
                  <a:srgbClr val="000000"/>
                </a:solidFill>
              </a:rPr>
              <a:t>l</a:t>
            </a:r>
            <a:r>
              <a:rPr b="0" sz="2800" lang="en-US">
                <a:solidFill>
                  <a:srgbClr val="000000"/>
                </a:solidFill>
              </a:rPr>
              <a:t>lege </a:t>
            </a:r>
            <a:r>
              <a:rPr b="0" sz="2800" lang="en-US">
                <a:solidFill>
                  <a:srgbClr val="000000"/>
                </a:solidFill>
              </a:rPr>
              <a:t>of </a:t>
            </a:r>
            <a:r>
              <a:rPr b="0" sz="2800" lang="en-US">
                <a:solidFill>
                  <a:srgbClr val="000000"/>
                </a:solidFill>
              </a:rPr>
              <a:t>a</a:t>
            </a:r>
            <a:r>
              <a:rPr b="0" sz="2800" lang="en-US">
                <a:solidFill>
                  <a:srgbClr val="000000"/>
                </a:solidFill>
              </a:rPr>
              <a:t>r</a:t>
            </a:r>
            <a:r>
              <a:rPr b="0" sz="2800" lang="en-US">
                <a:solidFill>
                  <a:srgbClr val="000000"/>
                </a:solidFill>
              </a:rPr>
              <a:t>ts </a:t>
            </a:r>
            <a:r>
              <a:rPr b="0" sz="2800" lang="en-US">
                <a:solidFill>
                  <a:srgbClr val="000000"/>
                </a:solidFill>
              </a:rPr>
              <a:t>and </a:t>
            </a:r>
            <a:r>
              <a:rPr b="0" sz="2800" lang="en-US">
                <a:solidFill>
                  <a:srgbClr val="000000"/>
                </a:solidFill>
              </a:rPr>
              <a:t>science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Box 1"/>
          <p:cNvSpPr txBox="1"/>
          <p:nvPr/>
        </p:nvSpPr>
        <p:spPr>
          <a:xfrm>
            <a:off x="739775" y="1295400"/>
            <a:ext cx="840422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DATA COLLECTON:</a:t>
            </a:r>
          </a:p>
        </p:txBody>
      </p:sp>
      <p:sp>
        <p:nvSpPr>
          <p:cNvPr id="1048682" name="TextBox 2"/>
          <p:cNvSpPr txBox="1"/>
          <p:nvPr/>
        </p:nvSpPr>
        <p:spPr>
          <a:xfrm>
            <a:off x="739774" y="1695510"/>
            <a:ext cx="11223625" cy="64633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First </a:t>
            </a:r>
            <a:r>
              <a:rPr dirty="0" lang="en-IN" err="1"/>
              <a:t>i</a:t>
            </a:r>
            <a:r>
              <a:rPr dirty="0" lang="en-IN"/>
              <a:t> login my Naan </a:t>
            </a:r>
            <a:r>
              <a:rPr dirty="0" lang="en-IN" err="1"/>
              <a:t>mdhalvan</a:t>
            </a:r>
            <a:r>
              <a:rPr dirty="0" lang="en-IN"/>
              <a:t> id and went to Edu-net dashboard.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lang="en-IN"/>
              <a:t>From there I download “Employee data set “.                                                            </a:t>
            </a:r>
          </a:p>
        </p:txBody>
      </p:sp>
      <p:sp>
        <p:nvSpPr>
          <p:cNvPr id="1048683" name="TextBox 3"/>
          <p:cNvSpPr txBox="1"/>
          <p:nvPr/>
        </p:nvSpPr>
        <p:spPr>
          <a:xfrm>
            <a:off x="739774" y="2557285"/>
            <a:ext cx="3303905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rgbClr val="FF0000"/>
                </a:solidFill>
              </a:rPr>
              <a:t>FEATURES  COLLECTION:</a:t>
            </a:r>
          </a:p>
        </p:txBody>
      </p:sp>
      <p:sp>
        <p:nvSpPr>
          <p:cNvPr id="1048684" name="TextBox 6"/>
          <p:cNvSpPr txBox="1"/>
          <p:nvPr/>
        </p:nvSpPr>
        <p:spPr>
          <a:xfrm>
            <a:off x="796413" y="3212136"/>
            <a:ext cx="9144000" cy="3825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Though I’m doing the </a:t>
            </a:r>
            <a:r>
              <a:rPr dirty="0" lang="en-IN" err="1"/>
              <a:t>Eployee</a:t>
            </a:r>
            <a:r>
              <a:rPr dirty="0" lang="en-IN"/>
              <a:t> performance analysis I collected;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EMP-ID</a:t>
            </a:r>
            <a:r>
              <a:rPr dirty="0" lang="en-IN"/>
              <a:t> :For employee </a:t>
            </a:r>
            <a:r>
              <a:rPr dirty="0" lang="en-IN" err="1"/>
              <a:t>refernce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FIRST AND LAST NAME: </a:t>
            </a:r>
            <a:r>
              <a:rPr dirty="0" lang="en-IN"/>
              <a:t>For identifying their performance.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BUSINESS UNIT: </a:t>
            </a:r>
            <a:r>
              <a:rPr dirty="0" lang="en-IN"/>
              <a:t>To ascertain their working sector.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STATUS : </a:t>
            </a:r>
            <a:r>
              <a:rPr dirty="0" lang="en-IN"/>
              <a:t>To know whether there are active or </a:t>
            </a:r>
            <a:r>
              <a:rPr dirty="0" lang="en-IN" err="1"/>
              <a:t>futre</a:t>
            </a:r>
            <a:r>
              <a:rPr dirty="0" lang="en-IN"/>
              <a:t> start.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TYPE:  </a:t>
            </a:r>
            <a:r>
              <a:rPr dirty="0" lang="en-IN"/>
              <a:t>Is to find whether there are working for full time or </a:t>
            </a:r>
            <a:r>
              <a:rPr dirty="0" lang="en-IN" err="1"/>
              <a:t>partime</a:t>
            </a:r>
            <a:r>
              <a:rPr dirty="0" lang="en-IN"/>
              <a:t> or </a:t>
            </a:r>
            <a:r>
              <a:rPr dirty="0" lang="en-IN" err="1"/>
              <a:t>contarct</a:t>
            </a:r>
            <a:r>
              <a:rPr dirty="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GENDER CODE : </a:t>
            </a:r>
            <a:r>
              <a:rPr dirty="0" lang="en-IN"/>
              <a:t>To access their sex.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PERFORMANCE SCORE : </a:t>
            </a:r>
            <a:r>
              <a:rPr dirty="0" lang="en-IN"/>
              <a:t>It is calculated to judge his skills whether he/she wants to improve or not.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EMPLOYEE CURRENT RATING: </a:t>
            </a:r>
            <a:r>
              <a:rPr dirty="0" lang="en-IN"/>
              <a:t>This helps us to </a:t>
            </a:r>
            <a:r>
              <a:rPr dirty="0" lang="en-IN" err="1"/>
              <a:t>acknownledge</a:t>
            </a:r>
            <a:r>
              <a:rPr dirty="0" lang="en-IN"/>
              <a:t> his/her talent using these ratings.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lang="en-IN"/>
              <a:t>PERFOMANCE LEVEL: </a:t>
            </a:r>
            <a:r>
              <a:rPr dirty="0" lang="en-IN"/>
              <a:t>This is </a:t>
            </a:r>
            <a:r>
              <a:rPr dirty="0" lang="en-IN" err="1"/>
              <a:t>derivated</a:t>
            </a:r>
            <a:r>
              <a:rPr dirty="0" lang="en-IN"/>
              <a:t> to know the  rank of the 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extBox 1"/>
          <p:cNvSpPr txBox="1"/>
          <p:nvPr/>
        </p:nvSpPr>
        <p:spPr>
          <a:xfrm>
            <a:off x="24581" y="152400"/>
            <a:ext cx="55626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DATA CLEANING:</a:t>
            </a:r>
          </a:p>
        </p:txBody>
      </p:sp>
      <p:sp>
        <p:nvSpPr>
          <p:cNvPr id="1048689" name="TextBox 2"/>
          <p:cNvSpPr txBox="1"/>
          <p:nvPr/>
        </p:nvSpPr>
        <p:spPr>
          <a:xfrm>
            <a:off x="1143000" y="762000"/>
            <a:ext cx="103632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i="1" lang="en-IN">
                <a:solidFill>
                  <a:schemeClr val="accent3">
                    <a:lumMod val="50000"/>
                  </a:schemeClr>
                </a:solidFill>
              </a:rPr>
              <a:t>Here I done two things, First I figure out missing or blank column ,then I filter those blanks.</a:t>
            </a:r>
          </a:p>
        </p:txBody>
      </p:sp>
      <p:sp>
        <p:nvSpPr>
          <p:cNvPr id="1048690" name="TextBox 3"/>
          <p:cNvSpPr txBox="1"/>
          <p:nvPr/>
        </p:nvSpPr>
        <p:spPr>
          <a:xfrm>
            <a:off x="533400" y="1752600"/>
            <a:ext cx="42672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IDENTIFY MIISING VALUES:</a:t>
            </a:r>
          </a:p>
        </p:txBody>
      </p:sp>
      <p:sp>
        <p:nvSpPr>
          <p:cNvPr id="1048691" name="TextBox 4"/>
          <p:cNvSpPr txBox="1"/>
          <p:nvPr/>
        </p:nvSpPr>
        <p:spPr>
          <a:xfrm>
            <a:off x="457200" y="2153887"/>
            <a:ext cx="5562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Select the whole row which you figure it out .</a:t>
            </a:r>
          </a:p>
          <a:p>
            <a:r>
              <a:rPr dirty="0" lang="en-IN"/>
              <a:t>                              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conditional formatting 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Select highlight cells rules and click more rules.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lang="en-IN"/>
              <a:t>Choose blank from format cells  and choose colours and press ok .</a:t>
            </a:r>
          </a:p>
        </p:txBody>
      </p:sp>
      <p:sp>
        <p:nvSpPr>
          <p:cNvPr id="1048692" name="Arrow: Down 8"/>
          <p:cNvSpPr/>
          <p:nvPr/>
        </p:nvSpPr>
        <p:spPr>
          <a:xfrm>
            <a:off x="2438400" y="2501133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3" name="Arrow: Down 9"/>
          <p:cNvSpPr/>
          <p:nvPr/>
        </p:nvSpPr>
        <p:spPr>
          <a:xfrm>
            <a:off x="2432255" y="3108067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4" name="Arrow: Down 11"/>
          <p:cNvSpPr/>
          <p:nvPr/>
        </p:nvSpPr>
        <p:spPr>
          <a:xfrm>
            <a:off x="2432255" y="3792068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95" name="TextBox 12"/>
          <p:cNvSpPr txBox="1"/>
          <p:nvPr/>
        </p:nvSpPr>
        <p:spPr>
          <a:xfrm>
            <a:off x="6324600" y="1752600"/>
            <a:ext cx="5486400" cy="369332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IN"/>
              <a:t>STEPS TO REMOVE THISE BLANK USING FILTER:</a:t>
            </a:r>
          </a:p>
        </p:txBody>
      </p:sp>
      <p:sp>
        <p:nvSpPr>
          <p:cNvPr id="1048696" name="TextBox 13"/>
          <p:cNvSpPr txBox="1"/>
          <p:nvPr/>
        </p:nvSpPr>
        <p:spPr>
          <a:xfrm>
            <a:off x="6477000" y="2117467"/>
            <a:ext cx="4876800" cy="24917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Search for sort and filter and select filter.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There will be small arrow on the selected row click that and choose filter by colour.</a:t>
            </a:r>
          </a:p>
          <a:p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IN"/>
              <a:t>Then press no fill to remove the blanks.</a:t>
            </a:r>
          </a:p>
          <a:p>
            <a:endParaRPr dirty="0" lang="en-IN"/>
          </a:p>
        </p:txBody>
      </p:sp>
      <p:sp>
        <p:nvSpPr>
          <p:cNvPr id="1048697" name="Arrow: Down 14"/>
          <p:cNvSpPr/>
          <p:nvPr/>
        </p:nvSpPr>
        <p:spPr>
          <a:xfrm>
            <a:off x="8792497" y="2740431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IN"/>
          </a:p>
        </p:txBody>
      </p:sp>
      <p:sp>
        <p:nvSpPr>
          <p:cNvPr id="1048698" name="Arrow: Down 15"/>
          <p:cNvSpPr/>
          <p:nvPr/>
        </p:nvSpPr>
        <p:spPr>
          <a:xfrm>
            <a:off x="8796184" y="406757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extBox 1"/>
          <p:cNvSpPr txBox="1"/>
          <p:nvPr/>
        </p:nvSpPr>
        <p:spPr>
          <a:xfrm>
            <a:off x="609600" y="76200"/>
            <a:ext cx="80010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PERFORMANCE LEVEL:</a:t>
            </a:r>
          </a:p>
        </p:txBody>
      </p:sp>
      <p:sp>
        <p:nvSpPr>
          <p:cNvPr id="1048700" name="TextBox 2"/>
          <p:cNvSpPr txBox="1"/>
          <p:nvPr/>
        </p:nvSpPr>
        <p:spPr>
          <a:xfrm>
            <a:off x="1905000" y="685800"/>
            <a:ext cx="6858000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Performance level is calculated using  the data’s in the employees current rating .</a:t>
            </a:r>
          </a:p>
          <a:p>
            <a:endParaRPr b="1" dirty="0" lang="en-IN"/>
          </a:p>
          <a:p>
            <a:r>
              <a:rPr b="1" dirty="0" lang="en-IN"/>
              <a:t>I DONE THROUGH THESE STEPS;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Choose the appropriate column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And type IFS formula to calculated all.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Type equal to and select the row and enter &gt;= number…..</a:t>
            </a:r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IN"/>
              <a:t>Finally type “TRUE”,”LOW” and press entre to get results.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q"/>
            </a:pPr>
            <a:endParaRPr dirty="0" lang="en-IN"/>
          </a:p>
          <a:p>
            <a:endParaRPr dirty="0" lang="en-IN"/>
          </a:p>
        </p:txBody>
      </p:sp>
      <p:sp>
        <p:nvSpPr>
          <p:cNvPr id="1048701" name="Arrow: Down 3"/>
          <p:cNvSpPr/>
          <p:nvPr/>
        </p:nvSpPr>
        <p:spPr>
          <a:xfrm>
            <a:off x="3657600" y="21336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2" name="Arrow: Down 4"/>
          <p:cNvSpPr/>
          <p:nvPr/>
        </p:nvSpPr>
        <p:spPr>
          <a:xfrm>
            <a:off x="3657600" y="2667000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703" name="Arrow: Down 5"/>
          <p:cNvSpPr/>
          <p:nvPr/>
        </p:nvSpPr>
        <p:spPr>
          <a:xfrm>
            <a:off x="3657600" y="3443749"/>
            <a:ext cx="228600" cy="304800"/>
          </a:xfrm>
          <a:prstGeom prst="downArrow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extBox 1"/>
          <p:cNvSpPr txBox="1"/>
          <p:nvPr/>
        </p:nvSpPr>
        <p:spPr>
          <a:xfrm>
            <a:off x="457200" y="76200"/>
            <a:ext cx="929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SUMMARY OF PIVOT TABLE:</a:t>
            </a:r>
          </a:p>
        </p:txBody>
      </p:sp>
      <p:sp>
        <p:nvSpPr>
          <p:cNvPr id="1048705" name="TextBox 3"/>
          <p:cNvSpPr txBox="1"/>
          <p:nvPr/>
        </p:nvSpPr>
        <p:spPr>
          <a:xfrm>
            <a:off x="304800" y="552613"/>
            <a:ext cx="8060828" cy="255454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I PREPARE THE PIVOT TABLE FORM THE FOLLOWING MANNER:</a:t>
            </a:r>
          </a:p>
          <a:p>
            <a:endParaRPr b="1" dirty="0" sz="2000" lang="en-IN"/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First, I consider “BUSINESS UNIT” as my rows.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Secondly,I</a:t>
            </a:r>
            <a:r>
              <a:rPr dirty="0" sz="2000" lang="en-IN"/>
              <a:t> drag the “PERFORMANCE LEVEL” in column.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 err="1"/>
              <a:t>Next,I</a:t>
            </a:r>
            <a:r>
              <a:rPr dirty="0" sz="2000" lang="en-IN"/>
              <a:t> drop “GENDER CODE” in filter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If we want a specific data use “slicer”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sz="2000" lang="en-IN"/>
              <a:t>I choose “EMPLOYEE STATUS” using slicer.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endParaRPr dirty="0" sz="2000" lang="en-IN"/>
          </a:p>
        </p:txBody>
      </p:sp>
      <p:sp>
        <p:nvSpPr>
          <p:cNvPr id="1048706" name="TextBox 4"/>
          <p:cNvSpPr txBox="1"/>
          <p:nvPr/>
        </p:nvSpPr>
        <p:spPr>
          <a:xfrm>
            <a:off x="457200" y="3107158"/>
            <a:ext cx="50292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0000"/>
                </a:solidFill>
              </a:rPr>
              <a:t>VISUALIZATION:</a:t>
            </a:r>
          </a:p>
        </p:txBody>
      </p:sp>
      <p:sp>
        <p:nvSpPr>
          <p:cNvPr id="1048707" name="TextBox 5"/>
          <p:cNvSpPr txBox="1"/>
          <p:nvPr/>
        </p:nvSpPr>
        <p:spPr>
          <a:xfrm>
            <a:off x="762000" y="3638387"/>
            <a:ext cx="6477000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IN"/>
              <a:t>The process of showing data in pictorial form is called visualization.</a:t>
            </a:r>
          </a:p>
          <a:p>
            <a:endParaRPr dirty="0" lang="en-IN"/>
          </a:p>
          <a:p>
            <a:r>
              <a:rPr b="1" dirty="0" lang="en-IN"/>
              <a:t>I done through few steps</a:t>
            </a:r>
            <a:r>
              <a:rPr dirty="0" lang="en-IN"/>
              <a:t>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 go to insert and select recommended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Select the chart which ever you like and click ok.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title by </a:t>
            </a:r>
            <a:r>
              <a:rPr dirty="0" lang="en-IN" err="1"/>
              <a:t>pessing</a:t>
            </a:r>
            <a:r>
              <a:rPr dirty="0" lang="en-IN"/>
              <a:t> the </a:t>
            </a:r>
            <a:r>
              <a:rPr dirty="0" lang="en-IN" err="1"/>
              <a:t>pessing</a:t>
            </a:r>
            <a:r>
              <a:rPr dirty="0" lang="en-IN"/>
              <a:t> the plus symbol on the top corner of the chart.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Add trend lines like the </a:t>
            </a:r>
            <a:r>
              <a:rPr dirty="0" lang="en-IN" err="1"/>
              <a:t>previvous</a:t>
            </a:r>
            <a:r>
              <a:rPr dirty="0" lang="en-IN"/>
              <a:t> step.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71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55892" y="1524000"/>
          <a:ext cx="6073140" cy="4122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5" name="Chart 7"/>
          <p:cNvGraphicFramePr>
            <a:graphicFrameLocks/>
          </p:cNvGraphicFramePr>
          <p:nvPr/>
        </p:nvGraphicFramePr>
        <p:xfrm>
          <a:off x="7010400" y="1638300"/>
          <a:ext cx="4572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4" name="TextBox 2"/>
          <p:cNvSpPr txBox="1"/>
          <p:nvPr/>
        </p:nvSpPr>
        <p:spPr>
          <a:xfrm>
            <a:off x="684212" y="457200"/>
            <a:ext cx="10288588" cy="11582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rgbClr val="FFFF00"/>
                </a:solidFill>
              </a:rPr>
              <a:t>By comparing performance of </a:t>
            </a:r>
            <a:r>
              <a:rPr dirty="0" sz="2400" lang="en-IN" err="1">
                <a:solidFill>
                  <a:srgbClr val="FFFF00"/>
                </a:solidFill>
              </a:rPr>
              <a:t>employees,there</a:t>
            </a:r>
            <a:r>
              <a:rPr dirty="0" sz="2400" lang="en-IN">
                <a:solidFill>
                  <a:srgbClr val="FFFF00"/>
                </a:solidFill>
              </a:rPr>
              <a:t> are “AVERAGE” performing employee are higher in the organisation , so you want to motivate the employees for a better outcome.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17"/>
          <p:cNvSpPr txBox="1">
            <a:spLocks noGrp="1"/>
          </p:cNvSpPr>
          <p:nvPr>
            <p:ph type="title"/>
          </p:nvPr>
        </p:nvSpPr>
        <p:spPr>
          <a:xfrm>
            <a:off x="739775" y="849312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FF0000"/>
                </a:solidFill>
              </a:rPr>
              <a:t>PROJECT</a:t>
            </a:r>
            <a:r>
              <a:rPr dirty="0" sz="4250" spc="-85">
                <a:solidFill>
                  <a:srgbClr val="FF0000"/>
                </a:solidFill>
              </a:rPr>
              <a:t> </a:t>
            </a:r>
            <a:r>
              <a:rPr dirty="0" sz="4250" spc="25">
                <a:solidFill>
                  <a:srgbClr val="FF0000"/>
                </a:solidFill>
              </a:rPr>
              <a:t>TITLE</a:t>
            </a:r>
            <a:endParaRPr dirty="0" sz="4250">
              <a:solidFill>
                <a:srgbClr val="FF0000"/>
              </a:solidFill>
            </a:endParaRPr>
          </a:p>
        </p:txBody>
      </p:sp>
      <p:sp>
        <p:nvSpPr>
          <p:cNvPr id="1048615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5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1" name="object 21"/>
          <p:cNvSpPr txBox="1">
            <a:spLocks noGrp="1"/>
          </p:cNvSpPr>
          <p:nvPr>
            <p:ph type="title"/>
          </p:nvPr>
        </p:nvSpPr>
        <p:spPr>
          <a:xfrm>
            <a:off x="739775" y="540751"/>
            <a:ext cx="2357120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chemeClr val="bg2"/>
                </a:solidFill>
              </a:rPr>
              <a:t>A</a:t>
            </a:r>
            <a:r>
              <a:rPr dirty="0" spc="-5">
                <a:solidFill>
                  <a:schemeClr val="bg2"/>
                </a:solidFill>
              </a:rPr>
              <a:t>G</a:t>
            </a:r>
            <a:r>
              <a:rPr dirty="0" spc="-35">
                <a:solidFill>
                  <a:schemeClr val="bg2"/>
                </a:solidFill>
              </a:rPr>
              <a:t>E</a:t>
            </a:r>
            <a:r>
              <a:rPr dirty="0" spc="15">
                <a:solidFill>
                  <a:schemeClr val="bg2"/>
                </a:solidFill>
              </a:rPr>
              <a:t>N</a:t>
            </a:r>
            <a:r>
              <a:rPr dirty="0">
                <a:solidFill>
                  <a:schemeClr val="bg2"/>
                </a:solidFill>
              </a:rPr>
              <a:t>DA</a:t>
            </a:r>
          </a:p>
        </p:txBody>
      </p:sp>
      <p:sp>
        <p:nvSpPr>
          <p:cNvPr id="104863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834072" y="594740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 lang="en-IN" spc="20"/>
              <a:t> 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3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TextBox 10"/>
          <p:cNvSpPr txBox="1"/>
          <p:nvPr/>
        </p:nvSpPr>
        <p:spPr>
          <a:xfrm>
            <a:off x="1026635" y="1683160"/>
            <a:ext cx="5251767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Measuring employee performance helps calibrate those goals by providing insight into where someone is doing well and could be stretched and areas that are not a strength yet. Based on performance feedback ,self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reflection,and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business needs, </a:t>
            </a:r>
            <a:r>
              <a:rPr dirty="0" sz="2400" i="1" lang="en-IN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employess</a:t>
            </a:r>
            <a:r>
              <a:rPr dirty="0" sz="2400" i="1" lang="en-IN">
                <a:solidFill>
                  <a:schemeClr val="accent4">
                    <a:lumMod val="60000"/>
                    <a:lumOff val="40000"/>
                  </a:schemeClr>
                </a:solidFill>
              </a:rPr>
              <a:t> should set their own goals</a:t>
            </a:r>
            <a:r>
              <a:rPr dirty="0" sz="2400" i="1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676275" y="46724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7" name="TextBox 11"/>
          <p:cNvSpPr txBox="1"/>
          <p:nvPr/>
        </p:nvSpPr>
        <p:spPr>
          <a:xfrm>
            <a:off x="228600" y="811623"/>
            <a:ext cx="11658600" cy="802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1">
                    <a:lumMod val="50000"/>
                  </a:schemeClr>
                </a:solidFill>
              </a:rPr>
              <a:t>Employee performance analysis is the process of evaluating how employees are performing against company expectations and goals</a:t>
            </a:r>
          </a:p>
        </p:txBody>
      </p:sp>
      <p:sp>
        <p:nvSpPr>
          <p:cNvPr id="1048648" name="TextBox 12"/>
          <p:cNvSpPr txBox="1"/>
          <p:nvPr/>
        </p:nvSpPr>
        <p:spPr>
          <a:xfrm>
            <a:off x="437535" y="1894482"/>
            <a:ext cx="167640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PURPOSE</a:t>
            </a:r>
            <a:r>
              <a:rPr dirty="0" sz="2400" lang="en-IN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:   </a:t>
            </a:r>
          </a:p>
        </p:txBody>
      </p:sp>
      <p:sp>
        <p:nvSpPr>
          <p:cNvPr id="1048649" name="TextBox 14"/>
          <p:cNvSpPr txBox="1"/>
          <p:nvPr/>
        </p:nvSpPr>
        <p:spPr>
          <a:xfrm>
            <a:off x="1600200" y="2294007"/>
            <a:ext cx="4800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improve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performace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or ensure it              remains acceptable.</a:t>
            </a:r>
          </a:p>
        </p:txBody>
      </p:sp>
      <p:sp>
        <p:nvSpPr>
          <p:cNvPr id="1048650" name="TextBox 15"/>
          <p:cNvSpPr txBox="1"/>
          <p:nvPr/>
        </p:nvSpPr>
        <p:spPr>
          <a:xfrm>
            <a:off x="355190" y="2971211"/>
            <a:ext cx="1841090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BENEFITS:</a:t>
            </a:r>
          </a:p>
        </p:txBody>
      </p:sp>
      <p:sp>
        <p:nvSpPr>
          <p:cNvPr id="1048651" name="TextBox 16"/>
          <p:cNvSpPr txBox="1"/>
          <p:nvPr/>
        </p:nvSpPr>
        <p:spPr>
          <a:xfrm>
            <a:off x="1541205" y="3420291"/>
            <a:ext cx="58674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Helps businesses make more consistent accurate and informed decisions.</a:t>
            </a:r>
          </a:p>
        </p:txBody>
      </p:sp>
      <p:sp>
        <p:nvSpPr>
          <p:cNvPr id="1048652" name="TextBox 17"/>
          <p:cNvSpPr txBox="1"/>
          <p:nvPr/>
        </p:nvSpPr>
        <p:spPr>
          <a:xfrm>
            <a:off x="152400" y="4350501"/>
            <a:ext cx="250231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HOW IT WORKS:</a:t>
            </a:r>
          </a:p>
        </p:txBody>
      </p:sp>
      <p:sp>
        <p:nvSpPr>
          <p:cNvPr id="1048653" name="TextBox 19"/>
          <p:cNvSpPr txBox="1"/>
          <p:nvPr/>
        </p:nvSpPr>
        <p:spPr>
          <a:xfrm>
            <a:off x="1541205" y="4731195"/>
            <a:ext cx="7993319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Analyzes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HR data to measure how employees are performing against </a:t>
            </a:r>
            <a:r>
              <a:rPr dirty="0" sz="2000" lang="en-IN" err="1">
                <a:solidFill>
                  <a:schemeClr val="bg1">
                    <a:lumMod val="95000"/>
                    <a:lumOff val="5000"/>
                  </a:schemeClr>
                </a:solidFill>
              </a:rPr>
              <a:t>KPIs,which</a:t>
            </a:r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 are role-specific performance goals.</a:t>
            </a:r>
          </a:p>
        </p:txBody>
      </p:sp>
      <p:sp>
        <p:nvSpPr>
          <p:cNvPr id="1048654" name="TextBox 21"/>
          <p:cNvSpPr txBox="1"/>
          <p:nvPr/>
        </p:nvSpPr>
        <p:spPr>
          <a:xfrm>
            <a:off x="152400" y="5591175"/>
            <a:ext cx="2667000" cy="40011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WHEN TO USE IT :</a:t>
            </a:r>
          </a:p>
        </p:txBody>
      </p:sp>
      <p:sp>
        <p:nvSpPr>
          <p:cNvPr id="1048655" name="TextBox 22"/>
          <p:cNvSpPr txBox="1"/>
          <p:nvPr/>
        </p:nvSpPr>
        <p:spPr>
          <a:xfrm>
            <a:off x="1623860" y="6020977"/>
            <a:ext cx="7467600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>
                <a:solidFill>
                  <a:schemeClr val="bg1">
                    <a:lumMod val="95000"/>
                    <a:lumOff val="5000"/>
                  </a:schemeClr>
                </a:solidFill>
              </a:rPr>
              <a:t>To check metrics every month or year and make plans for adjustment and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09600" y="377826"/>
            <a:ext cx="5014595" cy="981708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lang="en-IN" spc="15"/>
              <a:t> 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sp>
        <p:nvSpPr>
          <p:cNvPr id="1048660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TextBox 8"/>
          <p:cNvSpPr txBox="1"/>
          <p:nvPr/>
        </p:nvSpPr>
        <p:spPr>
          <a:xfrm>
            <a:off x="838200" y="1600200"/>
            <a:ext cx="3276600" cy="1767840"/>
          </a:xfrm>
          <a:prstGeom prst="rect"/>
          <a:noFill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Manager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Employees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Employer</a:t>
            </a:r>
          </a:p>
          <a:p>
            <a:pPr indent="-514350" marL="514350">
              <a:buFont typeface="+mj-lt"/>
              <a:buAutoNum type="arabicPeriod"/>
            </a:pPr>
            <a:r>
              <a:rPr dirty="0" sz="2800" lang="en-IN">
                <a:solidFill>
                  <a:srgbClr val="FFFF00"/>
                </a:solidFill>
              </a:rPr>
              <a:t>Organisation</a:t>
            </a:r>
          </a:p>
        </p:txBody>
      </p:sp>
      <p:pic>
        <p:nvPicPr>
          <p:cNvPr id="2097162" name="Picture 4" descr="41 Organizational Chart Templates (Word, Excel, PowerPoint, PSD)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4952795" y="-12918"/>
            <a:ext cx="7207250" cy="68580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72172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66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63200" y="5758815"/>
            <a:ext cx="1142245" cy="4895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TextBox 7"/>
          <p:cNvSpPr txBox="1"/>
          <p:nvPr/>
        </p:nvSpPr>
        <p:spPr>
          <a:xfrm>
            <a:off x="3962400" y="2525553"/>
            <a:ext cx="45720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Conditional formatting-missing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Filter-remove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Formula- performance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Pivot-summary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534400" cy="1507067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1600200" y="1354667"/>
            <a:ext cx="86868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Download employee data set from –Kaggle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Out of 26 features I </a:t>
            </a:r>
            <a:r>
              <a:rPr dirty="0" lang="en-IN" err="1"/>
              <a:t>choosed</a:t>
            </a:r>
            <a:r>
              <a:rPr dirty="0" lang="en-IN"/>
              <a:t> 9 features there are;</a:t>
            </a:r>
          </a:p>
          <a:p>
            <a:pPr algn="ctr"/>
            <a:r>
              <a:rPr dirty="0" lang="en-IN"/>
              <a:t>        1.Emp-ID-(Numerical values)</a:t>
            </a:r>
          </a:p>
          <a:p>
            <a:pPr algn="ctr"/>
            <a:r>
              <a:rPr dirty="0" lang="en-IN"/>
              <a:t>2. First name(Text value)</a:t>
            </a:r>
          </a:p>
          <a:p>
            <a:pPr algn="ctr"/>
            <a:r>
              <a:rPr dirty="0" lang="en-IN"/>
              <a:t>  3.Last name  (Text value)</a:t>
            </a:r>
          </a:p>
          <a:p>
            <a:pPr algn="ctr"/>
            <a:r>
              <a:rPr dirty="0" lang="en-IN"/>
              <a:t>      4.Business unit   (Text value)</a:t>
            </a:r>
          </a:p>
          <a:p>
            <a:pPr algn="ctr"/>
            <a:r>
              <a:rPr dirty="0" lang="en-IN"/>
              <a:t>                         5.Employee status (Active/Future start)</a:t>
            </a:r>
          </a:p>
          <a:p>
            <a:pPr algn="ctr"/>
            <a:r>
              <a:rPr dirty="0" lang="en-IN"/>
              <a:t>                                      6.Employee type(Full time/contract/part time)</a:t>
            </a:r>
          </a:p>
          <a:p>
            <a:pPr algn="ctr"/>
            <a:r>
              <a:rPr dirty="0" lang="en-IN"/>
              <a:t>           7.Gender code(Male/Female)</a:t>
            </a:r>
          </a:p>
          <a:p>
            <a:pPr algn="ctr"/>
            <a:r>
              <a:rPr dirty="0" lang="en-IN"/>
              <a:t>                                    8.Current employee rating(Numerical values)</a:t>
            </a:r>
          </a:p>
          <a:p>
            <a:pPr algn="ctr"/>
            <a:r>
              <a:rPr dirty="0" lang="en-IN"/>
              <a:t>                                      9.Performance level(Very High /High/Medium)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70881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1447800" y="1882230"/>
            <a:ext cx="9753600" cy="46166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6" name="TextBox 10"/>
          <p:cNvSpPr txBox="1"/>
          <p:nvPr/>
        </p:nvSpPr>
        <p:spPr>
          <a:xfrm>
            <a:off x="1089509" y="1420565"/>
            <a:ext cx="3502184" cy="461665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>
                <a:solidFill>
                  <a:schemeClr val="accent3">
                    <a:lumMod val="60000"/>
                    <a:lumOff val="40000"/>
                  </a:schemeClr>
                </a:solidFill>
              </a:rPr>
              <a:t>PERFORMANCE LEVEL: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lastClr="000000" val="windowText"/>
      </a:dk1>
      <a:lt1>
        <a:sysClr lastClr="FFFFFF" val="window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50800" dir="5400000" dist="381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dir="t" rig="threeP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sooriya prakash</cp:lastModifiedBy>
  <dcterms:created xsi:type="dcterms:W3CDTF">2024-03-28T17:07:22Z</dcterms:created>
  <dcterms:modified xsi:type="dcterms:W3CDTF">2024-09-19T05:15:17Z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5a9de1f881ac4218b5afd809a98cd175</vt:lpwstr>
  </property>
</Properties>
</file>