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e321cded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e321cded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e321cded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e321cded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e321cded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e321cded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e321cded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e321cded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e321cded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e321cded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e321cded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e321cded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321cde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321cde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321cded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321cded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e321cded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e321cded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321cded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321cded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e321cde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e321cde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e321cded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e321cded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e321cded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e321cde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Investment Decision Recommendation System</a:t>
            </a:r>
            <a:endParaRPr/>
          </a:p>
          <a:p>
            <a:pPr indent="457200" lvl="0" marL="3657600" rtl="0" algn="l">
              <a:spcBef>
                <a:spcPts val="0"/>
              </a:spcBef>
              <a:spcAft>
                <a:spcPts val="0"/>
              </a:spcAft>
              <a:buNone/>
            </a:pPr>
            <a:r>
              <a:rPr lang="en" sz="2000"/>
              <a:t>BUCKMAN DATATHON</a:t>
            </a:r>
            <a:r>
              <a:rPr lang="en"/>
              <a:t> </a:t>
            </a:r>
            <a:endParaRPr/>
          </a:p>
        </p:txBody>
      </p:sp>
      <p:sp>
        <p:nvSpPr>
          <p:cNvPr id="87" name="Google Shape;87;p13"/>
          <p:cNvSpPr txBox="1"/>
          <p:nvPr>
            <p:ph idx="1" type="subTitle"/>
          </p:nvPr>
        </p:nvSpPr>
        <p:spPr>
          <a:xfrm>
            <a:off x="1778177" y="3049450"/>
            <a:ext cx="5783400" cy="909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Dhivyadharshini B (21PD06)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0" lang="en" sz="1800"/>
              <a:t>Random Forest</a:t>
            </a:r>
            <a:endParaRPr b="0" sz="1800"/>
          </a:p>
          <a:p>
            <a:pPr indent="0" lvl="0" marL="0" rtl="0" algn="l">
              <a:spcBef>
                <a:spcPts val="0"/>
              </a:spcBef>
              <a:spcAft>
                <a:spcPts val="0"/>
              </a:spcAft>
              <a:buNone/>
            </a:pPr>
            <a:r>
              <a:t/>
            </a:r>
            <a:endParaRPr b="0" sz="1800"/>
          </a:p>
        </p:txBody>
      </p:sp>
      <p:pic>
        <p:nvPicPr>
          <p:cNvPr id="145" name="Google Shape;145;p22"/>
          <p:cNvPicPr preferRelativeResize="0"/>
          <p:nvPr/>
        </p:nvPicPr>
        <p:blipFill>
          <a:blip r:embed="rId3">
            <a:alphaModFix/>
          </a:blip>
          <a:stretch>
            <a:fillRect/>
          </a:stretch>
        </p:blipFill>
        <p:spPr>
          <a:xfrm>
            <a:off x="1316425" y="2006250"/>
            <a:ext cx="6579800" cy="224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0" lang="en" sz="1800"/>
              <a:t>Support vector Machine (SVM)</a:t>
            </a:r>
            <a:endParaRPr b="0" sz="1800"/>
          </a:p>
        </p:txBody>
      </p:sp>
      <p:pic>
        <p:nvPicPr>
          <p:cNvPr id="151" name="Google Shape;151;p23"/>
          <p:cNvPicPr preferRelativeResize="0"/>
          <p:nvPr/>
        </p:nvPicPr>
        <p:blipFill>
          <a:blip r:embed="rId3">
            <a:alphaModFix/>
          </a:blip>
          <a:stretch>
            <a:fillRect/>
          </a:stretch>
        </p:blipFill>
        <p:spPr>
          <a:xfrm>
            <a:off x="1208025" y="2310775"/>
            <a:ext cx="4469725" cy="1553925"/>
          </a:xfrm>
          <a:prstGeom prst="rect">
            <a:avLst/>
          </a:prstGeom>
          <a:noFill/>
          <a:ln>
            <a:noFill/>
          </a:ln>
        </p:spPr>
      </p:pic>
      <p:pic>
        <p:nvPicPr>
          <p:cNvPr id="152" name="Google Shape;152;p23"/>
          <p:cNvPicPr preferRelativeResize="0"/>
          <p:nvPr/>
        </p:nvPicPr>
        <p:blipFill>
          <a:blip r:embed="rId4">
            <a:alphaModFix/>
          </a:blip>
          <a:stretch>
            <a:fillRect/>
          </a:stretch>
        </p:blipFill>
        <p:spPr>
          <a:xfrm>
            <a:off x="1208025" y="1853850"/>
            <a:ext cx="2790825" cy="352425"/>
          </a:xfrm>
          <a:prstGeom prst="rect">
            <a:avLst/>
          </a:prstGeom>
          <a:noFill/>
          <a:ln>
            <a:noFill/>
          </a:ln>
        </p:spPr>
      </p:pic>
      <p:sp>
        <p:nvSpPr>
          <p:cNvPr id="153" name="Google Shape;153;p23"/>
          <p:cNvSpPr txBox="1"/>
          <p:nvPr>
            <p:ph type="title"/>
          </p:nvPr>
        </p:nvSpPr>
        <p:spPr>
          <a:xfrm>
            <a:off x="609825" y="3864700"/>
            <a:ext cx="7688400" cy="53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0" lang="en" sz="1800"/>
              <a:t>Ridge classifier</a:t>
            </a:r>
            <a:endParaRPr b="0" sz="1800"/>
          </a:p>
        </p:txBody>
      </p:sp>
      <p:pic>
        <p:nvPicPr>
          <p:cNvPr id="154" name="Google Shape;154;p23"/>
          <p:cNvPicPr preferRelativeResize="0"/>
          <p:nvPr/>
        </p:nvPicPr>
        <p:blipFill>
          <a:blip r:embed="rId5">
            <a:alphaModFix/>
          </a:blip>
          <a:stretch>
            <a:fillRect/>
          </a:stretch>
        </p:blipFill>
        <p:spPr>
          <a:xfrm>
            <a:off x="1208025" y="4399900"/>
            <a:ext cx="3190875" cy="43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Dashboards built using PowerBI</a:t>
            </a:r>
            <a:endParaRPr/>
          </a:p>
        </p:txBody>
      </p:sp>
      <p:pic>
        <p:nvPicPr>
          <p:cNvPr id="160" name="Google Shape;160;p24"/>
          <p:cNvPicPr preferRelativeResize="0"/>
          <p:nvPr/>
        </p:nvPicPr>
        <p:blipFill>
          <a:blip r:embed="rId3">
            <a:alphaModFix/>
          </a:blip>
          <a:stretch>
            <a:fillRect/>
          </a:stretch>
        </p:blipFill>
        <p:spPr>
          <a:xfrm>
            <a:off x="2103472" y="1853850"/>
            <a:ext cx="5487527" cy="3061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3">
            <a:alphaModFix/>
          </a:blip>
          <a:stretch>
            <a:fillRect/>
          </a:stretch>
        </p:blipFill>
        <p:spPr>
          <a:xfrm>
            <a:off x="693788" y="565625"/>
            <a:ext cx="7930374" cy="444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518674" y="522125"/>
            <a:ext cx="8106650" cy="4538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followed for obtaining the Best Investment Decision</a:t>
            </a:r>
            <a:endParaRPr/>
          </a:p>
          <a:p>
            <a:pPr indent="0" lvl="0" marL="0" rtl="0" algn="l">
              <a:spcBef>
                <a:spcPts val="0"/>
              </a:spcBef>
              <a:spcAft>
                <a:spcPts val="0"/>
              </a:spcAft>
              <a:buNone/>
            </a:pPr>
            <a:r>
              <a:t/>
            </a:r>
            <a:endParaRPr/>
          </a:p>
          <a:p>
            <a:pPr indent="-377190" lvl="0" marL="457200" rtl="0" algn="l">
              <a:spcBef>
                <a:spcPts val="0"/>
              </a:spcBef>
              <a:spcAft>
                <a:spcPts val="0"/>
              </a:spcAft>
              <a:buSzPct val="100000"/>
              <a:buAutoNum type="arabicPeriod"/>
            </a:pPr>
            <a:r>
              <a:rPr lang="en"/>
              <a:t>Data Cleaning:</a:t>
            </a:r>
            <a:endParaRPr/>
          </a:p>
          <a:p>
            <a:pPr indent="0" lvl="0" marL="457200" rtl="0" algn="l">
              <a:spcBef>
                <a:spcPts val="0"/>
              </a:spcBef>
              <a:spcAft>
                <a:spcPts val="0"/>
              </a:spcAft>
              <a:buNone/>
            </a:pPr>
            <a:r>
              <a:rPr lang="en"/>
              <a:t>	</a:t>
            </a:r>
            <a:r>
              <a:rPr b="0" lang="en" sz="2044"/>
              <a:t>The Given data is a categorical data and it was analysed and cleaned based on the requirements and usage in the code.</a:t>
            </a:r>
            <a:endParaRPr b="0" sz="2044"/>
          </a:p>
          <a:p>
            <a:pPr indent="0" lvl="0" marL="457200" rtl="0" algn="l">
              <a:spcBef>
                <a:spcPts val="0"/>
              </a:spcBef>
              <a:spcAft>
                <a:spcPts val="0"/>
              </a:spcAft>
              <a:buNone/>
            </a:pPr>
            <a:r>
              <a:t/>
            </a:r>
            <a:endParaRPr b="0" sz="2044"/>
          </a:p>
          <a:p>
            <a:pPr indent="0" lvl="0" marL="457200" rtl="0" algn="l">
              <a:spcBef>
                <a:spcPts val="0"/>
              </a:spcBef>
              <a:spcAft>
                <a:spcPts val="0"/>
              </a:spcAft>
              <a:buNone/>
            </a:pPr>
            <a:r>
              <a:rPr b="0" lang="en" sz="2044"/>
              <a:t>So, the Household income was split into Lower and Upper bounds of their values and the implementation was presented in the code. Then Percentage of investment was splitted based on their lower and upper bounds.</a:t>
            </a:r>
            <a:endParaRPr b="0" sz="204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Data Exploration</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a:t>	</a:t>
            </a:r>
            <a:r>
              <a:rPr b="0" lang="en" sz="2044"/>
              <a:t>Here the</a:t>
            </a:r>
            <a:r>
              <a:rPr b="0" lang="en"/>
              <a:t> </a:t>
            </a:r>
            <a:r>
              <a:rPr b="0" lang="en" sz="2044"/>
              <a:t>data is taken and was analysed by considering its gender, marital status and age as the demographic features.</a:t>
            </a:r>
            <a:endParaRPr b="0" sz="2044"/>
          </a:p>
          <a:p>
            <a:pPr indent="0" lvl="0" marL="0" rtl="0" algn="l">
              <a:spcBef>
                <a:spcPts val="0"/>
              </a:spcBef>
              <a:spcAft>
                <a:spcPts val="0"/>
              </a:spcAft>
              <a:buNone/>
            </a:pPr>
            <a:r>
              <a:t/>
            </a:r>
            <a:endParaRPr b="0" sz="2044"/>
          </a:p>
        </p:txBody>
      </p:sp>
      <p:pic>
        <p:nvPicPr>
          <p:cNvPr id="98" name="Google Shape;98;p15"/>
          <p:cNvPicPr preferRelativeResize="0"/>
          <p:nvPr/>
        </p:nvPicPr>
        <p:blipFill>
          <a:blip r:embed="rId3">
            <a:alphaModFix/>
          </a:blip>
          <a:stretch>
            <a:fillRect/>
          </a:stretch>
        </p:blipFill>
        <p:spPr>
          <a:xfrm>
            <a:off x="467750" y="2984925"/>
            <a:ext cx="1959375" cy="1621950"/>
          </a:xfrm>
          <a:prstGeom prst="rect">
            <a:avLst/>
          </a:prstGeom>
          <a:noFill/>
          <a:ln>
            <a:noFill/>
          </a:ln>
        </p:spPr>
      </p:pic>
      <p:pic>
        <p:nvPicPr>
          <p:cNvPr id="99" name="Google Shape;99;p15"/>
          <p:cNvPicPr preferRelativeResize="0"/>
          <p:nvPr/>
        </p:nvPicPr>
        <p:blipFill>
          <a:blip r:embed="rId4">
            <a:alphaModFix/>
          </a:blip>
          <a:stretch>
            <a:fillRect/>
          </a:stretch>
        </p:blipFill>
        <p:spPr>
          <a:xfrm>
            <a:off x="2588581" y="3043650"/>
            <a:ext cx="1725058" cy="1504500"/>
          </a:xfrm>
          <a:prstGeom prst="rect">
            <a:avLst/>
          </a:prstGeom>
          <a:noFill/>
          <a:ln>
            <a:noFill/>
          </a:ln>
        </p:spPr>
      </p:pic>
      <p:pic>
        <p:nvPicPr>
          <p:cNvPr id="100" name="Google Shape;100;p15"/>
          <p:cNvPicPr preferRelativeResize="0"/>
          <p:nvPr/>
        </p:nvPicPr>
        <p:blipFill>
          <a:blip r:embed="rId5">
            <a:alphaModFix/>
          </a:blip>
          <a:stretch>
            <a:fillRect/>
          </a:stretch>
        </p:blipFill>
        <p:spPr>
          <a:xfrm>
            <a:off x="4475100" y="2984929"/>
            <a:ext cx="4668899" cy="1504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00"/>
              <a:t>Then the employment details were analysed based on education, role and Household income.</a:t>
            </a:r>
            <a:endParaRPr b="0" sz="1800"/>
          </a:p>
          <a:p>
            <a:pPr indent="0" lvl="0" marL="0" rtl="0" algn="l">
              <a:spcBef>
                <a:spcPts val="0"/>
              </a:spcBef>
              <a:spcAft>
                <a:spcPts val="0"/>
              </a:spcAft>
              <a:buSzPts val="990"/>
              <a:buNone/>
            </a:pPr>
            <a:r>
              <a:t/>
            </a:r>
            <a:endParaRPr b="0" sz="1800"/>
          </a:p>
          <a:p>
            <a:pPr indent="0" lvl="0" marL="0" rtl="0" algn="l">
              <a:spcBef>
                <a:spcPts val="0"/>
              </a:spcBef>
              <a:spcAft>
                <a:spcPts val="0"/>
              </a:spcAft>
              <a:buSzPts val="990"/>
              <a:buNone/>
            </a:pPr>
            <a:r>
              <a:t/>
            </a:r>
            <a:endParaRPr b="0" sz="1800"/>
          </a:p>
        </p:txBody>
      </p:sp>
      <p:pic>
        <p:nvPicPr>
          <p:cNvPr id="106" name="Google Shape;106;p16"/>
          <p:cNvPicPr preferRelativeResize="0"/>
          <p:nvPr/>
        </p:nvPicPr>
        <p:blipFill>
          <a:blip r:embed="rId3">
            <a:alphaModFix/>
          </a:blip>
          <a:stretch>
            <a:fillRect/>
          </a:stretch>
        </p:blipFill>
        <p:spPr>
          <a:xfrm>
            <a:off x="467750" y="2135700"/>
            <a:ext cx="4104250" cy="1391362"/>
          </a:xfrm>
          <a:prstGeom prst="rect">
            <a:avLst/>
          </a:prstGeom>
          <a:noFill/>
          <a:ln>
            <a:noFill/>
          </a:ln>
        </p:spPr>
      </p:pic>
      <p:pic>
        <p:nvPicPr>
          <p:cNvPr id="107" name="Google Shape;107;p16"/>
          <p:cNvPicPr preferRelativeResize="0"/>
          <p:nvPr/>
        </p:nvPicPr>
        <p:blipFill>
          <a:blip r:embed="rId4">
            <a:alphaModFix/>
          </a:blip>
          <a:stretch>
            <a:fillRect/>
          </a:stretch>
        </p:blipFill>
        <p:spPr>
          <a:xfrm>
            <a:off x="4841175" y="1755288"/>
            <a:ext cx="2392325" cy="1978175"/>
          </a:xfrm>
          <a:prstGeom prst="rect">
            <a:avLst/>
          </a:prstGeom>
          <a:noFill/>
          <a:ln>
            <a:noFill/>
          </a:ln>
        </p:spPr>
      </p:pic>
      <p:pic>
        <p:nvPicPr>
          <p:cNvPr id="108" name="Google Shape;108;p16"/>
          <p:cNvPicPr preferRelativeResize="0"/>
          <p:nvPr/>
        </p:nvPicPr>
        <p:blipFill>
          <a:blip r:embed="rId5">
            <a:alphaModFix/>
          </a:blip>
          <a:stretch>
            <a:fillRect/>
          </a:stretch>
        </p:blipFill>
        <p:spPr>
          <a:xfrm>
            <a:off x="355925" y="3808896"/>
            <a:ext cx="5156425" cy="1042900"/>
          </a:xfrm>
          <a:prstGeom prst="rect">
            <a:avLst/>
          </a:prstGeom>
          <a:noFill/>
          <a:ln>
            <a:noFill/>
          </a:ln>
        </p:spPr>
      </p:pic>
      <p:pic>
        <p:nvPicPr>
          <p:cNvPr id="109" name="Google Shape;109;p16"/>
          <p:cNvPicPr preferRelativeResize="0"/>
          <p:nvPr/>
        </p:nvPicPr>
        <p:blipFill>
          <a:blip r:embed="rId6">
            <a:alphaModFix/>
          </a:blip>
          <a:stretch>
            <a:fillRect/>
          </a:stretch>
        </p:blipFill>
        <p:spPr>
          <a:xfrm>
            <a:off x="6398350" y="3496313"/>
            <a:ext cx="2147300" cy="166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7800" y="13077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00"/>
              <a:t>Then the investment </a:t>
            </a:r>
            <a:r>
              <a:rPr b="0" lang="en" sz="1800"/>
              <a:t>behaviour</a:t>
            </a:r>
            <a:r>
              <a:rPr b="0" lang="en" sz="1800"/>
              <a:t> was analysed.</a:t>
            </a:r>
            <a:endParaRPr b="0" sz="1800"/>
          </a:p>
        </p:txBody>
      </p:sp>
      <p:pic>
        <p:nvPicPr>
          <p:cNvPr id="115" name="Google Shape;115;p17"/>
          <p:cNvPicPr preferRelativeResize="0"/>
          <p:nvPr/>
        </p:nvPicPr>
        <p:blipFill>
          <a:blip r:embed="rId3">
            <a:alphaModFix/>
          </a:blip>
          <a:stretch>
            <a:fillRect/>
          </a:stretch>
        </p:blipFill>
        <p:spPr>
          <a:xfrm>
            <a:off x="592052" y="1775150"/>
            <a:ext cx="4217123" cy="1462747"/>
          </a:xfrm>
          <a:prstGeom prst="rect">
            <a:avLst/>
          </a:prstGeom>
          <a:noFill/>
          <a:ln>
            <a:noFill/>
          </a:ln>
        </p:spPr>
      </p:pic>
      <p:pic>
        <p:nvPicPr>
          <p:cNvPr id="116" name="Google Shape;116;p17"/>
          <p:cNvPicPr preferRelativeResize="0"/>
          <p:nvPr/>
        </p:nvPicPr>
        <p:blipFill>
          <a:blip r:embed="rId4">
            <a:alphaModFix/>
          </a:blip>
          <a:stretch>
            <a:fillRect/>
          </a:stretch>
        </p:blipFill>
        <p:spPr>
          <a:xfrm>
            <a:off x="4484850" y="3303125"/>
            <a:ext cx="4844176" cy="1768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3. Best Investment Decision</a:t>
            </a:r>
            <a:endParaRPr sz="2300"/>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	The Investment decision was </a:t>
            </a:r>
            <a:r>
              <a:rPr b="0" lang="en" sz="1800"/>
              <a:t>made</a:t>
            </a:r>
            <a:r>
              <a:rPr b="0" lang="en" sz="1800"/>
              <a:t> based on the clusters produced by K-Means Algorithm. </a:t>
            </a:r>
            <a:endParaRPr b="0" sz="1800"/>
          </a:p>
          <a:p>
            <a:pPr indent="-342900" lvl="0" marL="457200" rtl="0" algn="l">
              <a:spcBef>
                <a:spcPts val="0"/>
              </a:spcBef>
              <a:spcAft>
                <a:spcPts val="0"/>
              </a:spcAft>
              <a:buSzPts val="1800"/>
              <a:buChar char="●"/>
            </a:pPr>
            <a:r>
              <a:rPr b="0" lang="en" sz="1800"/>
              <a:t>Firstly, all the features were Label encoded.</a:t>
            </a:r>
            <a:endParaRPr b="0" sz="1800"/>
          </a:p>
          <a:p>
            <a:pPr indent="-342900" lvl="0" marL="457200" rtl="0" algn="l">
              <a:spcBef>
                <a:spcPts val="0"/>
              </a:spcBef>
              <a:spcAft>
                <a:spcPts val="0"/>
              </a:spcAft>
              <a:buSzPts val="1800"/>
              <a:buChar char="●"/>
            </a:pPr>
            <a:r>
              <a:rPr b="0" lang="en" sz="1800"/>
              <a:t>Secondly, using the elbow plot the optimal value of k is identified.</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800"/>
          </a:p>
          <a:p>
            <a:pPr indent="-342900" lvl="0" marL="457200" rtl="0" algn="l">
              <a:spcBef>
                <a:spcPts val="0"/>
              </a:spcBef>
              <a:spcAft>
                <a:spcPts val="0"/>
              </a:spcAft>
              <a:buSzPts val="1800"/>
              <a:buChar char="●"/>
            </a:pPr>
            <a:r>
              <a:rPr b="0" lang="en" sz="1800"/>
              <a:t>Then K-Means algorithm was implemented.</a:t>
            </a:r>
            <a:endParaRPr b="0" sz="1800"/>
          </a:p>
        </p:txBody>
      </p:sp>
      <p:pic>
        <p:nvPicPr>
          <p:cNvPr id="122" name="Google Shape;122;p18"/>
          <p:cNvPicPr preferRelativeResize="0"/>
          <p:nvPr/>
        </p:nvPicPr>
        <p:blipFill>
          <a:blip r:embed="rId3">
            <a:alphaModFix/>
          </a:blip>
          <a:stretch>
            <a:fillRect/>
          </a:stretch>
        </p:blipFill>
        <p:spPr>
          <a:xfrm>
            <a:off x="3177450" y="3153000"/>
            <a:ext cx="2388749" cy="1592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20"/>
              <a:t>Then the correlation among the features were analysed and it was discovered that the data was not that much correlated.</a:t>
            </a:r>
            <a:endParaRPr b="0" sz="1820"/>
          </a:p>
        </p:txBody>
      </p:sp>
      <p:pic>
        <p:nvPicPr>
          <p:cNvPr id="128" name="Google Shape;128;p19"/>
          <p:cNvPicPr preferRelativeResize="0"/>
          <p:nvPr/>
        </p:nvPicPr>
        <p:blipFill>
          <a:blip r:embed="rId3">
            <a:alphaModFix/>
          </a:blip>
          <a:stretch>
            <a:fillRect/>
          </a:stretch>
        </p:blipFill>
        <p:spPr>
          <a:xfrm>
            <a:off x="1773050" y="2006250"/>
            <a:ext cx="5601200"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20"/>
              <a:t>Then it was analysed that which features will contribute to the best in predicting the model. Methods used were,</a:t>
            </a:r>
            <a:endParaRPr b="0" sz="1820"/>
          </a:p>
          <a:p>
            <a:pPr indent="0" lvl="0" marL="0" rtl="0" algn="l">
              <a:spcBef>
                <a:spcPts val="0"/>
              </a:spcBef>
              <a:spcAft>
                <a:spcPts val="0"/>
              </a:spcAft>
              <a:buSzPts val="990"/>
              <a:buNone/>
            </a:pPr>
            <a:r>
              <a:t/>
            </a:r>
            <a:endParaRPr b="0" sz="1820"/>
          </a:p>
          <a:p>
            <a:pPr indent="-344170" lvl="0" marL="457200" rtl="0" algn="l">
              <a:spcBef>
                <a:spcPts val="0"/>
              </a:spcBef>
              <a:spcAft>
                <a:spcPts val="0"/>
              </a:spcAft>
              <a:buSzPts val="1820"/>
              <a:buChar char="●"/>
            </a:pPr>
            <a:r>
              <a:rPr b="0" lang="en" sz="1820"/>
              <a:t>Mutual Information Score</a:t>
            </a:r>
            <a:endParaRPr b="0" sz="1820"/>
          </a:p>
          <a:p>
            <a:pPr indent="-344170" lvl="0" marL="457200" rtl="0" algn="l">
              <a:spcBef>
                <a:spcPts val="0"/>
              </a:spcBef>
              <a:spcAft>
                <a:spcPts val="0"/>
              </a:spcAft>
              <a:buSzPts val="1820"/>
              <a:buChar char="●"/>
            </a:pPr>
            <a:r>
              <a:rPr b="0" lang="en" sz="1820"/>
              <a:t>Lasso Regularization</a:t>
            </a:r>
            <a:endParaRPr b="0" sz="1820"/>
          </a:p>
          <a:p>
            <a:pPr indent="-344170" lvl="0" marL="457200" rtl="0" algn="l">
              <a:spcBef>
                <a:spcPts val="0"/>
              </a:spcBef>
              <a:spcAft>
                <a:spcPts val="0"/>
              </a:spcAft>
              <a:buSzPts val="1820"/>
              <a:buChar char="●"/>
            </a:pPr>
            <a:r>
              <a:rPr b="0" lang="en" sz="1820"/>
              <a:t>Decision Tree classifier</a:t>
            </a:r>
            <a:endParaRPr b="0" sz="1820"/>
          </a:p>
          <a:p>
            <a:pPr indent="-344170" lvl="0" marL="457200" rtl="0" algn="l">
              <a:spcBef>
                <a:spcPts val="0"/>
              </a:spcBef>
              <a:spcAft>
                <a:spcPts val="0"/>
              </a:spcAft>
              <a:buSzPts val="1820"/>
              <a:buChar char="●"/>
            </a:pPr>
            <a:r>
              <a:rPr b="0" lang="en" sz="1820"/>
              <a:t>Random forest classifier</a:t>
            </a:r>
            <a:endParaRPr b="0" sz="1820"/>
          </a:p>
          <a:p>
            <a:pPr indent="0" lvl="0" marL="0" rtl="0" algn="l">
              <a:spcBef>
                <a:spcPts val="0"/>
              </a:spcBef>
              <a:spcAft>
                <a:spcPts val="0"/>
              </a:spcAft>
              <a:buNone/>
            </a:pPr>
            <a:r>
              <a:t/>
            </a:r>
            <a:endParaRPr b="0" sz="1820"/>
          </a:p>
          <a:p>
            <a:pPr indent="0" lvl="0" marL="0" rtl="0" algn="l">
              <a:spcBef>
                <a:spcPts val="0"/>
              </a:spcBef>
              <a:spcAft>
                <a:spcPts val="0"/>
              </a:spcAft>
              <a:buNone/>
            </a:pPr>
            <a:r>
              <a:rPr b="0" lang="en" sz="1820"/>
              <a:t>For the given data Decision Tree and Random Forest served better than the other two in obtaining the features.</a:t>
            </a:r>
            <a:endParaRPr b="0" sz="1820"/>
          </a:p>
          <a:p>
            <a:pPr indent="0" lvl="0" marL="0" rtl="0" algn="l">
              <a:spcBef>
                <a:spcPts val="0"/>
              </a:spcBef>
              <a:spcAft>
                <a:spcPts val="0"/>
              </a:spcAft>
              <a:buNone/>
            </a:pPr>
            <a:r>
              <a:rPr b="0" lang="en" sz="1820"/>
              <a:t> </a:t>
            </a:r>
            <a:endParaRPr b="0" sz="1820"/>
          </a:p>
          <a:p>
            <a:pPr indent="0" lvl="0" marL="0" rtl="0" algn="l">
              <a:spcBef>
                <a:spcPts val="0"/>
              </a:spcBef>
              <a:spcAft>
                <a:spcPts val="0"/>
              </a:spcAft>
              <a:buSzPts val="990"/>
              <a:buNone/>
            </a:pPr>
            <a:r>
              <a:t/>
            </a:r>
            <a:endParaRPr b="0" sz="18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Recommendation System Development</a:t>
            </a:r>
            <a:endParaRPr/>
          </a:p>
          <a:p>
            <a:pPr indent="0" lvl="0" marL="0" rtl="0" algn="l">
              <a:spcBef>
                <a:spcPts val="0"/>
              </a:spcBef>
              <a:spcAft>
                <a:spcPts val="0"/>
              </a:spcAft>
              <a:buNone/>
            </a:pPr>
            <a:r>
              <a:t/>
            </a:r>
            <a:endParaRPr b="0" sz="2000"/>
          </a:p>
          <a:p>
            <a:pPr indent="0" lvl="0" marL="0" rtl="0" algn="l">
              <a:spcBef>
                <a:spcPts val="0"/>
              </a:spcBef>
              <a:spcAft>
                <a:spcPts val="0"/>
              </a:spcAft>
              <a:buNone/>
            </a:pPr>
            <a:r>
              <a:rPr b="0" lang="en" sz="2000"/>
              <a:t>The Machine Learning algorithms such as Decision Tree, Random Forest, Support Vector Machine(SVM) and Ridge Classifier were used and their classification reports are as follows,</a:t>
            </a:r>
            <a:endParaRPr b="0" sz="2000"/>
          </a:p>
          <a:p>
            <a:pPr indent="-342900" lvl="0" marL="457200" rtl="0" algn="l">
              <a:spcBef>
                <a:spcPts val="0"/>
              </a:spcBef>
              <a:spcAft>
                <a:spcPts val="0"/>
              </a:spcAft>
              <a:buSzPct val="100000"/>
              <a:buChar char="●"/>
            </a:pPr>
            <a:r>
              <a:rPr b="0" lang="en" sz="2000"/>
              <a:t>Decision Tree</a:t>
            </a:r>
            <a:endParaRPr b="0" sz="2000"/>
          </a:p>
          <a:p>
            <a:pPr indent="0" lvl="0" marL="457200" rtl="0" algn="l">
              <a:spcBef>
                <a:spcPts val="0"/>
              </a:spcBef>
              <a:spcAft>
                <a:spcPts val="0"/>
              </a:spcAft>
              <a:buNone/>
            </a:pPr>
            <a:r>
              <a:t/>
            </a:r>
            <a:endParaRPr b="0" sz="2000"/>
          </a:p>
        </p:txBody>
      </p:sp>
      <p:pic>
        <p:nvPicPr>
          <p:cNvPr id="139" name="Google Shape;139;p21"/>
          <p:cNvPicPr preferRelativeResize="0"/>
          <p:nvPr/>
        </p:nvPicPr>
        <p:blipFill>
          <a:blip r:embed="rId3">
            <a:alphaModFix/>
          </a:blip>
          <a:stretch>
            <a:fillRect/>
          </a:stretch>
        </p:blipFill>
        <p:spPr>
          <a:xfrm>
            <a:off x="1776550" y="3267650"/>
            <a:ext cx="6016826" cy="192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