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199483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entinelone.com/blog/looking-within-strategies-for-detecting-and-mitigating-insider-threats/" TargetMode="External"/><Relationship Id="rId2" Type="http://schemas.openxmlformats.org/officeDocument/2006/relationships/hyperlink" Target="https://www.mdpi.com/2076-3417/10/15/520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29373" y="456751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Dhivyadharshini S B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36481"/>
          </a:xfrm>
        </p:spPr>
        <p:txBody>
          <a:bodyPr>
            <a:noAutofit/>
          </a:bodyPr>
          <a:lstStyle/>
          <a:p>
            <a:pPr marL="457200" indent="-457200">
              <a:lnSpc>
                <a:spcPct val="200000"/>
              </a:lnSpc>
              <a:buAutoNum type="arabicPeriod"/>
            </a:pPr>
            <a:r>
              <a:rPr lang="en-US" sz="1600" dirty="0"/>
              <a:t>Improved Detection Accuracy: Through the implementation of advanced analytics and machine learning algorithms, the SITDS achieves higher detection accuracy compared to traditional rule-based approaches. By leveraging behavioral analysis, contextual awareness, and predictive modeling, the system effectively identifies insider threats while minimizing false positives.</a:t>
            </a:r>
          </a:p>
          <a:p>
            <a:pPr marL="457200" indent="-457200">
              <a:lnSpc>
                <a:spcPct val="200000"/>
              </a:lnSpc>
              <a:buAutoNum type="arabicPeriod"/>
            </a:pPr>
            <a:r>
              <a:rPr lang="en-US" sz="1600" dirty="0"/>
              <a:t> Timely Incident Response: Real-time monitoring capabilities enable security teams to respond swiftly to insider threats, mitigating risks before they escalate into security incidents. By proactively addressing anomalous activities, organizations can minimize the impact of insider threats on their operations and safeguard sensitive data.</a:t>
            </a:r>
          </a:p>
          <a:p>
            <a:pPr marL="457200" indent="-457200">
              <a:lnSpc>
                <a:spcPct val="200000"/>
              </a:lnSpc>
              <a:buAutoNum type="arabicPeriod"/>
            </a:pPr>
            <a:r>
              <a:rPr lang="en-US" sz="1600" dirty="0"/>
              <a:t>Enhanced Organizational Resilience: By deploying a comprehensive insider threat detection system, organizations bolster their cybersecurity defenses and enhance resilience against internal threats. The proactive identification and mitigation of insider threats contribute to a more secure and resilient organizational environment, fostering trust among stakeholders and safeguarding business continuity.</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02025"/>
            <a:ext cx="11075137" cy="4947945"/>
          </a:xfrm>
        </p:spPr>
        <p:txBody>
          <a:bodyPr>
            <a:noAutofit/>
          </a:bodyPr>
          <a:lstStyle/>
          <a:p>
            <a:pPr marL="0" indent="0">
              <a:lnSpc>
                <a:spcPct val="200000"/>
              </a:lnSpc>
              <a:buNone/>
            </a:pPr>
            <a:r>
              <a:rPr lang="en-US" b="1" dirty="0"/>
              <a:t>Continuous Enhancement: </a:t>
            </a:r>
            <a:r>
              <a:rPr lang="en-US" sz="1600" dirty="0"/>
              <a:t>Continuously evolve the SITDS through ongoing refinement of algorithms and integration of emerging technologies. Explore advancements in artificial intelligence, such as deep learning and reinforcement learning, to further enhance the system's capabilities in detecting sophisticated insider threats.</a:t>
            </a:r>
          </a:p>
          <a:p>
            <a:pPr marL="0" indent="0">
              <a:lnSpc>
                <a:spcPct val="200000"/>
              </a:lnSpc>
              <a:buNone/>
            </a:pPr>
            <a:r>
              <a:rPr lang="en-US" b="1" dirty="0"/>
              <a:t>Integration with Extended Ecosystem: </a:t>
            </a:r>
            <a:r>
              <a:rPr lang="en-US" sz="1600" dirty="0"/>
              <a:t>Expand the integration capabilities of the SITDS to include collaboration with external threat intelligence sources, regulatory compliance frameworks, and industry benchmarks. By leveraging insights from a broader ecosystem, organizations can gain a holistic view of insider threat landscapes and strengthen their security posture accordingly.</a:t>
            </a:r>
          </a:p>
          <a:p>
            <a:pPr marL="0" indent="0">
              <a:lnSpc>
                <a:spcPct val="200000"/>
              </a:lnSpc>
              <a:buNone/>
            </a:pPr>
            <a:r>
              <a:rPr lang="en-US" b="1" dirty="0"/>
              <a:t>Risk-Based Approach</a:t>
            </a:r>
            <a:r>
              <a:rPr lang="en-US" sz="1600" dirty="0"/>
              <a:t>: Develop a risk-based approach to insider threat management, prioritizing resources and response actions based on the severity and likelihood of potential threats. Integrate risk assessment frameworks and business impact analysis into the SITDS to align security efforts with organizational objectives and risk tolerance levels. A risk-based approach enables organizations to allocate resources effectively and focus on mitigating the most critical insider threats</a:t>
            </a:r>
            <a:r>
              <a:rPr lang="en-US" sz="1600" b="1"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7172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Research paper: </a:t>
            </a:r>
            <a:r>
              <a:rPr lang="en-US" sz="2400" dirty="0">
                <a:hlinkClick r:id="rId2"/>
              </a:rPr>
              <a:t>Applied Sciences | Free Full-Text | A Review of Insider Threat Detection: Classification, Machine Learning Techniques, Datasets, Open Challenges, and Recommendations (mdpi.com)</a:t>
            </a:r>
            <a:endParaRPr lang="en-US" sz="2400" dirty="0"/>
          </a:p>
          <a:p>
            <a:pPr marL="305435" indent="-305435"/>
            <a:r>
              <a:rPr lang="en-US" sz="2400" dirty="0">
                <a:solidFill>
                  <a:srgbClr val="0F0F0F"/>
                </a:solidFill>
                <a:ea typeface="+mn-lt"/>
                <a:cs typeface="+mn-lt"/>
              </a:rPr>
              <a:t>https://www.researchgate.net/publication/322880315_Detecting_and_Preventing_Cyber_Insider_Threats_A_Survey</a:t>
            </a:r>
          </a:p>
          <a:p>
            <a:pPr marL="305435" indent="-305435"/>
            <a:r>
              <a:rPr lang="en-US" sz="2400" dirty="0">
                <a:hlinkClick r:id="rId3"/>
              </a:rPr>
              <a:t>Looking Within | Strategies for Detecting and Mitigating Insider Threats (sentinelone.com)</a:t>
            </a:r>
            <a:endParaRPr lang="en-US" sz="2400" dirty="0"/>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endParaRPr lang="en-IN" sz="2400" dirty="0"/>
          </a:p>
          <a:p>
            <a:pPr marL="0" indent="0">
              <a:buNone/>
            </a:pPr>
            <a:endParaRPr lang="en-IN" sz="2400" dirty="0"/>
          </a:p>
          <a:p>
            <a:pPr marL="0" indent="0">
              <a:buNone/>
            </a:pPr>
            <a:endParaRPr lang="en-IN" sz="2400" dirty="0"/>
          </a:p>
        </p:txBody>
      </p:sp>
      <p:sp>
        <p:nvSpPr>
          <p:cNvPr id="4" name="TextBox 3">
            <a:extLst>
              <a:ext uri="{FF2B5EF4-FFF2-40B4-BE49-F238E27FC236}">
                <a16:creationId xmlns:a16="http://schemas.microsoft.com/office/drawing/2014/main" id="{155775D9-3C4C-C67C-0A4D-E6F584742958}"/>
              </a:ext>
            </a:extLst>
          </p:cNvPr>
          <p:cNvSpPr txBox="1"/>
          <p:nvPr/>
        </p:nvSpPr>
        <p:spPr>
          <a:xfrm>
            <a:off x="916756" y="2302572"/>
            <a:ext cx="9490435" cy="2223942"/>
          </a:xfrm>
          <a:prstGeom prst="rect">
            <a:avLst/>
          </a:prstGeom>
          <a:noFill/>
        </p:spPr>
        <p:txBody>
          <a:bodyPr wrap="square">
            <a:spAutoFit/>
          </a:bodyPr>
          <a:lstStyle/>
          <a:p>
            <a:pPr marL="0" indent="0">
              <a:lnSpc>
                <a:spcPct val="200000"/>
              </a:lnSpc>
              <a:buNone/>
            </a:pPr>
            <a:r>
              <a:rPr lang="en-US" sz="1800" dirty="0">
                <a:latin typeface="Times New Roman" panose="02020603050405020304" pitchFamily="18" charset="0"/>
                <a:cs typeface="Times New Roman" panose="02020603050405020304" pitchFamily="18" charset="0"/>
              </a:rPr>
              <a:t>Develop a system to detect and prevent insider threats in large-scale organizations, where employees with legitimate access pose a risk to the security of sensitive data and systems. Insider threats are among the most challenging cybersecurity issues, as they often bypass traditional security measures and can cause significant damage to an organization's reputation and operations.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967304"/>
            <a:ext cx="11613485" cy="5563973"/>
          </a:xfrm>
        </p:spPr>
        <p:txBody>
          <a:bodyPr vert="horz" lIns="91440" tIns="45720" rIns="91440" bIns="45720" rtlCol="0" anchor="ctr">
            <a:noAutofit/>
          </a:bodyPr>
          <a:lstStyle/>
          <a:p>
            <a:pPr marL="305435" indent="-305435">
              <a:lnSpc>
                <a:spcPct val="200000"/>
              </a:lnSpc>
            </a:pPr>
            <a:r>
              <a:rPr lang="en-US" sz="1800" b="1" dirty="0"/>
              <a:t>Behavioral Analysis</a:t>
            </a:r>
            <a:r>
              <a:rPr lang="en-US" dirty="0"/>
              <a:t>: By analyzing keystroke dynamics, mouse movements, and application usage patterns, the system establishes a baseline for each user's behavior, flagging deviations as potential insider threats. This granular analysis enhances detection accuracy, capturing subtle anomalies that evade traditional methods.2.</a:t>
            </a:r>
          </a:p>
          <a:p>
            <a:pPr marL="305435" indent="-305435">
              <a:lnSpc>
                <a:spcPct val="200000"/>
              </a:lnSpc>
            </a:pPr>
            <a:r>
              <a:rPr lang="en-US" dirty="0"/>
              <a:t> </a:t>
            </a:r>
            <a:r>
              <a:rPr lang="en-US" sz="1800" b="1" dirty="0"/>
              <a:t>Contextual Awareness</a:t>
            </a:r>
            <a:r>
              <a:rPr lang="en-US" dirty="0"/>
              <a:t>: Incorporating user roles, access permissions, and time-of-day patterns into anomaly detection, the system distinguishes between legitimate and suspicious activities. Contextual awareness reduces false positives, enhancing accuracy in identifying genuine insider threats within the organizational framework.3. </a:t>
            </a:r>
          </a:p>
          <a:p>
            <a:pPr marL="305435" indent="-305435">
              <a:lnSpc>
                <a:spcPct val="200000"/>
              </a:lnSpc>
            </a:pPr>
            <a:r>
              <a:rPr lang="en-US" sz="1800" b="1" dirty="0"/>
              <a:t>Predictive Modeling:</a:t>
            </a:r>
            <a:r>
              <a:rPr lang="en-US" dirty="0"/>
              <a:t> Leveraging historical data and trending patterns, predictive modeling anticipates insider threats, enabling proactive mitigation measures. By forecasting future risk scenarios, organizations stay ahead, minimizing the impact of insider threats on security posture.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A85C-9A58-119C-6F28-24D40A829297}"/>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7" name="TextBox 6">
            <a:extLst>
              <a:ext uri="{FF2B5EF4-FFF2-40B4-BE49-F238E27FC236}">
                <a16:creationId xmlns:a16="http://schemas.microsoft.com/office/drawing/2014/main" id="{B0825C79-6A2F-D0FE-259F-735689D611B9}"/>
              </a:ext>
            </a:extLst>
          </p:cNvPr>
          <p:cNvSpPr txBox="1"/>
          <p:nvPr/>
        </p:nvSpPr>
        <p:spPr>
          <a:xfrm>
            <a:off x="1055802" y="1815529"/>
            <a:ext cx="9379670" cy="4069576"/>
          </a:xfrm>
          <a:prstGeom prst="rect">
            <a:avLst/>
          </a:prstGeom>
          <a:noFill/>
        </p:spPr>
        <p:txBody>
          <a:bodyPr wrap="square">
            <a:spAutoFit/>
          </a:bodyPr>
          <a:lstStyle/>
          <a:p>
            <a:pPr marL="0" indent="0">
              <a:lnSpc>
                <a:spcPct val="200000"/>
              </a:lnSpc>
              <a:buNone/>
            </a:pPr>
            <a:r>
              <a:rPr lang="en-US" sz="2000" b="1" dirty="0"/>
              <a:t>Deployment:</a:t>
            </a:r>
          </a:p>
          <a:p>
            <a:pPr marL="305435" indent="-305435">
              <a:lnSpc>
                <a:spcPct val="200000"/>
              </a:lnSpc>
            </a:pPr>
            <a:r>
              <a:rPr lang="en-US" sz="2000" b="1" dirty="0"/>
              <a:t>Scalable Architecture: </a:t>
            </a:r>
            <a:r>
              <a:rPr lang="en-US" dirty="0"/>
              <a:t>Design a highly scalable system architecture using microservices and containerization technologies like Docker to dynamically allocate resources, ensuring optimal performance amid evolving demands.</a:t>
            </a:r>
          </a:p>
          <a:p>
            <a:pPr marL="305435" indent="-305435">
              <a:lnSpc>
                <a:spcPct val="200000"/>
              </a:lnSpc>
            </a:pPr>
            <a:r>
              <a:rPr lang="en-US" sz="2000" b="1" dirty="0"/>
              <a:t>Real-time Monitoring &amp; User-Friendly Interface: </a:t>
            </a:r>
            <a:r>
              <a:rPr lang="en-US" dirty="0"/>
              <a:t>Implement real-time monitoring integrated with SIEM for swift threat response, complemented by an intuitive dashboard providing actionable insights, facilitating efficient insider threat management.</a:t>
            </a:r>
            <a:endParaRPr lang="en-IN" dirty="0"/>
          </a:p>
        </p:txBody>
      </p:sp>
    </p:spTree>
    <p:extLst>
      <p:ext uri="{BB962C8B-B14F-4D97-AF65-F5344CB8AC3E}">
        <p14:creationId xmlns:p14="http://schemas.microsoft.com/office/powerpoint/2010/main" val="253542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lnSpc>
                <a:spcPct val="220000"/>
              </a:lnSpc>
              <a:buNone/>
            </a:pPr>
            <a:r>
              <a:rPr lang="en-US" sz="2100" b="1" dirty="0">
                <a:solidFill>
                  <a:srgbClr val="0F0F0F"/>
                </a:solidFill>
              </a:rPr>
              <a:t>Algorithm Selection &amp; Training: </a:t>
            </a:r>
            <a:r>
              <a:rPr lang="en-US" sz="1800" dirty="0">
                <a:solidFill>
                  <a:srgbClr val="0F0F0F"/>
                </a:solidFill>
              </a:rPr>
              <a:t>Utilize a blend of supervised (e.g., Random Forest) and unsupervised learning algorithms, including clustering methods, for robust threat detection. Train the system on historical data to establish a solid foundation, enabling it to adapt to emerging threats effectively.</a:t>
            </a:r>
          </a:p>
          <a:p>
            <a:pPr marL="0" indent="0">
              <a:lnSpc>
                <a:spcPct val="220000"/>
              </a:lnSpc>
              <a:buNone/>
            </a:pPr>
            <a:r>
              <a:rPr lang="en-US" sz="2100" b="1" dirty="0">
                <a:solidFill>
                  <a:srgbClr val="0F0F0F"/>
                </a:solidFill>
              </a:rPr>
              <a:t>Incorporating Natural Language Processing (NLP): </a:t>
            </a:r>
            <a:r>
              <a:rPr lang="en-US" sz="1800" dirty="0">
                <a:solidFill>
                  <a:srgbClr val="0F0F0F"/>
                </a:solidFill>
              </a:rPr>
              <a:t>Integrate NLP algorithms to analyze employee communications, enhancing detection of covert insider threats by understanding linguistic nuances. This provides insights into potential signs of malicious intent within organizational communications.</a:t>
            </a:r>
          </a:p>
          <a:p>
            <a:pPr marL="0" indent="0">
              <a:lnSpc>
                <a:spcPct val="220000"/>
              </a:lnSpc>
              <a:buNone/>
            </a:pPr>
            <a:r>
              <a:rPr lang="en-US" sz="2100" b="1" dirty="0">
                <a:solidFill>
                  <a:srgbClr val="0F0F0F"/>
                </a:solidFill>
              </a:rPr>
              <a:t>Continuous Learning &amp; Dynamic Adaptation: </a:t>
            </a:r>
            <a:r>
              <a:rPr lang="en-US" sz="1800" dirty="0">
                <a:solidFill>
                  <a:srgbClr val="0F0F0F"/>
                </a:solidFill>
              </a:rPr>
              <a:t>Implement mechanisms for continuous learning and adaptation to evolving threats, updating the system's knowledge base with new insights. It dynamically adjusts algorithms based on ongoing monitoring and feedback, ensuring robust and up-to-date threat detection capabilities.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TextBox 3">
            <a:extLst>
              <a:ext uri="{FF2B5EF4-FFF2-40B4-BE49-F238E27FC236}">
                <a16:creationId xmlns:a16="http://schemas.microsoft.com/office/drawing/2014/main" id="{09FEE8D8-FD59-6F18-D343-6491989AD20B}"/>
              </a:ext>
            </a:extLst>
          </p:cNvPr>
          <p:cNvSpPr txBox="1"/>
          <p:nvPr/>
        </p:nvSpPr>
        <p:spPr>
          <a:xfrm>
            <a:off x="1018095" y="1453268"/>
            <a:ext cx="9445657" cy="4992905"/>
          </a:xfrm>
          <a:prstGeom prst="rect">
            <a:avLst/>
          </a:prstGeom>
          <a:noFill/>
        </p:spPr>
        <p:txBody>
          <a:bodyPr wrap="square">
            <a:spAutoFit/>
          </a:bodyPr>
          <a:lstStyle/>
          <a:p>
            <a:pPr>
              <a:lnSpc>
                <a:spcPct val="200000"/>
              </a:lnSpc>
            </a:pPr>
            <a:r>
              <a:rPr lang="en-IN" dirty="0"/>
              <a:t>Combining clustering (K-means) and reinforcement learning (Q-learning) techniques optimizes delivery routes effectively. K-means clustering groups delivery locations by proximity, while Q-learning dynamically adjusts routes based on real-time factors.</a:t>
            </a:r>
          </a:p>
          <a:p>
            <a:pPr>
              <a:lnSpc>
                <a:spcPct val="200000"/>
              </a:lnSpc>
            </a:pPr>
            <a:endParaRPr lang="en-IN" dirty="0"/>
          </a:p>
          <a:p>
            <a:pPr>
              <a:lnSpc>
                <a:spcPct val="200000"/>
              </a:lnSpc>
            </a:pPr>
            <a:r>
              <a:rPr lang="en-IN" b="1" dirty="0"/>
              <a:t>Data Input: </a:t>
            </a:r>
            <a:r>
              <a:rPr lang="en-IN" dirty="0"/>
              <a:t>The model inputs include delivery location coordinates, historical delivery data (e.g., delivery times, traffic conditions), weather forecasts, customer preferences, and vehicle capacity constraints. These features enable accurate prediction of delivery demand and efficient route optimization.</a:t>
            </a:r>
          </a:p>
          <a:p>
            <a:pPr>
              <a:lnSpc>
                <a:spcPct val="200000"/>
              </a:lnSpc>
            </a:pPr>
            <a:r>
              <a:rPr lang="en-IN" dirty="0"/>
              <a:t>.</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7224-B988-A92B-542D-F2CE439ABE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5CBF2F-EB1B-1F02-22FB-3956F72C6360}"/>
              </a:ext>
            </a:extLst>
          </p:cNvPr>
          <p:cNvSpPr>
            <a:spLocks noGrp="1"/>
          </p:cNvSpPr>
          <p:nvPr>
            <p:ph idx="1"/>
          </p:nvPr>
        </p:nvSpPr>
        <p:spPr/>
        <p:txBody>
          <a:bodyPr/>
          <a:lstStyle/>
          <a:p>
            <a:pPr>
              <a:lnSpc>
                <a:spcPct val="200000"/>
              </a:lnSpc>
            </a:pPr>
            <a:r>
              <a:rPr lang="en-IN" sz="1800" b="1" dirty="0"/>
              <a:t>Training Process: </a:t>
            </a:r>
            <a:r>
              <a:rPr lang="en-IN" dirty="0"/>
              <a:t>The reinforcement learning model is trained using historical delivery data and simulated environments. It learns optimal actions (route adjustments) based on rewards obtained through trial and error. Techniques like experience replay and epsilon-greedy exploration enhance learning efficiency.</a:t>
            </a:r>
          </a:p>
          <a:p>
            <a:pPr>
              <a:lnSpc>
                <a:spcPct val="200000"/>
              </a:lnSpc>
            </a:pPr>
            <a:r>
              <a:rPr lang="en-IN" sz="1800" b="1" dirty="0"/>
              <a:t>Prediction Process: </a:t>
            </a:r>
            <a:r>
              <a:rPr lang="en-IN" dirty="0"/>
              <a:t>During delivery, the model dynamically adjusts routes based on real-time data inputs such as traffic updates, weather, and customer requests. It continuously evaluates and refines route decisions to optimize efficiency while meeting service level agreements (SLAs). This dynamic adaptation ensures optimal delivery performance in changing conditions</a:t>
            </a:r>
          </a:p>
        </p:txBody>
      </p:sp>
    </p:spTree>
    <p:extLst>
      <p:ext uri="{BB962C8B-B14F-4D97-AF65-F5344CB8AC3E}">
        <p14:creationId xmlns:p14="http://schemas.microsoft.com/office/powerpoint/2010/main" val="303343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nSpc>
                <a:spcPct val="200000"/>
              </a:lnSpc>
              <a:buNone/>
            </a:pPr>
            <a:r>
              <a:rPr lang="en-US" dirty="0"/>
              <a:t>SITDS effectively reduces the risk of insider threats by detecting suspicious activities in real-time, allowing for prompt response and mitigation. Through continuous learning and adaptation, the system enhances its accuracy and effectiveness over time. By preventing data breaches and minimizing potential damages, organizations can safeguard their assets and maintain trust with stakeholders.</a:t>
            </a:r>
            <a:endParaRPr lang="en-IN"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1139</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Dhivya dharshini S B</cp:lastModifiedBy>
  <cp:revision>26</cp:revision>
  <dcterms:created xsi:type="dcterms:W3CDTF">2021-05-26T16:50:10Z</dcterms:created>
  <dcterms:modified xsi:type="dcterms:W3CDTF">2024-04-04T19:17:43Z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