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71" r:id="rId9"/>
    <p:sldId id="262" r:id="rId10"/>
    <p:sldId id="263" r:id="rId11"/>
    <p:sldId id="264" r:id="rId12"/>
    <p:sldId id="265" r:id="rId13"/>
    <p:sldId id="267" r:id="rId14"/>
    <p:sldId id="269" r:id="rId15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4957" y="527748"/>
            <a:ext cx="797235" cy="973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1"/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 rot="-1111643">
            <a:off x="9593765" y="5443548"/>
            <a:ext cx="3151745" cy="1773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94881" y="527748"/>
            <a:ext cx="820356" cy="1001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192" y="168174"/>
            <a:ext cx="1699997" cy="1692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"/>
          <p:cNvPicPr preferRelativeResize="0"/>
          <p:nvPr/>
        </p:nvPicPr>
        <p:blipFill rotWithShape="1">
          <a:blip r:embed="rId5">
            <a:alphaModFix/>
          </a:blip>
          <a:srcRect t="2397" b="11037"/>
          <a:stretch/>
        </p:blipFill>
        <p:spPr>
          <a:xfrm>
            <a:off x="10180106" y="75813"/>
            <a:ext cx="1979063" cy="171310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"/>
          <p:cNvSpPr txBox="1"/>
          <p:nvPr/>
        </p:nvSpPr>
        <p:spPr>
          <a:xfrm>
            <a:off x="675250" y="2837046"/>
            <a:ext cx="10820400" cy="122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8470"/>
              </a:lnSpc>
              <a:buClr>
                <a:srgbClr val="2E2E2E"/>
              </a:buClr>
              <a:buSzPts val="3334"/>
            </a:pPr>
            <a:r>
              <a:rPr lang="en-US" sz="3600" b="1" dirty="0">
                <a:solidFill>
                  <a:srgbClr val="000000"/>
                </a:solidFill>
                <a:latin typeface="Century Gothic Paneuropean Bold" panose="020B0604020202020204" charset="0"/>
                <a:ea typeface="Century Gothic Paneuropean Bold"/>
                <a:cs typeface="Century Gothic Paneuropean Bold" panose="020B0604020202020204" charset="0"/>
                <a:sym typeface="Century Gothic Paneuropean Bold"/>
              </a:rPr>
              <a:t>MULTI MODAL SMART HOME CONTROL</a:t>
            </a:r>
          </a:p>
          <a:p>
            <a:pPr marL="0" marR="0" lvl="0" indent="0" algn="ctr" rtl="0">
              <a:lnSpc>
                <a:spcPct val="14847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3334"/>
              <a:buFont typeface="Times New Roman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394957" y="4160751"/>
            <a:ext cx="2014800" cy="427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8525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865"/>
              <a:buFont typeface="Times New Roman"/>
              <a:buNone/>
            </a:pPr>
            <a:r>
              <a:rPr lang="en-US" b="1" i="0" u="none" strike="noStrike" cap="none" dirty="0">
                <a:solidFill>
                  <a:srgbClr val="2E2E2E"/>
                </a:solidFill>
                <a:latin typeface="Century Gothic Paneuropean Bold" panose="020B0604020202020204" charset="0"/>
                <a:ea typeface="Times New Roman"/>
                <a:cs typeface="Century Gothic Paneuropean Bold" panose="020B0604020202020204" charset="0"/>
                <a:sym typeface="Times New Roman"/>
              </a:rPr>
              <a:t>TEAM MEMBERS </a:t>
            </a:r>
            <a:endParaRPr lang="en-US" b="1" i="0" u="none" strike="noStrike" cap="none" dirty="0">
              <a:solidFill>
                <a:schemeClr val="dk1"/>
              </a:solidFill>
              <a:latin typeface="Century Gothic Paneuropean Bold" panose="020B0604020202020204" charset="0"/>
              <a:ea typeface="Calibri"/>
              <a:cs typeface="Century Gothic Paneuropean Bold" panose="020B0604020202020204" charset="0"/>
              <a:sym typeface="Calibri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2514110" y="697089"/>
            <a:ext cx="76659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JEPPIAAR ENGINEERING COLLEGE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ED7FCC-4A8E-2A66-102A-7A30BD7EF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19392"/>
              </p:ext>
            </p:extLst>
          </p:nvPr>
        </p:nvGraphicFramePr>
        <p:xfrm>
          <a:off x="394957" y="4745292"/>
          <a:ext cx="4391128" cy="1584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7505">
                  <a:extLst>
                    <a:ext uri="{9D8B030D-6E8A-4147-A177-3AD203B41FA5}">
                      <a16:colId xmlns:a16="http://schemas.microsoft.com/office/drawing/2014/main" val="1288883054"/>
                    </a:ext>
                  </a:extLst>
                </a:gridCol>
                <a:gridCol w="597280">
                  <a:extLst>
                    <a:ext uri="{9D8B030D-6E8A-4147-A177-3AD203B41FA5}">
                      <a16:colId xmlns:a16="http://schemas.microsoft.com/office/drawing/2014/main" val="4094785188"/>
                    </a:ext>
                  </a:extLst>
                </a:gridCol>
                <a:gridCol w="2216343">
                  <a:extLst>
                    <a:ext uri="{9D8B030D-6E8A-4147-A177-3AD203B41FA5}">
                      <a16:colId xmlns:a16="http://schemas.microsoft.com/office/drawing/2014/main" val="3847195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Aarthi J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310821243002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456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Dhivya 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310821243014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93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Reshma 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310821243043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53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Sabitha 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310821243045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0526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B5A38D-21EE-925E-AFC8-10436187B0A4}"/>
              </a:ext>
            </a:extLst>
          </p:cNvPr>
          <p:cNvSpPr txBox="1"/>
          <p:nvPr/>
        </p:nvSpPr>
        <p:spPr>
          <a:xfrm>
            <a:off x="8356799" y="5454158"/>
            <a:ext cx="4160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Century Gothic Paneuropean Bold" panose="020B0604020202020204" charset="0"/>
                <a:cs typeface="Century Gothic Paneuropean Bold" panose="020B0604020202020204" charset="0"/>
              </a:rPr>
              <a:t>Guided by</a:t>
            </a:r>
          </a:p>
          <a:p>
            <a:r>
              <a:rPr lang="en-IN" sz="2000" dirty="0">
                <a:latin typeface="Century Gothic Paneuropean Bold" panose="020B0604020202020204" charset="0"/>
                <a:cs typeface="Century Gothic Paneuropean Bold" panose="020B0604020202020204" charset="0"/>
              </a:rPr>
              <a:t>Dr. T. R. Chenthil  M.E , PH.D. </a:t>
            </a:r>
          </a:p>
          <a:p>
            <a:r>
              <a:rPr lang="en-IN" sz="1400" dirty="0">
                <a:latin typeface="Century Gothic Paneuropean Bold" panose="020B0604020202020204" charset="0"/>
                <a:cs typeface="Century Gothic Paneuropean Bold" panose="020B0604020202020204" charset="0"/>
              </a:rPr>
              <a:t>Assistant Professor, H</a:t>
            </a:r>
            <a:r>
              <a:rPr lang="en-GB" sz="1400" dirty="0">
                <a:latin typeface="Century Gothic Paneuropean Bold" panose="020B0604020202020204" charset="0"/>
                <a:cs typeface="Century Gothic Paneuropean Bold" panose="020B0604020202020204" charset="0"/>
              </a:rPr>
              <a:t>OD</a:t>
            </a:r>
            <a:r>
              <a:rPr lang="en-IN" sz="1400" dirty="0">
                <a:latin typeface="Century Gothic Paneuropean Bold" panose="020B0604020202020204" charset="0"/>
                <a:cs typeface="Century Gothic Paneuropean Bold" panose="020B0604020202020204" charset="0"/>
              </a:rPr>
              <a:t>, AI&amp;DS dept.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entury Gothic Paneuropean Bold" panose="020B0604020202020204" charset="0"/>
                <a:cs typeface="Century Gothic Paneuropean Bold" panose="020B0604020202020204" charset="0"/>
              </a:rPr>
              <a:t>ARCHITECTURAL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8D467E6-A238-AE26-B7EA-4ACE43828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3711" t="13919"/>
          <a:stretch/>
        </p:blipFill>
        <p:spPr bwMode="auto">
          <a:xfrm>
            <a:off x="-1683619" y="1423687"/>
            <a:ext cx="14154650" cy="651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oogle Shape;26;p1">
            <a:extLst>
              <a:ext uri="{FF2B5EF4-FFF2-40B4-BE49-F238E27FC236}">
                <a16:creationId xmlns:a16="http://schemas.microsoft.com/office/drawing/2014/main" id="{02906DF4-E497-8A6E-529E-B087F3F615C7}"/>
              </a:ext>
            </a:extLst>
          </p:cNvPr>
          <p:cNvPicPr preferRelativeResize="0"/>
          <p:nvPr/>
        </p:nvPicPr>
        <p:blipFill rotWithShape="1">
          <a:blip r:embed="rId3">
            <a:alphaModFix amt="50000"/>
          </a:blip>
          <a:srcRect/>
          <a:stretch/>
        </p:blipFill>
        <p:spPr>
          <a:xfrm rot="-1111643">
            <a:off x="9593765" y="5443548"/>
            <a:ext cx="3151745" cy="177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entury Gothic Paneuropean Bold" panose="020B0604020202020204" charset="0"/>
                <a:cs typeface="Century Gothic Paneuropean Bold" panose="020B0604020202020204" charset="0"/>
              </a:rPr>
              <a:t>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55CC16-DB97-A688-B2BE-3C44EB0139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93867" y="2224082"/>
            <a:ext cx="889057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Gesture detection module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Voice keyword detection module</a:t>
            </a:r>
            <a:endParaRPr lang="en-US" altLang="en-US" b="1" dirty="0">
              <a:latin typeface="Century Gothic" panose="020B0502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Command interpretation and integration module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Hardware control module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5" name="Google Shape;26;p1">
            <a:extLst>
              <a:ext uri="{FF2B5EF4-FFF2-40B4-BE49-F238E27FC236}">
                <a16:creationId xmlns:a16="http://schemas.microsoft.com/office/drawing/2014/main" id="{310BD2D1-845F-EE6A-6548-6772A01D4DB0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rot="-1111643">
            <a:off x="9593765" y="5443548"/>
            <a:ext cx="3151745" cy="177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entury Gothic Paneuropean Bold" panose="020B0604020202020204" charset="0"/>
                <a:cs typeface="Century Gothic Paneuropean Bold" panose="020B0604020202020204" charset="0"/>
              </a:rPr>
              <a:t>IMPROVEMENTS OVER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Dual Input Modes: 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Speech + Sign.</a:t>
            </a:r>
          </a:p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Increased accessibility 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for disabled users.</a:t>
            </a:r>
          </a:p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Offline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 control capability (no internet required).</a:t>
            </a:r>
          </a:p>
          <a:p>
            <a:pPr marL="785932" lvl="1" indent="-392966" algn="just">
              <a:lnSpc>
                <a:spcPts val="5096"/>
              </a:lnSpc>
              <a:buFont typeface="Arial"/>
              <a:buChar char="•"/>
            </a:pPr>
            <a:r>
              <a:rPr lang="en-US" sz="2800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Low-cost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 implementation with open-source tools.</a:t>
            </a:r>
          </a:p>
          <a:p>
            <a:endParaRPr lang="en-US" dirty="0"/>
          </a:p>
        </p:txBody>
      </p:sp>
      <p:pic>
        <p:nvPicPr>
          <p:cNvPr id="4" name="Google Shape;26;p1">
            <a:extLst>
              <a:ext uri="{FF2B5EF4-FFF2-40B4-BE49-F238E27FC236}">
                <a16:creationId xmlns:a16="http://schemas.microsoft.com/office/drawing/2014/main" id="{57A9827D-9E05-0BED-4091-4EEE9F524CCC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rot="-1111643">
            <a:off x="9593765" y="5443548"/>
            <a:ext cx="3151745" cy="177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Result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5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sz="7400" dirty="0">
                <a:latin typeface="Century Gothic" panose="020B0502020202020204" pitchFamily="34" charset="0"/>
              </a:rPr>
              <a:t>This Multi model smart home automation System enhances accessibility and user experience with </a:t>
            </a:r>
            <a:r>
              <a:rPr lang="en-US" sz="7400" b="1" dirty="0">
                <a:latin typeface="Century Gothic" panose="020B0502020202020204" pitchFamily="34" charset="0"/>
              </a:rPr>
              <a:t>accurate multimodal command </a:t>
            </a:r>
            <a:r>
              <a:rPr lang="en-US" sz="7400" dirty="0">
                <a:latin typeface="Century Gothic" panose="020B0502020202020204" pitchFamily="34" charset="0"/>
              </a:rPr>
              <a:t>recognition.</a:t>
            </a:r>
          </a:p>
          <a:p>
            <a:pPr algn="just">
              <a:lnSpc>
                <a:spcPct val="160000"/>
              </a:lnSpc>
            </a:pPr>
            <a:r>
              <a:rPr lang="en-US" sz="7400" dirty="0">
                <a:latin typeface="Century Gothic" panose="020B0502020202020204" pitchFamily="34" charset="0"/>
              </a:rPr>
              <a:t>The project proves the potential for </a:t>
            </a:r>
            <a:r>
              <a:rPr lang="en-US" sz="7400" b="1" dirty="0">
                <a:latin typeface="Century Gothic" panose="020B0502020202020204" pitchFamily="34" charset="0"/>
              </a:rPr>
              <a:t>intelligent, responsive, and user-friendly </a:t>
            </a:r>
            <a:r>
              <a:rPr lang="en-US" sz="7400" dirty="0">
                <a:latin typeface="Century Gothic" panose="020B0502020202020204" pitchFamily="34" charset="0"/>
              </a:rPr>
              <a:t>smart home environments</a:t>
            </a:r>
            <a:r>
              <a:rPr lang="en-US" sz="6000" dirty="0">
                <a:latin typeface="Century Gothic" panose="020B0502020202020204" pitchFamily="34" charset="0"/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US" sz="7400" dirty="0">
                <a:latin typeface="Century Gothic" panose="020B0502020202020204" pitchFamily="34" charset="0"/>
              </a:rPr>
              <a:t>In conclusion, this project offers an innovative and accessible solution for controlling essential household appliances</a:t>
            </a:r>
            <a:r>
              <a:rPr lang="en-US" sz="6000" dirty="0">
                <a:latin typeface="Century Gothic" panose="020B0502020202020204" pitchFamily="34" charset="0"/>
              </a:rPr>
              <a:t>.</a:t>
            </a:r>
          </a:p>
          <a:p>
            <a:pPr marL="0" indent="0">
              <a:buNone/>
            </a:pPr>
            <a:br>
              <a:rPr lang="en-US" dirty="0">
                <a:latin typeface="Century Gothic" panose="020B0502020202020204" pitchFamily="34" charset="0"/>
              </a:rPr>
            </a:b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4" name="Google Shape;26;p1">
            <a:extLst>
              <a:ext uri="{FF2B5EF4-FFF2-40B4-BE49-F238E27FC236}">
                <a16:creationId xmlns:a16="http://schemas.microsoft.com/office/drawing/2014/main" id="{7EBDF154-E653-8073-46C5-224006FA3D80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rot="-1111643">
            <a:off x="9593765" y="5443548"/>
            <a:ext cx="3151745" cy="177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B7D32F-DB7B-A247-4F41-B639341C5C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9520" y="1750334"/>
            <a:ext cx="1019048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Lin Sun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&amp;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Bernt Schiele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"Two-Dimensional Parallel Spatio-Temporal Pyramid Pooling for Hand Gesture Recognition"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IEEE TPAMI, 2015.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Ahmed M.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&amp;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Khan R.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"IoT Smart Home with Multi-Model Learning and Blockchain Integration"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,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International Journal of Computer Applications, 2024.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latin typeface="Century Gothic" panose="020B0502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Wang et al.,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“Optimization of inter-subject sEMG-based hand gesture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recognition tasks using unsupervised domain adaptation techniques,”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Biomed. Signal Process. Control, vol. 92, Jun. 2024, Art. no. 106086,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doi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: 10.1016/j.bspc.2024.106086.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pic>
        <p:nvPicPr>
          <p:cNvPr id="5" name="Google Shape;26;p1">
            <a:extLst>
              <a:ext uri="{FF2B5EF4-FFF2-40B4-BE49-F238E27FC236}">
                <a16:creationId xmlns:a16="http://schemas.microsoft.com/office/drawing/2014/main" id="{DF2B1B7B-909E-A6E5-07EB-65A0BE2E1FC5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rot="-1111643">
            <a:off x="9593765" y="5443548"/>
            <a:ext cx="3151745" cy="177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Century Gothic Paneuropean Bold" panose="020B0604020202020204" charset="0"/>
                <a:cs typeface="Century Gothic Paneuropean Bold" panose="020B0604020202020204" charset="0"/>
              </a:rPr>
              <a:t>ABSTRACT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A Smart Home system that integrates 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sign language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 and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 voice commands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 to control electrical appliances.</a:t>
            </a:r>
          </a:p>
          <a:p>
            <a:pPr marL="0" indent="0" algn="just">
              <a:buNone/>
            </a:pPr>
            <a:endParaRPr lang="en-US" dirty="0">
              <a:solidFill>
                <a:srgbClr val="000000"/>
              </a:solidFill>
              <a:latin typeface="Century Gothic" panose="020B0502020202020204" pitchFamily="34" charset="0"/>
              <a:ea typeface="Century Gothic Paneuropean"/>
              <a:cs typeface="Century Gothic Paneuropean"/>
              <a:sym typeface="Century Gothic Paneuropean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Designed for 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differently-abled persons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 and </a:t>
            </a: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elderly users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   </a:t>
            </a:r>
            <a:r>
              <a:rPr lang="en-US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who need touch-free or voice-free interaction.</a:t>
            </a:r>
          </a:p>
        </p:txBody>
      </p:sp>
      <p:pic>
        <p:nvPicPr>
          <p:cNvPr id="3" name="Google Shape;26;p1">
            <a:extLst>
              <a:ext uri="{FF2B5EF4-FFF2-40B4-BE49-F238E27FC236}">
                <a16:creationId xmlns:a16="http://schemas.microsoft.com/office/drawing/2014/main" id="{E6B46BA9-7510-0479-D015-EF50D4779798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rot="-1111643">
            <a:off x="9593765" y="5443548"/>
            <a:ext cx="3151745" cy="177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entury Gothic Paneuropean Bold" panose="020B0604020202020204" charset="0"/>
                <a:cs typeface="Century Gothic Paneuropean Bold" panose="020B0604020202020204" charset="0"/>
              </a:rPr>
              <a:t>OBJECTIVE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To develop a </a:t>
            </a:r>
            <a:r>
              <a:rPr lang="en-US" sz="2800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hybrid control system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 that:</a:t>
            </a:r>
          </a:p>
          <a:p>
            <a:pPr marL="785932" lvl="1" indent="-392966" algn="l">
              <a:lnSpc>
                <a:spcPts val="5096"/>
              </a:lnSpc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 Converts </a:t>
            </a:r>
            <a:r>
              <a:rPr lang="en-US" sz="2800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sign language to commands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 using Machine Learning.</a:t>
            </a:r>
          </a:p>
          <a:p>
            <a:pPr marL="785932" lvl="1" indent="-392966" algn="l">
              <a:lnSpc>
                <a:spcPts val="5096"/>
              </a:lnSpc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Converts </a:t>
            </a:r>
            <a:r>
              <a:rPr lang="en-US" sz="2800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speech to commands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 using audio     processing.</a:t>
            </a:r>
          </a:p>
          <a:p>
            <a:pPr marL="785932" lvl="1" indent="-392966" algn="l">
              <a:lnSpc>
                <a:spcPts val="5096"/>
              </a:lnSpc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Controls home appliances via a </a:t>
            </a:r>
            <a:r>
              <a:rPr lang="en-US" sz="2800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microcontroller setup.</a:t>
            </a:r>
          </a:p>
          <a:p>
            <a:endParaRPr lang="en-US" dirty="0"/>
          </a:p>
        </p:txBody>
      </p:sp>
      <p:pic>
        <p:nvPicPr>
          <p:cNvPr id="2" name="Google Shape;26;p1">
            <a:extLst>
              <a:ext uri="{FF2B5EF4-FFF2-40B4-BE49-F238E27FC236}">
                <a16:creationId xmlns:a16="http://schemas.microsoft.com/office/drawing/2014/main" id="{DAE1D99A-99F3-6A47-EBD2-74EDA8BB2565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rot="-1111643">
            <a:off x="9593765" y="5443548"/>
            <a:ext cx="3151745" cy="177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D0F66-0752-3C4C-4024-728B764AF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24B826-D922-EEE8-B7A7-FD36965EC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8" y="23780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Century Gothic Paneuropean Bold" panose="020B0604020202020204" charset="0"/>
                <a:cs typeface="Century Gothic Paneuropean Bold" panose="020B0604020202020204" charset="0"/>
              </a:rPr>
              <a:t>CONTENTS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76ECDFB-E537-9894-8D70-A9393272B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843594"/>
              </p:ext>
            </p:extLst>
          </p:nvPr>
        </p:nvGraphicFramePr>
        <p:xfrm>
          <a:off x="3773346" y="1233365"/>
          <a:ext cx="5937813" cy="5386832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949124">
                  <a:extLst>
                    <a:ext uri="{9D8B030D-6E8A-4147-A177-3AD203B41FA5}">
                      <a16:colId xmlns:a16="http://schemas.microsoft.com/office/drawing/2014/main" val="605865669"/>
                    </a:ext>
                  </a:extLst>
                </a:gridCol>
                <a:gridCol w="4988689">
                  <a:extLst>
                    <a:ext uri="{9D8B030D-6E8A-4147-A177-3AD203B41FA5}">
                      <a16:colId xmlns:a16="http://schemas.microsoft.com/office/drawing/2014/main" val="627713768"/>
                    </a:ext>
                  </a:extLst>
                </a:gridCol>
              </a:tblGrid>
              <a:tr h="396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latin typeface="Century Gothic" panose="020B0502020202020204" pitchFamily="34" charset="0"/>
                          <a:cs typeface="Century Gothic Paneuropean Bold" panose="020B0604020202020204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latin typeface="Century Gothic" panose="020B0502020202020204" pitchFamily="34" charset="0"/>
                          <a:cs typeface="Century Gothic Paneuropean Bold" panose="020B0604020202020204" charset="0"/>
                        </a:rPr>
                        <a:t>Introduction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96716"/>
                  </a:ext>
                </a:extLst>
              </a:tr>
              <a:tr h="396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latin typeface="Century Gothic" panose="020B0502020202020204" pitchFamily="34" charset="0"/>
                          <a:cs typeface="Century Gothic Paneuropean Bold" panose="020B0604020202020204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latin typeface="Century Gothic" panose="020B0502020202020204" pitchFamily="34" charset="0"/>
                          <a:cs typeface="Century Gothic Paneuropean Bold" panose="020B0604020202020204" charset="0"/>
                        </a:rPr>
                        <a:t>Literature Survey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52953"/>
                  </a:ext>
                </a:extLst>
              </a:tr>
              <a:tr h="396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latin typeface="Century Gothic" panose="020B0502020202020204" pitchFamily="34" charset="0"/>
                          <a:cs typeface="Century Gothic Paneuropean Bold" panose="020B0604020202020204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latin typeface="Century Gothic" panose="020B0502020202020204" pitchFamily="34" charset="0"/>
                          <a:cs typeface="Century Gothic Paneuropean Bold" panose="020B0604020202020204" charset="0"/>
                        </a:rPr>
                        <a:t>Problem Statement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872380"/>
                  </a:ext>
                </a:extLst>
              </a:tr>
              <a:tr h="396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latin typeface="Century Gothic" panose="020B0502020202020204" pitchFamily="34" charset="0"/>
                          <a:cs typeface="Century Gothic Paneuropean Bold" panose="020B0604020202020204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latin typeface="Century Gothic" panose="020B0502020202020204" pitchFamily="34" charset="0"/>
                          <a:cs typeface="Century Gothic Paneuropean Bold" panose="020B0604020202020204" charset="0"/>
                        </a:rPr>
                        <a:t>Existing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900968"/>
                  </a:ext>
                </a:extLst>
              </a:tr>
              <a:tr h="396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latin typeface="Century Gothic" panose="020B0502020202020204" pitchFamily="34" charset="0"/>
                          <a:cs typeface="Century Gothic Paneuropean Bold" panose="020B0604020202020204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latin typeface="Century Gothic" panose="020B0502020202020204" pitchFamily="34" charset="0"/>
                          <a:cs typeface="Century Gothic Paneuropean Bold" panose="020B0604020202020204" charset="0"/>
                        </a:rPr>
                        <a:t>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42759"/>
                  </a:ext>
                </a:extLst>
              </a:tr>
              <a:tr h="396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latin typeface="Century Gothic" panose="020B0502020202020204" pitchFamily="34" charset="0"/>
                          <a:cs typeface="Century Gothic Paneuropean Bold" panose="020B0604020202020204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latin typeface="Century Gothic" panose="020B0502020202020204" pitchFamily="34" charset="0"/>
                          <a:cs typeface="Century Gothic Paneuropean Bold" panose="020B0604020202020204" charset="0"/>
                        </a:rPr>
                        <a:t>Architectural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46739"/>
                  </a:ext>
                </a:extLst>
              </a:tr>
              <a:tr h="396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latin typeface="Century Gothic" panose="020B0502020202020204" pitchFamily="34" charset="0"/>
                          <a:cs typeface="Century Gothic Paneuropean Bold" panose="020B0604020202020204" charset="0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latin typeface="Century Gothic" panose="020B0502020202020204" pitchFamily="34" charset="0"/>
                          <a:cs typeface="Century Gothic Paneuropean Bold" panose="020B0604020202020204" charset="0"/>
                        </a:rPr>
                        <a:t>Modules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77176"/>
                  </a:ext>
                </a:extLst>
              </a:tr>
              <a:tr h="396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latin typeface="Century Gothic" panose="020B0502020202020204" pitchFamily="34" charset="0"/>
                          <a:cs typeface="Century Gothic Paneuropean Bold" panose="020B0604020202020204" charset="0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latin typeface="Century Gothic" panose="020B0502020202020204" pitchFamily="34" charset="0"/>
                          <a:cs typeface="Century Gothic Paneuropean Bold" panose="020B0604020202020204" charset="0"/>
                        </a:rPr>
                        <a:t>Improvements Over Existing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458183"/>
                  </a:ext>
                </a:extLst>
              </a:tr>
              <a:tr h="396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latin typeface="Century Gothic" panose="020B0502020202020204" pitchFamily="34" charset="0"/>
                          <a:cs typeface="Century Gothic Paneuropean Bold" panose="020B0604020202020204" charset="0"/>
                        </a:rPr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latin typeface="Century Gothic" panose="020B0502020202020204" pitchFamily="34" charset="0"/>
                          <a:cs typeface="Century Gothic Paneuropean Bold" panose="020B0604020202020204" charset="0"/>
                        </a:rPr>
                        <a:t>Result and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41045"/>
                  </a:ext>
                </a:extLst>
              </a:tr>
              <a:tr h="396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latin typeface="Century Gothic" panose="020B0502020202020204" pitchFamily="34" charset="0"/>
                          <a:cs typeface="Century Gothic Paneuropean Bold" panose="020B0604020202020204" charset="0"/>
                        </a:rPr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latin typeface="Century Gothic" panose="020B0502020202020204" pitchFamily="34" charset="0"/>
                          <a:cs typeface="Century Gothic Paneuropean Bold" panose="020B0604020202020204" charset="0"/>
                        </a:rPr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902611"/>
                  </a:ext>
                </a:extLst>
              </a:tr>
              <a:tr h="396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latin typeface="Century Gothic" panose="020B0502020202020204" pitchFamily="34" charset="0"/>
                          <a:cs typeface="Century Gothic Paneuropean Bold" panose="020B0604020202020204" charset="0"/>
                        </a:rPr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2000" b="1" dirty="0">
                          <a:latin typeface="Century Gothic" panose="020B0502020202020204" pitchFamily="34" charset="0"/>
                          <a:cs typeface="Century Gothic Paneuropean Bold" panose="020B0604020202020204" charset="0"/>
                        </a:rPr>
                        <a:t>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341841"/>
                  </a:ext>
                </a:extLst>
              </a:tr>
            </a:tbl>
          </a:graphicData>
        </a:graphic>
      </p:graphicFrame>
      <p:pic>
        <p:nvPicPr>
          <p:cNvPr id="8" name="Google Shape;26;p1">
            <a:extLst>
              <a:ext uri="{FF2B5EF4-FFF2-40B4-BE49-F238E27FC236}">
                <a16:creationId xmlns:a16="http://schemas.microsoft.com/office/drawing/2014/main" id="{9F442EDC-C2F9-1865-3391-B9F9C7B91ADD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rot="-1111643">
            <a:off x="9593765" y="5443548"/>
            <a:ext cx="3151745" cy="17734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375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entury Gothic Paneuropean Bold" panose="020B0604020202020204" charset="0"/>
                <a:cs typeface="Century Gothic Paneuropean Bold" panose="020B0604020202020204" charset="0"/>
              </a:rPr>
              <a:t>INTRODUCTION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Century Gothic" panose="020B0502020202020204" pitchFamily="34" charset="0"/>
                <a:cs typeface="Century Gothic Paneuropean" panose="020B0604020202020204" charset="0"/>
              </a:rPr>
              <a:t>This project presents a Multi-Modal Smart Home system that integrates </a:t>
            </a:r>
            <a:r>
              <a:rPr lang="en-US" b="1" dirty="0">
                <a:latin typeface="Century Gothic" panose="020B0502020202020204" pitchFamily="34" charset="0"/>
                <a:cs typeface="Century Gothic Paneuropean Bold" panose="020B0604020202020204" charset="0"/>
              </a:rPr>
              <a:t>various input modes like voice, gesture, and mobile control.</a:t>
            </a:r>
          </a:p>
          <a:p>
            <a:pPr marL="0" indent="0" algn="just">
              <a:buNone/>
            </a:pPr>
            <a:endParaRPr lang="en-US" b="1" dirty="0">
              <a:latin typeface="Century Gothic" panose="020B0502020202020204" pitchFamily="34" charset="0"/>
              <a:cs typeface="Century Gothic Paneuropean Bold" panose="020B0604020202020204" charset="0"/>
            </a:endParaRPr>
          </a:p>
          <a:p>
            <a:pPr algn="just"/>
            <a:r>
              <a:rPr lang="en-US" dirty="0">
                <a:latin typeface="Century Gothic" panose="020B0502020202020204" pitchFamily="34" charset="0"/>
                <a:cs typeface="Century Gothic Paneuropean" panose="020B0604020202020204" charset="0"/>
              </a:rPr>
              <a:t>It aims to enhance home automation through </a:t>
            </a:r>
            <a:r>
              <a:rPr lang="en-US" b="1" dirty="0">
                <a:latin typeface="Century Gothic" panose="020B0502020202020204" pitchFamily="34" charset="0"/>
                <a:cs typeface="Century Gothic Paneuropean Bold" panose="020B0604020202020204" charset="0"/>
              </a:rPr>
              <a:t>seamless</a:t>
            </a:r>
            <a:r>
              <a:rPr lang="en-US" dirty="0">
                <a:latin typeface="Century Gothic" panose="020B0502020202020204" pitchFamily="34" charset="0"/>
                <a:cs typeface="Century Gothic Paneuropean Bold" panose="020B0604020202020204" charset="0"/>
              </a:rPr>
              <a:t> </a:t>
            </a:r>
            <a:r>
              <a:rPr lang="en-US" b="1" dirty="0">
                <a:latin typeface="Century Gothic" panose="020B0502020202020204" pitchFamily="34" charset="0"/>
                <a:cs typeface="Century Gothic Paneuropean Bold" panose="020B0604020202020204" charset="0"/>
              </a:rPr>
              <a:t>and intuitive user interaction.</a:t>
            </a:r>
          </a:p>
          <a:p>
            <a:pPr marL="0" indent="0" algn="just">
              <a:buNone/>
            </a:pPr>
            <a:endParaRPr lang="en-US" b="1" dirty="0">
              <a:latin typeface="Century Gothic" panose="020B0502020202020204" pitchFamily="34" charset="0"/>
              <a:cs typeface="Century Gothic Paneuropean Bold" panose="020B0604020202020204" charset="0"/>
            </a:endParaRPr>
          </a:p>
          <a:p>
            <a:pPr algn="just"/>
            <a:r>
              <a:rPr lang="en-US" dirty="0">
                <a:latin typeface="Century Gothic" panose="020B0502020202020204" pitchFamily="34" charset="0"/>
                <a:cs typeface="Century Gothic Paneuropean" panose="020B0604020202020204" charset="0"/>
              </a:rPr>
              <a:t>It is designed to offer a </a:t>
            </a:r>
            <a:r>
              <a:rPr lang="en-US" b="1" dirty="0">
                <a:latin typeface="Century Gothic" panose="020B0502020202020204" pitchFamily="34" charset="0"/>
                <a:cs typeface="Century Gothic Paneuropean Bold" panose="020B0604020202020204" charset="0"/>
              </a:rPr>
              <a:t>futuristic living experience </a:t>
            </a:r>
            <a:r>
              <a:rPr lang="en-US" dirty="0">
                <a:latin typeface="Century Gothic" panose="020B0502020202020204" pitchFamily="34" charset="0"/>
                <a:cs typeface="Century Gothic Paneuropean" panose="020B0604020202020204" charset="0"/>
              </a:rPr>
              <a:t>with smarter control and accessibility.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Google Shape;26;p1">
            <a:extLst>
              <a:ext uri="{FF2B5EF4-FFF2-40B4-BE49-F238E27FC236}">
                <a16:creationId xmlns:a16="http://schemas.microsoft.com/office/drawing/2014/main" id="{1C2EF018-644A-32D8-6318-363716974511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rot="-1111643">
            <a:off x="9593765" y="5443548"/>
            <a:ext cx="3151745" cy="177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3739" y="0"/>
            <a:ext cx="10515600" cy="68817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entury Gothic Paneuropean Bold" panose="020B0604020202020204" charset="0"/>
                <a:cs typeface="Century Gothic Paneuropean Bold" panose="020B0604020202020204" charset="0"/>
              </a:rPr>
              <a:t>LITERATURE SURVEY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19562F9-D8FF-55F8-14C3-2886D98C7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327597"/>
              </p:ext>
            </p:extLst>
          </p:nvPr>
        </p:nvGraphicFramePr>
        <p:xfrm>
          <a:off x="598025" y="688170"/>
          <a:ext cx="10995950" cy="60588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66289">
                  <a:extLst>
                    <a:ext uri="{9D8B030D-6E8A-4147-A177-3AD203B41FA5}">
                      <a16:colId xmlns:a16="http://schemas.microsoft.com/office/drawing/2014/main" val="1800403245"/>
                    </a:ext>
                  </a:extLst>
                </a:gridCol>
                <a:gridCol w="1128116">
                  <a:extLst>
                    <a:ext uri="{9D8B030D-6E8A-4147-A177-3AD203B41FA5}">
                      <a16:colId xmlns:a16="http://schemas.microsoft.com/office/drawing/2014/main" val="1947482487"/>
                    </a:ext>
                  </a:extLst>
                </a:gridCol>
                <a:gridCol w="2652930">
                  <a:extLst>
                    <a:ext uri="{9D8B030D-6E8A-4147-A177-3AD203B41FA5}">
                      <a16:colId xmlns:a16="http://schemas.microsoft.com/office/drawing/2014/main" val="2716870260"/>
                    </a:ext>
                  </a:extLst>
                </a:gridCol>
                <a:gridCol w="2206679">
                  <a:extLst>
                    <a:ext uri="{9D8B030D-6E8A-4147-A177-3AD203B41FA5}">
                      <a16:colId xmlns:a16="http://schemas.microsoft.com/office/drawing/2014/main" val="2892092023"/>
                    </a:ext>
                  </a:extLst>
                </a:gridCol>
                <a:gridCol w="2341936">
                  <a:extLst>
                    <a:ext uri="{9D8B030D-6E8A-4147-A177-3AD203B41FA5}">
                      <a16:colId xmlns:a16="http://schemas.microsoft.com/office/drawing/2014/main" val="3990954980"/>
                    </a:ext>
                  </a:extLst>
                </a:gridCol>
              </a:tblGrid>
              <a:tr h="297867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Paper Title</a:t>
                      </a:r>
                      <a:endParaRPr lang="en-IN" sz="1600" dirty="0">
                        <a:latin typeface="Century Gothic Paneuropean Bold" panose="020B0604020202020204" charset="0"/>
                        <a:cs typeface="Century Gothic Paneuropean Bold" panose="020B060402020202020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Year</a:t>
                      </a:r>
                      <a:endParaRPr lang="en-IN" sz="1600" dirty="0">
                        <a:latin typeface="Century Gothic Paneuropean Bold" panose="020B0604020202020204" charset="0"/>
                        <a:cs typeface="Century Gothic Paneuropean Bold" panose="020B060402020202020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Authors</a:t>
                      </a:r>
                      <a:endParaRPr lang="en-IN" sz="1600" dirty="0">
                        <a:latin typeface="Century Gothic Paneuropean Bold" panose="020B0604020202020204" charset="0"/>
                        <a:cs typeface="Century Gothic Paneuropean Bold" panose="020B060402020202020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Technologies Used</a:t>
                      </a:r>
                      <a:endParaRPr lang="en-IN" sz="1600" dirty="0">
                        <a:latin typeface="Century Gothic Paneuropean Bold" panose="020B0604020202020204" charset="0"/>
                        <a:cs typeface="Century Gothic Paneuropean Bold" panose="020B060402020202020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Limitations</a:t>
                      </a:r>
                      <a:endParaRPr lang="en-IN" sz="1600" dirty="0">
                        <a:latin typeface="Century Gothic Paneuropean Bold" panose="020B0604020202020204" charset="0"/>
                        <a:cs typeface="Century Gothic Paneuropean Bold" panose="020B060402020202020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7870185"/>
                  </a:ext>
                </a:extLst>
              </a:tr>
              <a:tr h="1103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Two-Dimensional Parallel Spatio-Temporal Pyramid pooling for Hand Gesture Recognition.</a:t>
                      </a:r>
                    </a:p>
                    <a:p>
                      <a:endParaRPr lang="en-IN" sz="1400" b="1" dirty="0">
                        <a:latin typeface="Century Gothic Paneuropean Bold" panose="020B0604020202020204" charset="0"/>
                        <a:cs typeface="Century Gothic Paneuropean Bold" panose="020B060402020202020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2023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Farzaneh Jafari and Andanupbasu.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2D spatio-temporal pyramid pooling with CNN.</a:t>
                      </a:r>
                      <a:endParaRPr lang="en-IN" sz="1400" b="1" dirty="0">
                        <a:latin typeface="Century Gothic Paneuropean Bold" panose="020B0604020202020204" charset="0"/>
                        <a:cs typeface="Century Gothic Paneuropean Bold" panose="020B0604020202020204" charset="0"/>
                      </a:endParaRPr>
                    </a:p>
                    <a:p>
                      <a:endParaRPr lang="en-IN" sz="1400" b="1" dirty="0">
                        <a:latin typeface="Century Gothic Paneuropean Bold" panose="020B0604020202020204" charset="0"/>
                        <a:cs typeface="Century Gothic Paneuropean Bold" panose="020B060402020202020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Limited real-time accuracy and gesture complexity handling.</a:t>
                      </a:r>
                      <a:endParaRPr lang="en-IN" sz="1400" b="1" dirty="0">
                        <a:latin typeface="Century Gothic Paneuropean Bold" panose="020B0604020202020204" charset="0"/>
                        <a:cs typeface="Century Gothic Paneuropean Bold" panose="020B0604020202020204" charset="0"/>
                      </a:endParaRPr>
                    </a:p>
                    <a:p>
                      <a:endParaRPr lang="en-IN" sz="1400" b="1" dirty="0">
                        <a:latin typeface="Century Gothic Paneuropean Bold" panose="020B0604020202020204" charset="0"/>
                        <a:cs typeface="Century Gothic Paneuropean Bold" panose="020B060402020202020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023538"/>
                  </a:ext>
                </a:extLst>
              </a:tr>
              <a:tr h="1103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Accuracy Enhancement of hand Gesture Recognition Using CNN.</a:t>
                      </a:r>
                    </a:p>
                    <a:p>
                      <a:endParaRPr lang="en-US" sz="1400" b="1" dirty="0">
                        <a:latin typeface="Century Gothic Paneuropean Bold" panose="020B0604020202020204" charset="0"/>
                        <a:cs typeface="Century Gothic Paneuropean Bold" panose="020B060402020202020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2023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Gyutae Park, Vasantha Kumar Chandrasegar and Jinhwan Koh</a:t>
                      </a:r>
                      <a:r>
                        <a:rPr lang="en-IN" sz="12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Convolutional Neural Networks (CNN), image preprocessing techniques.</a:t>
                      </a:r>
                      <a:endParaRPr lang="en-US" sz="1400" b="1" dirty="0">
                        <a:latin typeface="Century Gothic Paneuropean Bold" panose="020B0604020202020204" charset="0"/>
                        <a:cs typeface="Century Gothic Paneuropean Bold" panose="020B0604020202020204" charset="0"/>
                      </a:endParaRPr>
                    </a:p>
                    <a:p>
                      <a:endParaRPr lang="en-US" sz="1400" b="1" dirty="0">
                        <a:latin typeface="Century Gothic Paneuropean Bold" panose="020B0604020202020204" charset="0"/>
                        <a:cs typeface="Century Gothic Paneuropean Bold" panose="020B060402020202020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Performance drops with poor lighting or complex backgrounds.</a:t>
                      </a:r>
                    </a:p>
                    <a:p>
                      <a:endParaRPr lang="en-US" sz="1400" b="1" dirty="0">
                        <a:latin typeface="Century Gothic Paneuropean Bold" panose="020B0604020202020204" charset="0"/>
                        <a:cs typeface="Century Gothic Paneuropean Bold" panose="020B060402020202020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073832"/>
                  </a:ext>
                </a:extLst>
              </a:tr>
              <a:tr h="1103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STeSH: Intelligent Speech Technology Enabled Smart Home Automation Using IoT.</a:t>
                      </a:r>
                    </a:p>
                    <a:p>
                      <a:endParaRPr lang="en-US" sz="1400" b="1" dirty="0">
                        <a:latin typeface="Century Gothic Paneuropean Bold" panose="020B0604020202020204" charset="0"/>
                        <a:cs typeface="Century Gothic Paneuropean Bold" panose="020B060402020202020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2022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Josiah W. Smith, Shiva Thiagarajan, Richard willis, Yiorgos Makris and Murat Torlak.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Speech recognition, IoT, Raspberry Pi, and cloud-based automation.</a:t>
                      </a:r>
                    </a:p>
                    <a:p>
                      <a:endParaRPr lang="en-US" sz="1400" b="1" dirty="0">
                        <a:latin typeface="Century Gothic Paneuropean Bold" panose="020B0604020202020204" charset="0"/>
                        <a:cs typeface="Century Gothic Paneuropean Bold" panose="020B060402020202020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Accuracy affected by noise and requires constant internet connectivity.</a:t>
                      </a:r>
                    </a:p>
                    <a:p>
                      <a:endParaRPr lang="en-US" sz="1400" b="1" dirty="0">
                        <a:latin typeface="Century Gothic Paneuropean Bold" panose="020B0604020202020204" charset="0"/>
                        <a:cs typeface="Century Gothic Paneuropean Bold" panose="020B060402020202020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631851"/>
                  </a:ext>
                </a:extLst>
              </a:tr>
              <a:tr h="13123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Improved Static Hand Gesture Classification On Deep Convolutional Neural Networks Using Novel Sterile Training Technique.</a:t>
                      </a:r>
                    </a:p>
                    <a:p>
                      <a:endParaRPr lang="en-IN" sz="1400" b="1" dirty="0">
                        <a:latin typeface="Century Gothic Paneuropean Bold" panose="020B0604020202020204" charset="0"/>
                        <a:cs typeface="Century Gothic Paneuropean Bold" panose="020B060402020202020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2022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Santhosh Kumar Sahool, Sushant Kumar pattnaik2, Soumya Ranjan Samal, Chinmay Kumar Nayak5, Jitendra Kuma Das2 and Vladimar Poulkov3.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CNNs, mmWave radar, sterile training with aluminum cutouts.</a:t>
                      </a:r>
                    </a:p>
                    <a:p>
                      <a:endParaRPr lang="en-US" sz="1400" b="1" dirty="0">
                        <a:latin typeface="Century Gothic Paneuropean Bold" panose="020B0604020202020204" charset="0"/>
                        <a:cs typeface="Century Gothic Paneuropean Bold" panose="020B060402020202020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Requires specialized hardware, limiting real-world deployment.</a:t>
                      </a:r>
                    </a:p>
                    <a:p>
                      <a:endParaRPr lang="en-US" sz="1400" b="1" dirty="0">
                        <a:latin typeface="Century Gothic Paneuropean Bold" panose="020B0604020202020204" charset="0"/>
                        <a:cs typeface="Century Gothic Paneuropean Bold" panose="020B060402020202020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5805825"/>
                  </a:ext>
                </a:extLst>
              </a:tr>
              <a:tr h="1103492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A Comparison of Open-Source Home Automation Systems.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2021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Brian Setz Desislava ivanova2, Alexander Tiessen 2, and Marcoaiello.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Open-source platforms, Zigbee, Z-Wave, MQTT and hardware like Raspberry pi.</a:t>
                      </a:r>
                      <a:endParaRPr lang="en-US" sz="1400" b="1" dirty="0">
                        <a:latin typeface="Century Gothic Paneuropean Bold" panose="020B0604020202020204" charset="0"/>
                        <a:cs typeface="Century Gothic Paneuropean Bold" panose="020B0604020202020204" charset="0"/>
                      </a:endParaRPr>
                    </a:p>
                    <a:p>
                      <a:endParaRPr lang="en-US" sz="1400" b="1" dirty="0">
                        <a:latin typeface="Century Gothic Paneuropean Bold" panose="020B0604020202020204" charset="0"/>
                        <a:cs typeface="Century Gothic Paneuropean Bold" panose="020B060402020202020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entury Gothic Paneuropean Bold" panose="020B0604020202020204" charset="0"/>
                          <a:cs typeface="Century Gothic Paneuropean Bold" panose="020B0604020202020204" charset="0"/>
                        </a:rPr>
                        <a:t>Complex setup, limited support, potential security risks.</a:t>
                      </a:r>
                    </a:p>
                    <a:p>
                      <a:endParaRPr lang="en-US" sz="1400" b="1" dirty="0">
                        <a:latin typeface="Century Gothic Paneuropean Bold" panose="020B0604020202020204" charset="0"/>
                        <a:cs typeface="Century Gothic Paneuropean Bold" panose="020B060402020202020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928639"/>
                  </a:ext>
                </a:extLst>
              </a:tr>
            </a:tbl>
          </a:graphicData>
        </a:graphic>
      </p:graphicFrame>
      <p:pic>
        <p:nvPicPr>
          <p:cNvPr id="3" name="Google Shape;26;p1">
            <a:extLst>
              <a:ext uri="{FF2B5EF4-FFF2-40B4-BE49-F238E27FC236}">
                <a16:creationId xmlns:a16="http://schemas.microsoft.com/office/drawing/2014/main" id="{A61645C0-AD03-FE73-F91E-484E3B64E83F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rot="-1111643">
            <a:off x="9593765" y="5443548"/>
            <a:ext cx="3151745" cy="177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entury Gothic Paneuropean Bold" panose="020B0604020202020204" charset="0"/>
                <a:cs typeface="Century Gothic Paneuropean Bold" panose="020B0604020202020204" charset="0"/>
              </a:rPr>
              <a:t>PROBLEM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Lack of accessibility in existing smart home systems for:</a:t>
            </a:r>
          </a:p>
          <a:p>
            <a:pPr marL="785932" lvl="1" indent="-392966" algn="l">
              <a:lnSpc>
                <a:spcPts val="5096"/>
              </a:lnSpc>
              <a:buAutoNum type="arabicPeriod"/>
            </a:pPr>
            <a:r>
              <a:rPr lang="en-US" sz="2800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Hearing and speech-impaired individuals.</a:t>
            </a:r>
          </a:p>
          <a:p>
            <a:pPr marL="785932" lvl="1" indent="-392966" algn="l">
              <a:lnSpc>
                <a:spcPts val="5096"/>
              </a:lnSpc>
              <a:buAutoNum type="arabicPeriod"/>
            </a:pPr>
            <a:r>
              <a:rPr lang="en-US" sz="2800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Elderly people with limited mobility.</a:t>
            </a:r>
          </a:p>
          <a:p>
            <a:pPr marL="392966" lvl="1" indent="0" algn="l">
              <a:lnSpc>
                <a:spcPts val="5096"/>
              </a:lnSpc>
              <a:buNone/>
            </a:pPr>
            <a:endParaRPr lang="en-US" sz="2800" dirty="0">
              <a:solidFill>
                <a:srgbClr val="000000"/>
              </a:solidFill>
              <a:latin typeface="Century Gothic" panose="020B0502020202020204" pitchFamily="34" charset="0"/>
              <a:ea typeface="Century Gothic Paneuropean"/>
              <a:cs typeface="Century Gothic Paneuropean"/>
              <a:sym typeface="Century Gothic Paneuropean"/>
            </a:endParaRPr>
          </a:p>
          <a:p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Need for </a:t>
            </a:r>
            <a:r>
              <a:rPr lang="en-US" sz="2800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multi-modal control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 (sign + speech).</a:t>
            </a:r>
          </a:p>
          <a:p>
            <a:endParaRPr lang="en-US" dirty="0"/>
          </a:p>
        </p:txBody>
      </p:sp>
      <p:pic>
        <p:nvPicPr>
          <p:cNvPr id="2" name="Google Shape;26;p1">
            <a:extLst>
              <a:ext uri="{FF2B5EF4-FFF2-40B4-BE49-F238E27FC236}">
                <a16:creationId xmlns:a16="http://schemas.microsoft.com/office/drawing/2014/main" id="{D448199A-B728-0D26-47D1-8F5302435CB9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rot="-1111643">
            <a:off x="9593765" y="5443548"/>
            <a:ext cx="3151745" cy="177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C8E2B-F7E4-73AA-A7CB-07D489822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44675-C8C1-AF8E-386E-9D9A2799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entury Gothic Paneuropean Bold" panose="020B0604020202020204" charset="0"/>
                <a:cs typeface="Century Gothic Paneuropean Bold" panose="020B0604020202020204" charset="0"/>
              </a:rPr>
              <a:t>EXISTING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1EEE4D-C4B9-E829-9404-3E3FE87D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Most smart homes rely on:</a:t>
            </a:r>
          </a:p>
          <a:p>
            <a:pPr marL="785932" lvl="1" indent="-392966" algn="l">
              <a:lnSpc>
                <a:spcPts val="5096"/>
              </a:lnSpc>
              <a:buAutoNum type="arabicPeriod"/>
            </a:pPr>
            <a:r>
              <a:rPr lang="en-US" sz="2800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Voice assistants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 like Alexa, Google Assistant</a:t>
            </a:r>
          </a:p>
          <a:p>
            <a:pPr marL="785932" lvl="1" indent="-392966" algn="l">
              <a:lnSpc>
                <a:spcPts val="5096"/>
              </a:lnSpc>
              <a:buAutoNum type="arabicPeriod"/>
            </a:pPr>
            <a:r>
              <a:rPr lang="en-US" sz="2800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Mobile applications</a:t>
            </a:r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 or IoT dashboards</a:t>
            </a:r>
          </a:p>
          <a:p>
            <a:pPr marL="392966" lvl="1" indent="0" algn="l">
              <a:lnSpc>
                <a:spcPts val="5096"/>
              </a:lnSpc>
              <a:buNone/>
            </a:pPr>
            <a:endParaRPr lang="en-US" sz="2800" dirty="0">
              <a:solidFill>
                <a:srgbClr val="000000"/>
              </a:solidFill>
              <a:latin typeface="Century Gothic" panose="020B0502020202020204" pitchFamily="34" charset="0"/>
              <a:ea typeface="Century Gothic Paneuropean"/>
              <a:cs typeface="Century Gothic Paneuropean"/>
              <a:sym typeface="Century Gothic Paneuropean"/>
            </a:endParaRPr>
          </a:p>
          <a:p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Exclude users with </a:t>
            </a:r>
            <a:r>
              <a:rPr lang="en-US" sz="2800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speech or hearing disabilities</a:t>
            </a:r>
          </a:p>
          <a:p>
            <a:pPr marL="0" indent="0">
              <a:buNone/>
            </a:pPr>
            <a:endParaRPr lang="en-US" sz="2800" b="1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  <a:p>
            <a:r>
              <a:rPr lang="en-US" sz="28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Lack multi-modal control capabilities</a:t>
            </a:r>
            <a:endParaRPr lang="en-US" dirty="0">
              <a:latin typeface="Century Gothic" panose="020B0502020202020204" pitchFamily="34" charset="0"/>
            </a:endParaRPr>
          </a:p>
        </p:txBody>
      </p:sp>
      <p:pic>
        <p:nvPicPr>
          <p:cNvPr id="2" name="Google Shape;26;p1">
            <a:extLst>
              <a:ext uri="{FF2B5EF4-FFF2-40B4-BE49-F238E27FC236}">
                <a16:creationId xmlns:a16="http://schemas.microsoft.com/office/drawing/2014/main" id="{E3CEABC0-201A-1308-F4A8-DC093033EFF4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rot="-1111643">
            <a:off x="9593765" y="5443548"/>
            <a:ext cx="3151745" cy="17734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59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596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entury Gothic Paneuropean Bold" panose="020B0604020202020204" charset="0"/>
                <a:cs typeface="Century Gothic Paneuropean Bold" panose="020B0604020202020204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686"/>
            <a:ext cx="10515600" cy="5231757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ts val="5096"/>
              </a:lnSpc>
            </a:pPr>
            <a:r>
              <a:rPr lang="en-US" sz="1120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</a:t>
            </a:r>
            <a:r>
              <a:rPr lang="en-US" sz="112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. </a:t>
            </a:r>
            <a:r>
              <a:rPr lang="en-US" sz="11200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Input 1</a:t>
            </a:r>
            <a:r>
              <a:rPr lang="en-US" sz="112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: Sign Language via camera.</a:t>
            </a:r>
          </a:p>
          <a:p>
            <a:pPr algn="just">
              <a:lnSpc>
                <a:spcPts val="5096"/>
              </a:lnSpc>
            </a:pPr>
            <a:r>
              <a:rPr lang="en-US" sz="112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2.</a:t>
            </a:r>
            <a:r>
              <a:rPr lang="en-US" sz="11200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 Input 2: </a:t>
            </a:r>
            <a:r>
              <a:rPr lang="en-US" sz="112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Speech input via microphone.</a:t>
            </a:r>
          </a:p>
          <a:p>
            <a:pPr algn="just">
              <a:lnSpc>
                <a:spcPct val="120000"/>
              </a:lnSpc>
            </a:pPr>
            <a:r>
              <a:rPr lang="en-US" sz="112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3. </a:t>
            </a:r>
            <a:r>
              <a:rPr lang="en-US" sz="11200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Processing Unit</a:t>
            </a:r>
            <a:r>
              <a:rPr lang="en-US" sz="112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12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   - Sign to Command using </a:t>
            </a:r>
            <a:r>
              <a:rPr lang="en-US" sz="11200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Ridge Classifier / L2 Regularization.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12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   - Speech to Command using </a:t>
            </a:r>
            <a:r>
              <a:rPr lang="en-US" sz="11200" b="1" dirty="0" err="1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 Bold"/>
              </a:rPr>
              <a:t>mediapipe</a:t>
            </a:r>
            <a:r>
              <a:rPr lang="en-US" sz="11200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.</a:t>
            </a:r>
          </a:p>
          <a:p>
            <a:pPr algn="just">
              <a:lnSpc>
                <a:spcPts val="5096"/>
              </a:lnSpc>
            </a:pPr>
            <a:r>
              <a:rPr lang="en-US" sz="112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4. </a:t>
            </a:r>
            <a:r>
              <a:rPr lang="en-US" sz="11200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Microcontroller :</a:t>
            </a:r>
            <a:r>
              <a:rPr lang="en-US" sz="112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 ESP32.</a:t>
            </a:r>
          </a:p>
          <a:p>
            <a:pPr algn="just">
              <a:lnSpc>
                <a:spcPts val="5096"/>
              </a:lnSpc>
            </a:pPr>
            <a:r>
              <a:rPr lang="en-US" sz="112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5. </a:t>
            </a:r>
            <a:r>
              <a:rPr lang="en-US" sz="11200" b="1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Output:</a:t>
            </a:r>
            <a:r>
              <a:rPr lang="en-US" sz="11200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"/>
                <a:cs typeface="Century Gothic Paneuropean"/>
                <a:sym typeface="Century Gothic Paneuropean"/>
              </a:rPr>
              <a:t> Appliance Control (Fan, Light).</a:t>
            </a:r>
          </a:p>
          <a:p>
            <a:endParaRPr lang="en-US" dirty="0"/>
          </a:p>
        </p:txBody>
      </p:sp>
      <p:pic>
        <p:nvPicPr>
          <p:cNvPr id="6" name="Google Shape;26;p1">
            <a:extLst>
              <a:ext uri="{FF2B5EF4-FFF2-40B4-BE49-F238E27FC236}">
                <a16:creationId xmlns:a16="http://schemas.microsoft.com/office/drawing/2014/main" id="{981661AB-424F-EFDC-90F0-F944908354F8}"/>
              </a:ext>
            </a:extLst>
          </p:cNvPr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 rot="-1111643">
            <a:off x="9593765" y="5443548"/>
            <a:ext cx="3151745" cy="177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791</Words>
  <Application>Microsoft Office PowerPoint</Application>
  <PresentationFormat>Widescreen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Century Gothic Paneuropean</vt:lpstr>
      <vt:lpstr>Century Gothic Paneuropean Bold</vt:lpstr>
      <vt:lpstr>Times New Roman</vt:lpstr>
      <vt:lpstr>Office Theme</vt:lpstr>
      <vt:lpstr>PowerPoint Presentation</vt:lpstr>
      <vt:lpstr>ABSTRACT</vt:lpstr>
      <vt:lpstr>OBJECTIVE</vt:lpstr>
      <vt:lpstr>CONTENTS</vt:lpstr>
      <vt:lpstr>INTRODUCTION</vt:lpstr>
      <vt:lpstr>LITERATURE SURVEY</vt:lpstr>
      <vt:lpstr>PROBLEM STATEMENT</vt:lpstr>
      <vt:lpstr>EXISTING SYSTEM</vt:lpstr>
      <vt:lpstr>PROPOSED SYSTEM</vt:lpstr>
      <vt:lpstr>ARCHITECTURAL DIAGRAM</vt:lpstr>
      <vt:lpstr>MODULES</vt:lpstr>
      <vt:lpstr>IMPROVEMENTS OVER EXISTING SYSTEM</vt:lpstr>
      <vt:lpstr>Result and 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DHIVYA G</cp:lastModifiedBy>
  <cp:revision>7</cp:revision>
  <dcterms:modified xsi:type="dcterms:W3CDTF">2025-05-23T04:52:50Z</dcterms:modified>
</cp:coreProperties>
</file>