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6" r:id="rId6"/>
    <p:sldId id="261" r:id="rId7"/>
    <p:sldId id="287" r:id="rId8"/>
    <p:sldId id="289" r:id="rId9"/>
    <p:sldId id="288" r:id="rId10"/>
    <p:sldId id="291" r:id="rId11"/>
    <p:sldId id="290" r:id="rId12"/>
    <p:sldId id="293" r:id="rId13"/>
    <p:sldId id="294" r:id="rId14"/>
    <p:sldId id="299" r:id="rId15"/>
    <p:sldId id="298" r:id="rId16"/>
    <p:sldId id="297" r:id="rId17"/>
    <p:sldId id="300" r:id="rId18"/>
    <p:sldId id="296" r:id="rId19"/>
    <p:sldId id="304" r:id="rId20"/>
    <p:sldId id="303" r:id="rId21"/>
    <p:sldId id="302" r:id="rId22"/>
    <p:sldId id="305" r:id="rId23"/>
    <p:sldId id="306" r:id="rId24"/>
    <p:sldId id="307" r:id="rId25"/>
    <p:sldId id="309" r:id="rId26"/>
    <p:sldId id="308" r:id="rId27"/>
    <p:sldId id="314" r:id="rId28"/>
    <p:sldId id="313" r:id="rId29"/>
    <p:sldId id="312" r:id="rId30"/>
    <p:sldId id="311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r>
            <a:rPr lang="en-US" dirty="0"/>
            <a:t> 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Order level Analysis</a:t>
          </a:r>
          <a:endParaRPr lang="en-US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Customer Level Analysis</a:t>
          </a:r>
          <a:endParaRPr lang="en-US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endParaRPr lang="en-US"/>
        </a:p>
      </dgm:t>
    </dgm:pt>
    <dgm:pt modelId="{C64F7B9D-021D-4BE1-BBF3-06B7466BF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Delivery Analysis</a:t>
          </a:r>
          <a:endParaRPr lang="en-US" dirty="0"/>
        </a:p>
      </dgm:t>
    </dgm:pt>
    <dgm:pt modelId="{43F16EE8-458A-4987-8440-128772DB9572}" type="parTrans" cxnId="{311C1194-F2B5-4DCF-AC19-E3D3BAAB45DB}">
      <dgm:prSet/>
      <dgm:spPr/>
      <dgm:t>
        <a:bodyPr/>
        <a:lstStyle/>
        <a:p>
          <a:endParaRPr lang="en-IN"/>
        </a:p>
      </dgm:t>
    </dgm:pt>
    <dgm:pt modelId="{3276A59C-3DDF-4A4D-8F34-8BA23FDC98B1}" type="sibTrans" cxnId="{311C1194-F2B5-4DCF-AC19-E3D3BAAB45DB}">
      <dgm:prSet/>
      <dgm:spPr/>
      <dgm:t>
        <a:bodyPr/>
        <a:lstStyle/>
        <a:p>
          <a:endParaRPr lang="en-IN"/>
        </a:p>
      </dgm:t>
    </dgm:pt>
    <dgm:pt modelId="{C92662D2-15FB-4C62-B0E5-0855C8221767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"/>
          </a:pPr>
          <a:r>
            <a: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Completion Rate Analysis</a:t>
          </a:r>
          <a:endParaRPr lang="en-US" dirty="0"/>
        </a:p>
      </dgm:t>
    </dgm:pt>
    <dgm:pt modelId="{A76A35A5-D1D3-4751-84F1-9CCC476AE49F}" type="parTrans" cxnId="{ACA012FF-9501-4B57-AFBD-4500015359E2}">
      <dgm:prSet/>
      <dgm:spPr/>
      <dgm:t>
        <a:bodyPr/>
        <a:lstStyle/>
        <a:p>
          <a:endParaRPr lang="en-IN"/>
        </a:p>
      </dgm:t>
    </dgm:pt>
    <dgm:pt modelId="{468B3C95-E7F5-4E95-B62F-26D7D2D04963}" type="sibTrans" cxnId="{ACA012FF-9501-4B57-AFBD-4500015359E2}">
      <dgm:prSet/>
      <dgm:spPr/>
      <dgm:t>
        <a:bodyPr/>
        <a:lstStyle/>
        <a:p>
          <a:endParaRPr lang="en-IN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5"/>
      <dgm:spPr/>
    </dgm:pt>
    <dgm:pt modelId="{D5B4F75B-F23E-458D-8503-2D17FB11A702}" type="pres">
      <dgm:prSet presAssocID="{AAC263CB-8256-4B03-92FE-1622698FB3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5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5"/>
      <dgm:spPr/>
    </dgm:pt>
    <dgm:pt modelId="{BF46F64E-08D3-4401-971A-A37980929B2F}" type="pres">
      <dgm:prSet presAssocID="{4E8D2E69-0173-4BD3-B96A-7A9C5DD12B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5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5"/>
      <dgm:spPr/>
    </dgm:pt>
    <dgm:pt modelId="{37FC968D-54D8-4E5B-AA68-7BB356A0611B}" type="pres">
      <dgm:prSet presAssocID="{93A6A030-ABAB-4EFA-B539-0FDB3E07C1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5">
        <dgm:presLayoutVars>
          <dgm:chMax val="0"/>
          <dgm:chPref val="0"/>
        </dgm:presLayoutVars>
      </dgm:prSet>
      <dgm:spPr/>
    </dgm:pt>
    <dgm:pt modelId="{0BFDB7B1-47A7-49FD-B02B-134651E571DC}" type="pres">
      <dgm:prSet presAssocID="{BFE0749E-E343-4A6F-BD09-2810EE6B4BD7}" presName="sibTrans" presStyleCnt="0"/>
      <dgm:spPr/>
    </dgm:pt>
    <dgm:pt modelId="{7F2EBC99-4060-43A3-9DCE-A4EDAA120AFD}" type="pres">
      <dgm:prSet presAssocID="{C64F7B9D-021D-4BE1-BBF3-06B7466BFC52}" presName="compNode" presStyleCnt="0"/>
      <dgm:spPr/>
    </dgm:pt>
    <dgm:pt modelId="{EB1B471B-6871-4037-A1B5-C57828985F41}" type="pres">
      <dgm:prSet presAssocID="{C64F7B9D-021D-4BE1-BBF3-06B7466BFC52}" presName="bgRect" presStyleLbl="bgShp" presStyleIdx="3" presStyleCnt="5"/>
      <dgm:spPr/>
    </dgm:pt>
    <dgm:pt modelId="{CDD00771-6152-445D-A76E-9E43AE0FB1B0}" type="pres">
      <dgm:prSet presAssocID="{C64F7B9D-021D-4BE1-BBF3-06B7466BFC52}" presName="iconRect" presStyleLbl="node1" presStyleIdx="3" presStyleCnt="5" custScaleX="131081" custScaleY="13061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02193C3F-4982-483B-A081-4DA454D7A49E}" type="pres">
      <dgm:prSet presAssocID="{C64F7B9D-021D-4BE1-BBF3-06B7466BFC52}" presName="spaceRect" presStyleCnt="0"/>
      <dgm:spPr/>
    </dgm:pt>
    <dgm:pt modelId="{BAED7A1A-72FB-44EF-AE0C-8D161118E905}" type="pres">
      <dgm:prSet presAssocID="{C64F7B9D-021D-4BE1-BBF3-06B7466BFC52}" presName="parTx" presStyleLbl="revTx" presStyleIdx="3" presStyleCnt="5">
        <dgm:presLayoutVars>
          <dgm:chMax val="0"/>
          <dgm:chPref val="0"/>
        </dgm:presLayoutVars>
      </dgm:prSet>
      <dgm:spPr/>
    </dgm:pt>
    <dgm:pt modelId="{B0C1ED38-DCD0-4EF4-878E-2701B10D74B7}" type="pres">
      <dgm:prSet presAssocID="{3276A59C-3DDF-4A4D-8F34-8BA23FDC98B1}" presName="sibTrans" presStyleCnt="0"/>
      <dgm:spPr/>
    </dgm:pt>
    <dgm:pt modelId="{3851CF03-4CCA-4140-9621-483B53440C13}" type="pres">
      <dgm:prSet presAssocID="{C92662D2-15FB-4C62-B0E5-0855C8221767}" presName="compNode" presStyleCnt="0"/>
      <dgm:spPr/>
    </dgm:pt>
    <dgm:pt modelId="{528E4131-A42A-46C1-AC84-951E9D5FFDAC}" type="pres">
      <dgm:prSet presAssocID="{C92662D2-15FB-4C62-B0E5-0855C8221767}" presName="bgRect" presStyleLbl="bgShp" presStyleIdx="4" presStyleCnt="5"/>
      <dgm:spPr/>
    </dgm:pt>
    <dgm:pt modelId="{B2E052C3-0696-4BE8-A943-626CAEFE7A44}" type="pres">
      <dgm:prSet presAssocID="{C92662D2-15FB-4C62-B0E5-0855C8221767}" presName="iconRect" presStyleLbl="node1" presStyleIdx="4" presStyleCnt="5" custScaleX="130235" custScaleY="123391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5000" b="-5000"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CE0D8D4-81F4-4A4A-83BC-E8D4AE9B4503}" type="pres">
      <dgm:prSet presAssocID="{C92662D2-15FB-4C62-B0E5-0855C8221767}" presName="spaceRect" presStyleCnt="0"/>
      <dgm:spPr/>
    </dgm:pt>
    <dgm:pt modelId="{EDBF5E19-C583-446D-82AF-AB4C26543760}" type="pres">
      <dgm:prSet presAssocID="{C92662D2-15FB-4C62-B0E5-0855C82217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281519-5141-48B4-98DE-105F65083176}" type="presOf" srcId="{C64F7B9D-021D-4BE1-BBF3-06B7466BFC52}" destId="{BAED7A1A-72FB-44EF-AE0C-8D161118E905}" srcOrd="0" destOrd="0" presId="urn:microsoft.com/office/officeart/2018/2/layout/IconVerticalSolidList"/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311C1194-F2B5-4DCF-AC19-E3D3BAAB45DB}" srcId="{D4503D04-C97E-4622-AE07-D0307CB3B4CA}" destId="{C64F7B9D-021D-4BE1-BBF3-06B7466BFC52}" srcOrd="3" destOrd="0" parTransId="{43F16EE8-458A-4987-8440-128772DB9572}" sibTransId="{3276A59C-3DDF-4A4D-8F34-8BA23FDC98B1}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E2E996E6-EA72-42A0-B8F2-12B8316AED4A}" type="presOf" srcId="{C92662D2-15FB-4C62-B0E5-0855C8221767}" destId="{EDBF5E19-C583-446D-82AF-AB4C26543760}" srcOrd="0" destOrd="0" presId="urn:microsoft.com/office/officeart/2018/2/layout/IconVerticalSolidList"/>
    <dgm:cxn modelId="{ACA012FF-9501-4B57-AFBD-4500015359E2}" srcId="{D4503D04-C97E-4622-AE07-D0307CB3B4CA}" destId="{C92662D2-15FB-4C62-B0E5-0855C8221767}" srcOrd="4" destOrd="0" parTransId="{A76A35A5-D1D3-4751-84F1-9CCC476AE49F}" sibTransId="{468B3C95-E7F5-4E95-B62F-26D7D2D04963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  <dgm:cxn modelId="{88FFDEDB-1ABD-49C4-9FA8-882374BFB9CC}" type="presParOf" srcId="{5C75D25B-729C-4880-9D2E-0125BC8E10B6}" destId="{0BFDB7B1-47A7-49FD-B02B-134651E571DC}" srcOrd="5" destOrd="0" presId="urn:microsoft.com/office/officeart/2018/2/layout/IconVerticalSolidList"/>
    <dgm:cxn modelId="{34A18FCA-61EC-4ABE-A3B5-7761D52ADE5C}" type="presParOf" srcId="{5C75D25B-729C-4880-9D2E-0125BC8E10B6}" destId="{7F2EBC99-4060-43A3-9DCE-A4EDAA120AFD}" srcOrd="6" destOrd="0" presId="urn:microsoft.com/office/officeart/2018/2/layout/IconVerticalSolidList"/>
    <dgm:cxn modelId="{EF2866AB-BA4B-4ED5-A692-4948D975217D}" type="presParOf" srcId="{7F2EBC99-4060-43A3-9DCE-A4EDAA120AFD}" destId="{EB1B471B-6871-4037-A1B5-C57828985F41}" srcOrd="0" destOrd="0" presId="urn:microsoft.com/office/officeart/2018/2/layout/IconVerticalSolidList"/>
    <dgm:cxn modelId="{CF282E4F-508B-4E09-8A66-6F9B4CACDF56}" type="presParOf" srcId="{7F2EBC99-4060-43A3-9DCE-A4EDAA120AFD}" destId="{CDD00771-6152-445D-A76E-9E43AE0FB1B0}" srcOrd="1" destOrd="0" presId="urn:microsoft.com/office/officeart/2018/2/layout/IconVerticalSolidList"/>
    <dgm:cxn modelId="{4B07A027-1078-4E3E-9B4C-8FE9945E162F}" type="presParOf" srcId="{7F2EBC99-4060-43A3-9DCE-A4EDAA120AFD}" destId="{02193C3F-4982-483B-A081-4DA454D7A49E}" srcOrd="2" destOrd="0" presId="urn:microsoft.com/office/officeart/2018/2/layout/IconVerticalSolidList"/>
    <dgm:cxn modelId="{BA79468A-25E5-463E-B0A4-46B5DC3D362F}" type="presParOf" srcId="{7F2EBC99-4060-43A3-9DCE-A4EDAA120AFD}" destId="{BAED7A1A-72FB-44EF-AE0C-8D161118E905}" srcOrd="3" destOrd="0" presId="urn:microsoft.com/office/officeart/2018/2/layout/IconVerticalSolidList"/>
    <dgm:cxn modelId="{E0E71275-D75A-4076-BC18-B56AA0D28AFE}" type="presParOf" srcId="{5C75D25B-729C-4880-9D2E-0125BC8E10B6}" destId="{B0C1ED38-DCD0-4EF4-878E-2701B10D74B7}" srcOrd="7" destOrd="0" presId="urn:microsoft.com/office/officeart/2018/2/layout/IconVerticalSolidList"/>
    <dgm:cxn modelId="{A01FAC3C-8B88-48FE-9314-7FCBF31C9B65}" type="presParOf" srcId="{5C75D25B-729C-4880-9D2E-0125BC8E10B6}" destId="{3851CF03-4CCA-4140-9621-483B53440C13}" srcOrd="8" destOrd="0" presId="urn:microsoft.com/office/officeart/2018/2/layout/IconVerticalSolidList"/>
    <dgm:cxn modelId="{4892EBA3-EEE1-4B64-BF4E-A32E5C0DAADD}" type="presParOf" srcId="{3851CF03-4CCA-4140-9621-483B53440C13}" destId="{528E4131-A42A-46C1-AC84-951E9D5FFDAC}" srcOrd="0" destOrd="0" presId="urn:microsoft.com/office/officeart/2018/2/layout/IconVerticalSolidList"/>
    <dgm:cxn modelId="{C1108637-168C-49ED-8364-C75C6F5F7217}" type="presParOf" srcId="{3851CF03-4CCA-4140-9621-483B53440C13}" destId="{B2E052C3-0696-4BE8-A943-626CAEFE7A44}" srcOrd="1" destOrd="0" presId="urn:microsoft.com/office/officeart/2018/2/layout/IconVerticalSolidList"/>
    <dgm:cxn modelId="{D2D816B2-5C6B-4C9E-96FD-3692995B882F}" type="presParOf" srcId="{3851CF03-4CCA-4140-9621-483B53440C13}" destId="{6CE0D8D4-81F4-4A4A-83BC-E8D4AE9B4503}" srcOrd="2" destOrd="0" presId="urn:microsoft.com/office/officeart/2018/2/layout/IconVerticalSolidList"/>
    <dgm:cxn modelId="{EB34679F-E3BF-4170-B9FF-49F724828F08}" type="presParOf" srcId="{3851CF03-4CCA-4140-9621-483B53440C13}" destId="{EDBF5E19-C583-446D-82AF-AB4C26543760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3171"/>
          <a:ext cx="5310717" cy="6754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204336" y="155157"/>
          <a:ext cx="371521" cy="371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780194" y="3171"/>
          <a:ext cx="4530522" cy="67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0" tIns="71490" rIns="71490" bIns="714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r>
            <a:rPr lang="en-US" sz="1900" kern="1200" dirty="0"/>
            <a:t> </a:t>
          </a:r>
        </a:p>
      </dsp:txBody>
      <dsp:txXfrm>
        <a:off x="780194" y="3171"/>
        <a:ext cx="4530522" cy="675493"/>
      </dsp:txXfrm>
    </dsp:sp>
    <dsp:sp modelId="{0F6BAAF8-CB60-4B3A-8B7F-F036077073E4}">
      <dsp:nvSpPr>
        <dsp:cNvPr id="0" name=""/>
        <dsp:cNvSpPr/>
      </dsp:nvSpPr>
      <dsp:spPr>
        <a:xfrm>
          <a:off x="0" y="847537"/>
          <a:ext cx="5310717" cy="675493"/>
        </a:xfrm>
        <a:prstGeom prst="roundRect">
          <a:avLst>
            <a:gd name="adj" fmla="val 10000"/>
          </a:avLst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204336" y="999523"/>
          <a:ext cx="371521" cy="371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780194" y="847537"/>
          <a:ext cx="4530522" cy="67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0" tIns="71490" rIns="71490" bIns="714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Order level Analysis</a:t>
          </a:r>
          <a:endParaRPr lang="en-US" sz="1900" kern="1200" dirty="0"/>
        </a:p>
      </dsp:txBody>
      <dsp:txXfrm>
        <a:off x="780194" y="847537"/>
        <a:ext cx="4530522" cy="675493"/>
      </dsp:txXfrm>
    </dsp:sp>
    <dsp:sp modelId="{AFB2F689-BE38-4D4D-BBC2-8CA8AEAAD3B8}">
      <dsp:nvSpPr>
        <dsp:cNvPr id="0" name=""/>
        <dsp:cNvSpPr/>
      </dsp:nvSpPr>
      <dsp:spPr>
        <a:xfrm>
          <a:off x="0" y="1691903"/>
          <a:ext cx="5310717" cy="675493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204336" y="1843889"/>
          <a:ext cx="371521" cy="3715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780194" y="1691903"/>
          <a:ext cx="4530522" cy="67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0" tIns="71490" rIns="71490" bIns="714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Customer Level Analysis</a:t>
          </a:r>
          <a:endParaRPr lang="en-US" sz="1900" kern="1200" dirty="0"/>
        </a:p>
      </dsp:txBody>
      <dsp:txXfrm>
        <a:off x="780194" y="1691903"/>
        <a:ext cx="4530522" cy="675493"/>
      </dsp:txXfrm>
    </dsp:sp>
    <dsp:sp modelId="{EB1B471B-6871-4037-A1B5-C57828985F41}">
      <dsp:nvSpPr>
        <dsp:cNvPr id="0" name=""/>
        <dsp:cNvSpPr/>
      </dsp:nvSpPr>
      <dsp:spPr>
        <a:xfrm>
          <a:off x="0" y="2536270"/>
          <a:ext cx="5310717" cy="675493"/>
        </a:xfrm>
        <a:prstGeom prst="roundRect">
          <a:avLst>
            <a:gd name="adj" fmla="val 10000"/>
          </a:avLst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0771-6152-445D-A76E-9E43AE0FB1B0}">
      <dsp:nvSpPr>
        <dsp:cNvPr id="0" name=""/>
        <dsp:cNvSpPr/>
      </dsp:nvSpPr>
      <dsp:spPr>
        <a:xfrm>
          <a:off x="146600" y="2631394"/>
          <a:ext cx="486993" cy="4852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7A1A-72FB-44EF-AE0C-8D161118E905}">
      <dsp:nvSpPr>
        <dsp:cNvPr id="0" name=""/>
        <dsp:cNvSpPr/>
      </dsp:nvSpPr>
      <dsp:spPr>
        <a:xfrm>
          <a:off x="780194" y="2536270"/>
          <a:ext cx="4530522" cy="67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0" tIns="71490" rIns="71490" bIns="714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Delivery Analysis</a:t>
          </a:r>
          <a:endParaRPr lang="en-US" sz="1900" kern="1200" dirty="0"/>
        </a:p>
      </dsp:txBody>
      <dsp:txXfrm>
        <a:off x="780194" y="2536270"/>
        <a:ext cx="4530522" cy="675493"/>
      </dsp:txXfrm>
    </dsp:sp>
    <dsp:sp modelId="{528E4131-A42A-46C1-AC84-951E9D5FFDAC}">
      <dsp:nvSpPr>
        <dsp:cNvPr id="0" name=""/>
        <dsp:cNvSpPr/>
      </dsp:nvSpPr>
      <dsp:spPr>
        <a:xfrm>
          <a:off x="0" y="3380636"/>
          <a:ext cx="5310717" cy="675493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052C3-0696-4BE8-A943-626CAEFE7A44}">
      <dsp:nvSpPr>
        <dsp:cNvPr id="0" name=""/>
        <dsp:cNvSpPr/>
      </dsp:nvSpPr>
      <dsp:spPr>
        <a:xfrm>
          <a:off x="148171" y="3489171"/>
          <a:ext cx="483850" cy="4584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F5E19-C583-446D-82AF-AB4C26543760}">
      <dsp:nvSpPr>
        <dsp:cNvPr id="0" name=""/>
        <dsp:cNvSpPr/>
      </dsp:nvSpPr>
      <dsp:spPr>
        <a:xfrm>
          <a:off x="780194" y="3380636"/>
          <a:ext cx="4530522" cy="67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0" tIns="71490" rIns="71490" bIns="714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9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Completion Rate Analysis</a:t>
          </a:r>
          <a:endParaRPr lang="en-US" sz="1900" kern="1200" dirty="0"/>
        </a:p>
      </dsp:txBody>
      <dsp:txXfrm>
        <a:off x="780194" y="3380636"/>
        <a:ext cx="4530522" cy="675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3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2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6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4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42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2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0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2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2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5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24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63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67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23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85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77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1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8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6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9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1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8/25/2024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9.jpeg"/><Relationship Id="rId5" Type="http://schemas.openxmlformats.org/officeDocument/2006/relationships/diagramData" Target="../diagrams/data1.xml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sz="7000" dirty="0" err="1">
                <a:solidFill>
                  <a:srgbClr val="FFFFFF"/>
                </a:solidFill>
              </a:rPr>
              <a:t>Freshco</a:t>
            </a:r>
            <a:r>
              <a:rPr lang="en-US" sz="7000" dirty="0">
                <a:solidFill>
                  <a:srgbClr val="FFFFFF"/>
                </a:solidFill>
              </a:rPr>
              <a:t> Hypermarket Capstone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068710"/>
            <a:ext cx="7891272" cy="39025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DHIVYALAKSHMI K B | DAP-202407-1 | 25/08/2024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6. Identify Completion rate at slot vs day of the week (Sunday to Saturday) level. Can you spot some pattern in the data?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E5F2C-35BF-0EFE-3759-9853DE93B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2323951"/>
            <a:ext cx="10058400" cy="40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8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7. Calculate completion rate at drop area level.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BF420-2461-DA06-5B7B-670FD2945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66" y="2239472"/>
            <a:ext cx="10392662" cy="39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8.    Completion rate at number of products ordered level. For this first you need to create a column having number of product against every order.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27754-EC51-3760-976B-07034CCDC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2323767"/>
            <a:ext cx="10058400" cy="40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9. Give you analysis on the any pattern you observe in the completion rate.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49D6FA-4FD6-41FE-5DCC-75B9E78A4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86" y="2266308"/>
            <a:ext cx="4670989" cy="1880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E4E36-4F8D-4D6A-6D87-BE9D27CF3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683" y="4223133"/>
            <a:ext cx="9566633" cy="2232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D976B-3D92-45EC-1D05-C196295E5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611" y="2323768"/>
            <a:ext cx="5018922" cy="18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ECCB42-5BE0-7B4B-66E6-160751FE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000" dirty="0">
                <a:latin typeface="+mj-lt"/>
              </a:rPr>
              <a:t>CUSTOMER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217939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 10.    Identify Completion rate at source level.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B9359-C469-FE5B-3F52-31DF5D994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129" y="2569612"/>
            <a:ext cx="6329082" cy="3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 11.    Calculate LTV for every customer.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A75B0-E6F2-F293-6139-EE06B2B4F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621" y="2438954"/>
            <a:ext cx="9318026" cy="30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8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 12.    Calculate aggregated LTV at customer acquisition source level. Refer to aggregated LTV example.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B4FDB-5AAC-11A9-6A25-E260774D3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739" y="2234043"/>
            <a:ext cx="7864522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1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13.    Calculate aggregated  LTV at acquisition month level. Refer to aggregated LTV example.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A388F-3DDD-F23D-899C-8BF2C2908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372" y="2359366"/>
            <a:ext cx="9181769" cy="4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4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14.    What is the average Revenue(Product amount after discount) per order at different customer acquisition source level?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06303-A59F-B946-3C51-DAB390AF0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239" y="2300423"/>
            <a:ext cx="8946220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TABLE OF CONTENTS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76" name="Content Placeholder 2" descr="Icon Smart Art graphic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09772"/>
              </p:ext>
            </p:extLst>
          </p:nvPr>
        </p:nvGraphicFramePr>
        <p:xfrm>
          <a:off x="6389667" y="2121407"/>
          <a:ext cx="5310717" cy="4059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074" name="Picture 2" descr="Save 5% on Freshco Hypermarket, Harlur, Kasavanahalli, Bangalore, Baby  Care, Biscuits &amp; Snacks, Breakfast &amp; Dairy - magicpin | August 2024">
            <a:extLst>
              <a:ext uri="{FF2B5EF4-FFF2-40B4-BE49-F238E27FC236}">
                <a16:creationId xmlns:a16="http://schemas.microsoft.com/office/drawing/2014/main" id="{1A7814A6-3209-59E2-191A-897FD6C6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1" y="3953435"/>
            <a:ext cx="3693458" cy="188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Fresh Take on Grocery Retail: FreshCo Okotoks' Grand Opening is January  25 - Okotoks &amp; Foothills News">
            <a:extLst>
              <a:ext uri="{FF2B5EF4-FFF2-40B4-BE49-F238E27FC236}">
                <a16:creationId xmlns:a16="http://schemas.microsoft.com/office/drawing/2014/main" id="{872287E8-FDDD-F3A3-D6BA-429FE689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77" y="121022"/>
            <a:ext cx="3072653" cy="32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wntown Vernon FreshCo to open this week - Summerland Review">
            <a:extLst>
              <a:ext uri="{FF2B5EF4-FFF2-40B4-BE49-F238E27FC236}">
                <a16:creationId xmlns:a16="http://schemas.microsoft.com/office/drawing/2014/main" id="{2610A081-2113-ABFB-C00B-145E46ED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" y="121022"/>
            <a:ext cx="2700987" cy="32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 15. What is the average Revenue(Product amount after discount) per order at acquisition month level?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09BBC-0ED9-4F9A-47F7-001198F52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830" y="2311556"/>
            <a:ext cx="9025558" cy="42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 16. Is there any pattern in order rating across slots, number of items placed, delivery charges, discount. 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972C6-FE05-B17E-A1CA-6D20F268A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601" y="2306414"/>
            <a:ext cx="8430952" cy="40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ECCB42-5BE0-7B4B-66E6-160751FE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000" dirty="0">
                <a:latin typeface="+mj-lt"/>
              </a:rPr>
              <a:t>DELIVERY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230225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17.  Calculate average overall delivery time at month and delivery area level.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9A80F3-6787-B0E8-2F17-CAABBF9B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5" y="2187388"/>
            <a:ext cx="10820400" cy="35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6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18. Calculate average overall delivery time at month and weekday/weekend level. 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5C187-9DB9-A356-9B5B-ADAFD08C8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860" y="2299980"/>
            <a:ext cx="9319645" cy="3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4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19. Calculate average overall delivery time at slot level. Refer to the definition of slot.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B2313-7C34-3A73-F0F2-80E3AE5CA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624" y="2320194"/>
            <a:ext cx="5611905" cy="32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6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20.    Do you see any pattern in delivery charges with slot or delivery area.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BC1BB-C1D8-A281-23F8-29A871DEE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2303929"/>
            <a:ext cx="10058400" cy="3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7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 21.    Do you see any pattern in delivery time and delivery area. If yes then find out logical reason.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6EC82-80D1-1D63-D065-A44B513AC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2299550"/>
            <a:ext cx="10058400" cy="32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9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ECCB42-5BE0-7B4B-66E6-160751FE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000" dirty="0">
                <a:latin typeface="+mj-lt"/>
              </a:rPr>
              <a:t>ORDER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1. Identifying order distribution at slot and delivery area level.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2BF0F-EC5B-89CF-7850-1F6E292F5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74" y="2257778"/>
            <a:ext cx="10170973" cy="42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C754C7-656E-F7BA-FEEF-C571ADE5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6" y="2210639"/>
            <a:ext cx="11176416" cy="3988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2. Identifying the areas having highest increase in monthly orders (from Jan to Sep) in absolute orders.</a:t>
            </a:r>
            <a:endParaRPr lang="en-US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6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3. Calculate delivery charges as a percentage of product amount at slot and month level.</a:t>
            </a:r>
            <a:br>
              <a:rPr lang="en-GB" sz="3000" dirty="0"/>
            </a:br>
            <a:endParaRPr lang="en-GB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F38C3-3839-3EA8-20D1-96A743E96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" y="2287362"/>
            <a:ext cx="10491013" cy="38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4. Calculate discount as a percentage of product amount at slot and month level.</a:t>
            </a:r>
            <a:br>
              <a:rPr lang="en-GB" sz="3000" dirty="0"/>
            </a:br>
            <a:endParaRPr lang="en-GB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E5912-BD8E-DE6B-DF94-B8FB97014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24" y="2375000"/>
            <a:ext cx="10452204" cy="38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000" dirty="0"/>
              <a:t>5. Calculate discount as a percentage of product amount at drop area and slot level.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AB35B-5B60-0541-7DB0-2712A13E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347B0-82F1-246A-A02E-CAA259AE7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035" y="2393201"/>
            <a:ext cx="8068236" cy="37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ECCB42-5BE0-7B4B-66E6-160751FE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000" dirty="0">
                <a:latin typeface="+mj-lt"/>
              </a:rPr>
              <a:t>COMPLETION RATE ANALYSIS</a:t>
            </a:r>
          </a:p>
        </p:txBody>
      </p:sp>
    </p:spTree>
    <p:extLst>
      <p:ext uri="{BB962C8B-B14F-4D97-AF65-F5344CB8AC3E}">
        <p14:creationId xmlns:p14="http://schemas.microsoft.com/office/powerpoint/2010/main" val="2126419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293</TotalTime>
  <Words>465</Words>
  <Application>Microsoft Office PowerPoint</Application>
  <PresentationFormat>Widescreen</PresentationFormat>
  <Paragraphs>88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Freshco Hypermarket Capstone</vt:lpstr>
      <vt:lpstr>TABLE OF CONTENTS</vt:lpstr>
      <vt:lpstr>PowerPoint Presentation</vt:lpstr>
      <vt:lpstr>1. Identifying order distribution at slot and delivery area level.</vt:lpstr>
      <vt:lpstr>2. Identifying the areas having highest increase in monthly orders (from Jan to Sep) in absolute orders.</vt:lpstr>
      <vt:lpstr>3. Calculate delivery charges as a percentage of product amount at slot and month level. </vt:lpstr>
      <vt:lpstr>4. Calculate discount as a percentage of product amount at slot and month level. </vt:lpstr>
      <vt:lpstr>5. Calculate discount as a percentage of product amount at drop area and slot level.</vt:lpstr>
      <vt:lpstr>PowerPoint Presentation</vt:lpstr>
      <vt:lpstr>6. Identify Completion rate at slot vs day of the week (Sunday to Saturday) level. Can you spot some pattern in the data?</vt:lpstr>
      <vt:lpstr>7. Calculate completion rate at drop area level.</vt:lpstr>
      <vt:lpstr>8.    Completion rate at number of products ordered level. For this first you need to create a column having number of product against every order.</vt:lpstr>
      <vt:lpstr>9. Give you analysis on the any pattern you observe in the completion rate.</vt:lpstr>
      <vt:lpstr>PowerPoint Presentation</vt:lpstr>
      <vt:lpstr> 10.    Identify Completion rate at source level.</vt:lpstr>
      <vt:lpstr> 11.    Calculate LTV for every customer.</vt:lpstr>
      <vt:lpstr> 12.    Calculate aggregated LTV at customer acquisition source level. Refer to aggregated LTV example.</vt:lpstr>
      <vt:lpstr>13.    Calculate aggregated  LTV at acquisition month level. Refer to aggregated LTV example.</vt:lpstr>
      <vt:lpstr>14.    What is the average Revenue(Product amount after discount) per order at different customer acquisition source level?</vt:lpstr>
      <vt:lpstr> 15. What is the average Revenue(Product amount after discount) per order at acquisition month level?</vt:lpstr>
      <vt:lpstr> 16. Is there any pattern in order rating across slots, number of items placed, delivery charges, discount. </vt:lpstr>
      <vt:lpstr>PowerPoint Presentation</vt:lpstr>
      <vt:lpstr>17.  Calculate average overall delivery time at month and delivery area level.</vt:lpstr>
      <vt:lpstr>18. Calculate average overall delivery time at month and weekday/weekend level. </vt:lpstr>
      <vt:lpstr>19. Calculate average overall delivery time at slot level. Refer to the definition of slot.</vt:lpstr>
      <vt:lpstr>20.    Do you see any pattern in delivery charges with slot or delivery area.</vt:lpstr>
      <vt:lpstr> 21.    Do you see any pattern in delivery time and delivery area. If yes then find out logical reason.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Dhivya Baskaran</dc:creator>
  <cp:lastModifiedBy>Dhivya Baskaran</cp:lastModifiedBy>
  <cp:revision>4</cp:revision>
  <dcterms:created xsi:type="dcterms:W3CDTF">2024-08-25T13:28:04Z</dcterms:created>
  <dcterms:modified xsi:type="dcterms:W3CDTF">2024-08-25T19:33:39Z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