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78" r:id="rId5"/>
    <p:sldId id="279" r:id="rId6"/>
    <p:sldId id="280" r:id="rId7"/>
    <p:sldId id="281" r:id="rId8"/>
    <p:sldId id="282" r:id="rId9"/>
    <p:sldId id="284" r:id="rId10"/>
    <p:sldId id="283" r:id="rId11"/>
    <p:sldId id="285" r:id="rId12"/>
    <p:sldId id="286" r:id="rId13"/>
    <p:sldId id="287" r:id="rId14"/>
    <p:sldId id="288" r:id="rId15"/>
    <p:sldId id="290" r:id="rId16"/>
    <p:sldId id="289" r:id="rId17"/>
    <p:sldId id="291" r:id="rId18"/>
    <p:sldId id="292" r:id="rId19"/>
    <p:sldId id="293"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4/30/2024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4/30/2024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3447"/>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097308" y="1673524"/>
            <a:ext cx="4100418" cy="3611170"/>
          </a:xfrm>
        </p:spPr>
        <p:txBody>
          <a:bodyPr>
            <a:normAutofit/>
          </a:bodyPr>
          <a:lstStyle/>
          <a:p>
            <a:pPr algn="l"/>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Attendance system using Face Recognition</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AEBA5B4-8E24-464F-A018-7AB970581B3C}"/>
              </a:ext>
            </a:extLst>
          </p:cNvPr>
          <p:cNvSpPr txBox="1"/>
          <p:nvPr/>
        </p:nvSpPr>
        <p:spPr>
          <a:xfrm>
            <a:off x="806824" y="4851733"/>
            <a:ext cx="3724835" cy="1200329"/>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DONE BY.,</a:t>
            </a:r>
          </a:p>
          <a:p>
            <a:pPr algn="r"/>
            <a:r>
              <a:rPr lang="en-IN" sz="2400" b="1" dirty="0">
                <a:solidFill>
                  <a:schemeClr val="bg1"/>
                </a:solidFill>
                <a:latin typeface="Times New Roman" panose="02020603050405020304" pitchFamily="18" charset="0"/>
                <a:cs typeface="Times New Roman" panose="02020603050405020304" pitchFamily="18" charset="0"/>
              </a:rPr>
              <a:t>Dhivyanth C</a:t>
            </a:r>
          </a:p>
          <a:p>
            <a:pPr algn="r"/>
            <a:r>
              <a:rPr lang="en-IN" sz="2400" b="1" dirty="0">
                <a:solidFill>
                  <a:schemeClr val="bg1"/>
                </a:solidFill>
                <a:latin typeface="Times New Roman" panose="02020603050405020304" pitchFamily="18" charset="0"/>
                <a:cs typeface="Times New Roman" panose="02020603050405020304" pitchFamily="18" charset="0"/>
              </a:rPr>
              <a:t>Akash Daniel P</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60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36E0-6109-43CD-8B18-2C72CF9A139F}"/>
              </a:ext>
            </a:extLst>
          </p:cNvPr>
          <p:cNvSpPr>
            <a:spLocks noGrp="1"/>
          </p:cNvSpPr>
          <p:nvPr>
            <p:ph type="title"/>
          </p:nvPr>
        </p:nvSpPr>
        <p:spPr/>
        <p:txBody>
          <a:bodyPr>
            <a:noAutofit/>
          </a:bodyPr>
          <a:lstStyle/>
          <a:p>
            <a:r>
              <a:rPr lang="en-IN" sz="4800" b="1" i="0" dirty="0">
                <a:solidFill>
                  <a:schemeClr val="bg1"/>
                </a:solidFill>
                <a:effectLst/>
                <a:latin typeface="Times New Roman" panose="02020603050405020304" pitchFamily="18" charset="0"/>
                <a:cs typeface="Times New Roman" panose="02020603050405020304" pitchFamily="18" charset="0"/>
              </a:rPr>
              <a:t>How It Works</a:t>
            </a:r>
            <a:endParaRPr lang="en-IN" sz="4000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F96407-C125-4E37-9208-17652F7B5F66}"/>
              </a:ext>
            </a:extLst>
          </p:cNvPr>
          <p:cNvSpPr>
            <a:spLocks noGrp="1"/>
          </p:cNvSpPr>
          <p:nvPr>
            <p:ph idx="1"/>
          </p:nvPr>
        </p:nvSpPr>
        <p:spPr>
          <a:xfrm>
            <a:off x="913795" y="2076450"/>
            <a:ext cx="10353762" cy="4171950"/>
          </a:xfrm>
        </p:spPr>
        <p:txBody>
          <a:bodyPr>
            <a:normAutofit/>
          </a:bodyPr>
          <a:lstStyle/>
          <a:p>
            <a:pPr algn="l">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Face detection using OpenCV</a:t>
            </a:r>
          </a:p>
          <a:p>
            <a:pPr algn="l">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 Face recognition using the trained ML model</a:t>
            </a:r>
          </a:p>
          <a:p>
            <a:pPr algn="l">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 Updating attendance records</a:t>
            </a:r>
            <a:endParaRPr lang="en-IN" sz="2800"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15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60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36E0-6109-43CD-8B18-2C72CF9A139F}"/>
              </a:ext>
            </a:extLst>
          </p:cNvPr>
          <p:cNvSpPr>
            <a:spLocks noGrp="1"/>
          </p:cNvSpPr>
          <p:nvPr>
            <p:ph type="title"/>
          </p:nvPr>
        </p:nvSpPr>
        <p:spPr/>
        <p:txBody>
          <a:bodyPr>
            <a:noAutofit/>
          </a:bodyPr>
          <a:lstStyle/>
          <a:p>
            <a:r>
              <a:rPr lang="en-IN" sz="4800" b="1" i="0" dirty="0">
                <a:solidFill>
                  <a:schemeClr val="bg1"/>
                </a:solidFill>
                <a:effectLst/>
                <a:latin typeface="Times New Roman" panose="02020603050405020304" pitchFamily="18" charset="0"/>
                <a:cs typeface="Times New Roman" panose="02020603050405020304" pitchFamily="18" charset="0"/>
              </a:rPr>
              <a:t>1.</a:t>
            </a:r>
            <a:r>
              <a:rPr lang="en-IN" sz="4400" b="1" i="0" dirty="0">
                <a:solidFill>
                  <a:schemeClr val="bg1"/>
                </a:solidFill>
                <a:effectLst/>
                <a:latin typeface="Times New Roman" panose="02020603050405020304" pitchFamily="18" charset="0"/>
                <a:cs typeface="Times New Roman" panose="02020603050405020304" pitchFamily="18" charset="0"/>
              </a:rPr>
              <a:t> Face Detection using OpenCV:</a:t>
            </a:r>
            <a:endParaRPr lang="en-IN" sz="3333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F96407-C125-4E37-9208-17652F7B5F66}"/>
              </a:ext>
            </a:extLst>
          </p:cNvPr>
          <p:cNvSpPr>
            <a:spLocks noGrp="1"/>
          </p:cNvSpPr>
          <p:nvPr>
            <p:ph idx="1"/>
          </p:nvPr>
        </p:nvSpPr>
        <p:spPr>
          <a:xfrm>
            <a:off x="913795" y="2076450"/>
            <a:ext cx="10353762" cy="4171950"/>
          </a:xfrm>
        </p:spPr>
        <p:txBody>
          <a:bodyPr>
            <a:normAutofit/>
          </a:bodyPr>
          <a:lstStyle/>
          <a:p>
            <a:pPr algn="l">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The attendance process begins by capturing live video frames from the webcam using OpenCV.</a:t>
            </a:r>
          </a:p>
          <a:p>
            <a:pPr algn="l">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OpenCV's </a:t>
            </a:r>
            <a:r>
              <a:rPr lang="en-GB" sz="2400" b="0" i="0" dirty="0" err="1">
                <a:solidFill>
                  <a:schemeClr val="bg1"/>
                </a:solidFill>
                <a:effectLst/>
                <a:latin typeface="Times New Roman" panose="02020603050405020304" pitchFamily="18" charset="0"/>
                <a:cs typeface="Times New Roman" panose="02020603050405020304" pitchFamily="18" charset="0"/>
              </a:rPr>
              <a:t>Haar</a:t>
            </a:r>
            <a:r>
              <a:rPr lang="en-GB" sz="2400" b="0" i="0" dirty="0">
                <a:solidFill>
                  <a:schemeClr val="bg1"/>
                </a:solidFill>
                <a:effectLst/>
                <a:latin typeface="Times New Roman" panose="02020603050405020304" pitchFamily="18" charset="0"/>
                <a:cs typeface="Times New Roman" panose="02020603050405020304" pitchFamily="18" charset="0"/>
              </a:rPr>
              <a:t> Cascade classifier is applied to each frame to detect faces.</a:t>
            </a:r>
          </a:p>
          <a:p>
            <a:pPr algn="l">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The classifier identifies regions of interest (ROI) in the image that potentially contain human faces based on predefined features.</a:t>
            </a:r>
          </a:p>
          <a:p>
            <a:pPr algn="l">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Detected faces are enclosed within bounding boxes for visualization and further processing.</a:t>
            </a:r>
          </a:p>
        </p:txBody>
      </p:sp>
    </p:spTree>
    <p:extLst>
      <p:ext uri="{BB962C8B-B14F-4D97-AF65-F5344CB8AC3E}">
        <p14:creationId xmlns:p14="http://schemas.microsoft.com/office/powerpoint/2010/main" val="103762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60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36E0-6109-43CD-8B18-2C72CF9A139F}"/>
              </a:ext>
            </a:extLst>
          </p:cNvPr>
          <p:cNvSpPr>
            <a:spLocks noGrp="1"/>
          </p:cNvSpPr>
          <p:nvPr>
            <p:ph type="title"/>
          </p:nvPr>
        </p:nvSpPr>
        <p:spPr/>
        <p:txBody>
          <a:bodyPr>
            <a:noAutofit/>
          </a:bodyPr>
          <a:lstStyle/>
          <a:p>
            <a:r>
              <a:rPr lang="en-IN" sz="4800" b="1" i="0" dirty="0">
                <a:solidFill>
                  <a:schemeClr val="bg1"/>
                </a:solidFill>
                <a:effectLst/>
                <a:latin typeface="Times New Roman" panose="02020603050405020304" pitchFamily="18" charset="0"/>
                <a:cs typeface="Times New Roman" panose="02020603050405020304" pitchFamily="18" charset="0"/>
              </a:rPr>
              <a:t>2.</a:t>
            </a:r>
            <a:r>
              <a:rPr lang="en-GB" sz="4400" b="1" i="0" dirty="0">
                <a:solidFill>
                  <a:schemeClr val="bg1"/>
                </a:solidFill>
                <a:effectLst/>
                <a:latin typeface="Times New Roman" panose="02020603050405020304" pitchFamily="18" charset="0"/>
                <a:cs typeface="Times New Roman" panose="02020603050405020304" pitchFamily="18" charset="0"/>
              </a:rPr>
              <a:t> Face Recognition using the Trained ML Model:</a:t>
            </a:r>
            <a:endParaRPr lang="en-IN" sz="4000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F96407-C125-4E37-9208-17652F7B5F66}"/>
              </a:ext>
            </a:extLst>
          </p:cNvPr>
          <p:cNvSpPr>
            <a:spLocks noGrp="1"/>
          </p:cNvSpPr>
          <p:nvPr>
            <p:ph idx="1"/>
          </p:nvPr>
        </p:nvSpPr>
        <p:spPr>
          <a:xfrm>
            <a:off x="913795" y="2076450"/>
            <a:ext cx="10353762" cy="4171950"/>
          </a:xfrm>
        </p:spPr>
        <p:txBody>
          <a:bodyPr>
            <a:normAutofit/>
          </a:bodyPr>
          <a:lstStyle/>
          <a:p>
            <a:pPr algn="l">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Once faces are detected, the system utilizes a pre-trained machine learning model for face recognition.</a:t>
            </a:r>
          </a:p>
          <a:p>
            <a:pPr algn="l">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The model, based on the K-Nearest </a:t>
            </a:r>
            <a:r>
              <a:rPr lang="en-GB" sz="2400" b="0" i="0" dirty="0" err="1">
                <a:solidFill>
                  <a:schemeClr val="bg1"/>
                </a:solidFill>
                <a:effectLst/>
                <a:latin typeface="Times New Roman" panose="02020603050405020304" pitchFamily="18" charset="0"/>
                <a:cs typeface="Times New Roman" panose="02020603050405020304" pitchFamily="18" charset="0"/>
              </a:rPr>
              <a:t>Neighbors</a:t>
            </a:r>
            <a:r>
              <a:rPr lang="en-GB" sz="2400" b="0" i="0" dirty="0">
                <a:solidFill>
                  <a:schemeClr val="bg1"/>
                </a:solidFill>
                <a:effectLst/>
                <a:latin typeface="Times New Roman" panose="02020603050405020304" pitchFamily="18" charset="0"/>
                <a:cs typeface="Times New Roman" panose="02020603050405020304" pitchFamily="18" charset="0"/>
              </a:rPr>
              <a:t> (KNN) algorithm, has been trained on a dataset of facial images to learn unique features associated with each individual.</a:t>
            </a:r>
          </a:p>
          <a:p>
            <a:pPr algn="l">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For each detected face, the system extracts relevant facial features and compares them with the learned patterns in the model.</a:t>
            </a:r>
          </a:p>
          <a:p>
            <a:pPr algn="l">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Based on the similarity of features, the model predicts the identity of the individual associated with the detected face.</a:t>
            </a:r>
          </a:p>
        </p:txBody>
      </p:sp>
    </p:spTree>
    <p:extLst>
      <p:ext uri="{BB962C8B-B14F-4D97-AF65-F5344CB8AC3E}">
        <p14:creationId xmlns:p14="http://schemas.microsoft.com/office/powerpoint/2010/main" val="1291924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60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36E0-6109-43CD-8B18-2C72CF9A139F}"/>
              </a:ext>
            </a:extLst>
          </p:cNvPr>
          <p:cNvSpPr>
            <a:spLocks noGrp="1"/>
          </p:cNvSpPr>
          <p:nvPr>
            <p:ph type="title"/>
          </p:nvPr>
        </p:nvSpPr>
        <p:spPr/>
        <p:txBody>
          <a:bodyPr>
            <a:noAutofit/>
          </a:bodyPr>
          <a:lstStyle/>
          <a:p>
            <a:r>
              <a:rPr lang="en-IN" sz="4800" b="1" i="0" dirty="0">
                <a:solidFill>
                  <a:schemeClr val="bg1"/>
                </a:solidFill>
                <a:effectLst/>
                <a:latin typeface="Times New Roman" panose="02020603050405020304" pitchFamily="18" charset="0"/>
                <a:cs typeface="Times New Roman" panose="02020603050405020304" pitchFamily="18" charset="0"/>
              </a:rPr>
              <a:t>3.</a:t>
            </a:r>
            <a:r>
              <a:rPr lang="en-IN" sz="4400" b="1" i="0" dirty="0">
                <a:solidFill>
                  <a:schemeClr val="bg1"/>
                </a:solidFill>
                <a:effectLst/>
                <a:latin typeface="Times New Roman" panose="02020603050405020304" pitchFamily="18" charset="0"/>
                <a:cs typeface="Times New Roman" panose="02020603050405020304" pitchFamily="18" charset="0"/>
              </a:rPr>
              <a:t> Updating Attendance Records:</a:t>
            </a:r>
            <a:endParaRPr lang="en-IN" sz="4000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F96407-C125-4E37-9208-17652F7B5F66}"/>
              </a:ext>
            </a:extLst>
          </p:cNvPr>
          <p:cNvSpPr>
            <a:spLocks noGrp="1"/>
          </p:cNvSpPr>
          <p:nvPr>
            <p:ph idx="1"/>
          </p:nvPr>
        </p:nvSpPr>
        <p:spPr>
          <a:xfrm>
            <a:off x="913795" y="2076450"/>
            <a:ext cx="10353762" cy="4171950"/>
          </a:xfrm>
        </p:spPr>
        <p:txBody>
          <a:bodyPr>
            <a:normAutofit fontScale="92500"/>
          </a:bodyPr>
          <a:lstStyle/>
          <a:p>
            <a:pPr algn="l">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Upon successful recognition, the system updates the attendance records in real-time.</a:t>
            </a:r>
          </a:p>
          <a:p>
            <a:pPr algn="l">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The identified person's name, along with their unique identifier (e.g., student roll number or employee ID), is recorded along with the timestamp of the attendance.</a:t>
            </a:r>
          </a:p>
          <a:p>
            <a:pPr algn="l">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Attendance records are stored in a structured format, typically a CSV file, organized by date for easy tracking and management.</a:t>
            </a:r>
          </a:p>
          <a:p>
            <a:pPr algn="l">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If the identified individual is not present in the attendance records for the current date, a new entry is created.</a:t>
            </a:r>
          </a:p>
          <a:p>
            <a:pPr algn="l">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This process continues as long as the system is running, allowing for seamless and automated attendance tracking.</a:t>
            </a:r>
          </a:p>
        </p:txBody>
      </p:sp>
    </p:spTree>
    <p:extLst>
      <p:ext uri="{BB962C8B-B14F-4D97-AF65-F5344CB8AC3E}">
        <p14:creationId xmlns:p14="http://schemas.microsoft.com/office/powerpoint/2010/main" val="3239093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60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36E0-6109-43CD-8B18-2C72CF9A139F}"/>
              </a:ext>
            </a:extLst>
          </p:cNvPr>
          <p:cNvSpPr>
            <a:spLocks noGrp="1"/>
          </p:cNvSpPr>
          <p:nvPr>
            <p:ph type="title"/>
          </p:nvPr>
        </p:nvSpPr>
        <p:spPr/>
        <p:txBody>
          <a:bodyPr>
            <a:noAutofit/>
          </a:bodyPr>
          <a:lstStyle/>
          <a:p>
            <a:pPr marL="36900" lvl="0" indent="0">
              <a:buNone/>
            </a:pPr>
            <a:r>
              <a:rPr lang="en-IN" sz="5400" b="1" i="0" dirty="0">
                <a:solidFill>
                  <a:schemeClr val="bg1"/>
                </a:solidFill>
                <a:effectLst/>
                <a:latin typeface="Times New Roman" panose="02020603050405020304" pitchFamily="18" charset="0"/>
                <a:cs typeface="Times New Roman" panose="02020603050405020304" pitchFamily="18" charset="0"/>
              </a:rPr>
              <a:t>Demonstration</a:t>
            </a:r>
            <a:endParaRPr lang="en-IN" sz="5400" b="1" dirty="0">
              <a:solidFill>
                <a:schemeClr val="bg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F96407-C125-4E37-9208-17652F7B5F66}"/>
              </a:ext>
            </a:extLst>
          </p:cNvPr>
          <p:cNvSpPr>
            <a:spLocks noGrp="1"/>
          </p:cNvSpPr>
          <p:nvPr>
            <p:ph idx="1"/>
          </p:nvPr>
        </p:nvSpPr>
        <p:spPr>
          <a:xfrm>
            <a:off x="913795" y="2076450"/>
            <a:ext cx="10353762" cy="4171950"/>
          </a:xfrm>
        </p:spPr>
        <p:txBody>
          <a:bodyPr>
            <a:normAutofit/>
          </a:bodyPr>
          <a:lstStyle/>
          <a:p>
            <a:pPr algn="l">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Screenshots or gifs demonstrating the system in action</a:t>
            </a:r>
          </a:p>
          <a:p>
            <a:pPr algn="l">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Showing the process of adding a new user</a:t>
            </a:r>
          </a:p>
          <a:p>
            <a:pPr algn="l">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Live demo of face recognition for attendance tracking</a:t>
            </a:r>
          </a:p>
        </p:txBody>
      </p:sp>
    </p:spTree>
    <p:extLst>
      <p:ext uri="{BB962C8B-B14F-4D97-AF65-F5344CB8AC3E}">
        <p14:creationId xmlns:p14="http://schemas.microsoft.com/office/powerpoint/2010/main" val="3206598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60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36E0-6109-43CD-8B18-2C72CF9A139F}"/>
              </a:ext>
            </a:extLst>
          </p:cNvPr>
          <p:cNvSpPr>
            <a:spLocks noGrp="1"/>
          </p:cNvSpPr>
          <p:nvPr>
            <p:ph type="title"/>
          </p:nvPr>
        </p:nvSpPr>
        <p:spPr/>
        <p:txBody>
          <a:bodyPr>
            <a:noAutofit/>
          </a:bodyPr>
          <a:lstStyle/>
          <a:p>
            <a:pPr marL="36900" lvl="0" indent="0">
              <a:buNone/>
            </a:pPr>
            <a:r>
              <a:rPr lang="en-IN" sz="6000" b="1" i="0" dirty="0">
                <a:solidFill>
                  <a:schemeClr val="bg1"/>
                </a:solidFill>
                <a:effectLst/>
                <a:latin typeface="Times New Roman" panose="02020603050405020304" pitchFamily="18" charset="0"/>
                <a:cs typeface="Times New Roman" panose="02020603050405020304" pitchFamily="18" charset="0"/>
              </a:rPr>
              <a:t>Benefits</a:t>
            </a:r>
          </a:p>
        </p:txBody>
      </p:sp>
      <p:sp>
        <p:nvSpPr>
          <p:cNvPr id="3" name="Content Placeholder 2">
            <a:extLst>
              <a:ext uri="{FF2B5EF4-FFF2-40B4-BE49-F238E27FC236}">
                <a16:creationId xmlns:a16="http://schemas.microsoft.com/office/drawing/2014/main" id="{58F96407-C125-4E37-9208-17652F7B5F66}"/>
              </a:ext>
            </a:extLst>
          </p:cNvPr>
          <p:cNvSpPr>
            <a:spLocks noGrp="1"/>
          </p:cNvSpPr>
          <p:nvPr>
            <p:ph idx="1"/>
          </p:nvPr>
        </p:nvSpPr>
        <p:spPr>
          <a:xfrm>
            <a:off x="913795" y="2076450"/>
            <a:ext cx="10353762" cy="4171950"/>
          </a:xfrm>
        </p:spPr>
        <p:txBody>
          <a:bodyPr>
            <a:normAutofit/>
          </a:bodyPr>
          <a:lstStyle/>
          <a:p>
            <a:pPr marL="36900" indent="0" algn="l">
              <a:buNone/>
            </a:pPr>
            <a:r>
              <a:rPr lang="en-GB" sz="2400" b="0" i="0" dirty="0">
                <a:solidFill>
                  <a:schemeClr val="bg1"/>
                </a:solidFill>
                <a:effectLst/>
                <a:latin typeface="Times New Roman" panose="02020603050405020304" pitchFamily="18" charset="0"/>
                <a:cs typeface="Times New Roman" panose="02020603050405020304" pitchFamily="18" charset="0"/>
              </a:rPr>
              <a:t>Accuracy:</a:t>
            </a:r>
          </a:p>
          <a:p>
            <a:pPr marL="36900" indent="0" algn="l">
              <a:buNone/>
            </a:pPr>
            <a:r>
              <a:rPr lang="en-GB" sz="2400" dirty="0">
                <a:solidFill>
                  <a:schemeClr val="bg1"/>
                </a:solidFill>
                <a:effectLst/>
                <a:latin typeface="Times New Roman" panose="02020603050405020304" pitchFamily="18" charset="0"/>
                <a:cs typeface="Times New Roman" panose="02020603050405020304" pitchFamily="18" charset="0"/>
              </a:rPr>
              <a:t>	</a:t>
            </a:r>
            <a:r>
              <a:rPr lang="en-GB" sz="2400" b="0" i="0" dirty="0">
                <a:solidFill>
                  <a:schemeClr val="bg1"/>
                </a:solidFill>
                <a:effectLst/>
                <a:latin typeface="Times New Roman" panose="02020603050405020304" pitchFamily="18" charset="0"/>
                <a:cs typeface="Times New Roman" panose="02020603050405020304" pitchFamily="18" charset="0"/>
              </a:rPr>
              <a:t> Minimizing manual errors in attendance tracking</a:t>
            </a:r>
          </a:p>
          <a:p>
            <a:pPr marL="36900" indent="0" algn="l">
              <a:buNone/>
            </a:pPr>
            <a:r>
              <a:rPr lang="en-GB" sz="2400" b="0" i="0" dirty="0">
                <a:solidFill>
                  <a:schemeClr val="bg1"/>
                </a:solidFill>
                <a:effectLst/>
                <a:latin typeface="Times New Roman" panose="02020603050405020304" pitchFamily="18" charset="0"/>
                <a:cs typeface="Times New Roman" panose="02020603050405020304" pitchFamily="18" charset="0"/>
              </a:rPr>
              <a:t>Efficiency:</a:t>
            </a:r>
          </a:p>
          <a:p>
            <a:pPr marL="36900" indent="0" algn="l">
              <a:buNone/>
            </a:pPr>
            <a:r>
              <a:rPr lang="en-GB" sz="2400" dirty="0">
                <a:solidFill>
                  <a:schemeClr val="bg1"/>
                </a:solidFill>
                <a:effectLst/>
                <a:latin typeface="Times New Roman" panose="02020603050405020304" pitchFamily="18" charset="0"/>
                <a:cs typeface="Times New Roman" panose="02020603050405020304" pitchFamily="18" charset="0"/>
              </a:rPr>
              <a:t>	</a:t>
            </a:r>
            <a:r>
              <a:rPr lang="en-GB" sz="2400" b="0" i="0" dirty="0">
                <a:solidFill>
                  <a:schemeClr val="bg1"/>
                </a:solidFill>
                <a:effectLst/>
                <a:latin typeface="Times New Roman" panose="02020603050405020304" pitchFamily="18" charset="0"/>
                <a:cs typeface="Times New Roman" panose="02020603050405020304" pitchFamily="18" charset="0"/>
              </a:rPr>
              <a:t> Quick and seamless process for both users and administrators</a:t>
            </a:r>
          </a:p>
          <a:p>
            <a:pPr marL="36900" indent="0" algn="l">
              <a:buNone/>
            </a:pPr>
            <a:r>
              <a:rPr lang="en-GB" sz="2400" b="0" i="0" dirty="0">
                <a:solidFill>
                  <a:schemeClr val="bg1"/>
                </a:solidFill>
                <a:effectLst/>
                <a:latin typeface="Times New Roman" panose="02020603050405020304" pitchFamily="18" charset="0"/>
                <a:cs typeface="Times New Roman" panose="02020603050405020304" pitchFamily="18" charset="0"/>
              </a:rPr>
              <a:t>Scalability: </a:t>
            </a:r>
          </a:p>
          <a:p>
            <a:pPr marL="36900" indent="0" algn="l">
              <a:buNone/>
            </a:pPr>
            <a:r>
              <a:rPr lang="en-GB" sz="2400" dirty="0">
                <a:solidFill>
                  <a:schemeClr val="bg1"/>
                </a:solidFill>
                <a:effectLst/>
                <a:latin typeface="Times New Roman" panose="02020603050405020304" pitchFamily="18" charset="0"/>
                <a:cs typeface="Times New Roman" panose="02020603050405020304" pitchFamily="18" charset="0"/>
              </a:rPr>
              <a:t>	</a:t>
            </a:r>
            <a:r>
              <a:rPr lang="en-GB" sz="2400" b="0" i="0" dirty="0">
                <a:solidFill>
                  <a:schemeClr val="bg1"/>
                </a:solidFill>
                <a:effectLst/>
                <a:latin typeface="Times New Roman" panose="02020603050405020304" pitchFamily="18" charset="0"/>
                <a:cs typeface="Times New Roman" panose="02020603050405020304" pitchFamily="18" charset="0"/>
              </a:rPr>
              <a:t>Easily adaptable for different environments and user volumes</a:t>
            </a:r>
          </a:p>
        </p:txBody>
      </p:sp>
    </p:spTree>
    <p:extLst>
      <p:ext uri="{BB962C8B-B14F-4D97-AF65-F5344CB8AC3E}">
        <p14:creationId xmlns:p14="http://schemas.microsoft.com/office/powerpoint/2010/main" val="4019383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60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36E0-6109-43CD-8B18-2C72CF9A139F}"/>
              </a:ext>
            </a:extLst>
          </p:cNvPr>
          <p:cNvSpPr>
            <a:spLocks noGrp="1"/>
          </p:cNvSpPr>
          <p:nvPr>
            <p:ph type="title"/>
          </p:nvPr>
        </p:nvSpPr>
        <p:spPr/>
        <p:txBody>
          <a:bodyPr>
            <a:noAutofit/>
          </a:bodyPr>
          <a:lstStyle/>
          <a:p>
            <a:pPr marL="36900" lvl="0" indent="0">
              <a:buNone/>
            </a:pPr>
            <a:r>
              <a:rPr lang="en-IN" sz="6000" b="1" i="0" dirty="0">
                <a:solidFill>
                  <a:schemeClr val="bg1"/>
                </a:solidFill>
                <a:effectLst/>
                <a:latin typeface="Times New Roman" panose="02020603050405020304" pitchFamily="18" charset="0"/>
                <a:cs typeface="Times New Roman" panose="02020603050405020304" pitchFamily="18" charset="0"/>
              </a:rPr>
              <a:t>Future Enhancements</a:t>
            </a:r>
            <a:endParaRPr lang="en-US" sz="6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F96407-C125-4E37-9208-17652F7B5F66}"/>
              </a:ext>
            </a:extLst>
          </p:cNvPr>
          <p:cNvSpPr>
            <a:spLocks noGrp="1"/>
          </p:cNvSpPr>
          <p:nvPr>
            <p:ph idx="1"/>
          </p:nvPr>
        </p:nvSpPr>
        <p:spPr>
          <a:xfrm>
            <a:off x="913795" y="2076450"/>
            <a:ext cx="10353762" cy="4171950"/>
          </a:xfrm>
        </p:spPr>
        <p:txBody>
          <a:bodyPr>
            <a:normAutofit/>
          </a:bodyPr>
          <a:lstStyle/>
          <a:p>
            <a:pPr algn="l">
              <a:buClr>
                <a:schemeClr val="bg1"/>
              </a:buClr>
              <a:buFont typeface="Wingdings" panose="05000000000000000000" pitchFamily="2" charset="2"/>
              <a:buChar char="ü"/>
            </a:pPr>
            <a:r>
              <a:rPr lang="en-GB" sz="2800" b="0" i="0" dirty="0">
                <a:solidFill>
                  <a:schemeClr val="bg1"/>
                </a:solidFill>
                <a:effectLst/>
                <a:latin typeface="Times New Roman" panose="02020603050405020304" pitchFamily="18" charset="0"/>
                <a:cs typeface="Times New Roman" panose="02020603050405020304" pitchFamily="18" charset="0"/>
              </a:rPr>
              <a:t>Integration with biometric authentication for enhanced security</a:t>
            </a:r>
          </a:p>
          <a:p>
            <a:pPr algn="l">
              <a:buClr>
                <a:schemeClr val="bg1"/>
              </a:buClr>
              <a:buFont typeface="Wingdings" panose="05000000000000000000" pitchFamily="2" charset="2"/>
              <a:buChar char="ü"/>
            </a:pPr>
            <a:r>
              <a:rPr lang="en-GB" sz="2800" b="0" i="0" dirty="0">
                <a:solidFill>
                  <a:schemeClr val="bg1"/>
                </a:solidFill>
                <a:effectLst/>
                <a:latin typeface="Times New Roman" panose="02020603050405020304" pitchFamily="18" charset="0"/>
                <a:cs typeface="Times New Roman" panose="02020603050405020304" pitchFamily="18" charset="0"/>
              </a:rPr>
              <a:t>Mobile app development for remote attendance tracking</a:t>
            </a:r>
          </a:p>
          <a:p>
            <a:pPr algn="l">
              <a:buClr>
                <a:schemeClr val="bg1"/>
              </a:buClr>
              <a:buFont typeface="Wingdings" panose="05000000000000000000" pitchFamily="2" charset="2"/>
              <a:buChar char="ü"/>
            </a:pPr>
            <a:r>
              <a:rPr lang="en-GB" sz="2800" b="0" i="0" dirty="0">
                <a:solidFill>
                  <a:schemeClr val="bg1"/>
                </a:solidFill>
                <a:effectLst/>
                <a:latin typeface="Times New Roman" panose="02020603050405020304" pitchFamily="18" charset="0"/>
                <a:cs typeface="Times New Roman" panose="02020603050405020304" pitchFamily="18" charset="0"/>
              </a:rPr>
              <a:t>Analytics dashboard for attendance insights</a:t>
            </a:r>
          </a:p>
        </p:txBody>
      </p:sp>
    </p:spTree>
    <p:extLst>
      <p:ext uri="{BB962C8B-B14F-4D97-AF65-F5344CB8AC3E}">
        <p14:creationId xmlns:p14="http://schemas.microsoft.com/office/powerpoint/2010/main" val="408815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60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36E0-6109-43CD-8B18-2C72CF9A139F}"/>
              </a:ext>
            </a:extLst>
          </p:cNvPr>
          <p:cNvSpPr>
            <a:spLocks noGrp="1"/>
          </p:cNvSpPr>
          <p:nvPr>
            <p:ph type="title"/>
          </p:nvPr>
        </p:nvSpPr>
        <p:spPr>
          <a:xfrm>
            <a:off x="919119" y="2268070"/>
            <a:ext cx="10353762" cy="2321859"/>
          </a:xfrm>
        </p:spPr>
        <p:txBody>
          <a:bodyPr>
            <a:noAutofit/>
          </a:bodyPr>
          <a:lstStyle/>
          <a:p>
            <a:pPr marL="36900" lvl="0" indent="0">
              <a:buNone/>
            </a:pPr>
            <a:r>
              <a:rPr lang="en-IN" sz="7200" b="1" i="0" dirty="0">
                <a:solidFill>
                  <a:schemeClr val="bg1"/>
                </a:solidFill>
                <a:effectLst/>
                <a:latin typeface="Times New Roman" panose="02020603050405020304" pitchFamily="18" charset="0"/>
                <a:cs typeface="Times New Roman" panose="02020603050405020304" pitchFamily="18" charset="0"/>
              </a:rPr>
              <a:t>Thank You!</a:t>
            </a:r>
            <a:endParaRPr lang="en-US" sz="8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937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454588" y="609600"/>
            <a:ext cx="4984027" cy="970450"/>
          </a:xfrm>
        </p:spPr>
        <p:txBody>
          <a:bodyPr anchor="b">
            <a:noAutofit/>
          </a:bodyPr>
          <a:lstStyle/>
          <a:p>
            <a:r>
              <a:rPr lang="en-GB" sz="4400" b="1" dirty="0">
                <a:effectLst/>
                <a:latin typeface="Times New Roman" panose="02020603050405020304" pitchFamily="18" charset="0"/>
                <a:cs typeface="Times New Roman" panose="02020603050405020304" pitchFamily="18" charset="0"/>
              </a:rPr>
              <a:t>Face Recognition</a:t>
            </a:r>
            <a:br>
              <a:rPr lang="en-US" sz="4000" b="1" dirty="0">
                <a:effectLst/>
                <a:latin typeface="Times New Roman" panose="02020603050405020304" pitchFamily="18" charset="0"/>
                <a:cs typeface="Times New Roman" panose="02020603050405020304" pitchFamily="18" charset="0"/>
              </a:rPr>
            </a:br>
            <a:r>
              <a:rPr lang="en-US" sz="4000" b="1" dirty="0">
                <a:effectLst/>
                <a:latin typeface="Times New Roman" panose="02020603050405020304" pitchFamily="18" charset="0"/>
                <a:cs typeface="Times New Roman" panose="02020603050405020304" pitchFamily="18" charset="0"/>
              </a:rPr>
              <a:t>Attendance System</a:t>
            </a:r>
            <a:endParaRPr lang="en-US" sz="4000" dirty="0">
              <a:effectLst/>
            </a:endParaRP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2" y="1732449"/>
            <a:ext cx="4538123" cy="4775927"/>
          </a:xfrm>
        </p:spPr>
        <p:txBody>
          <a:bodyPr anchor="t">
            <a:normAutofit/>
          </a:bodyPr>
          <a:lstStyle/>
          <a:p>
            <a:pPr marL="36900" lvl="0" indent="0">
              <a:buNone/>
            </a:pPr>
            <a:r>
              <a:rPr lang="en-IN" sz="2400" b="1" i="0" dirty="0">
                <a:solidFill>
                  <a:srgbClr val="ECECEC"/>
                </a:solidFill>
                <a:effectLst/>
                <a:latin typeface="Times New Roman" panose="02020603050405020304" pitchFamily="18" charset="0"/>
                <a:cs typeface="Times New Roman" panose="02020603050405020304" pitchFamily="18" charset="0"/>
              </a:rPr>
              <a:t>Introduction</a:t>
            </a:r>
          </a:p>
          <a:p>
            <a:pPr marL="36900" lvl="0" indent="0">
              <a:buNone/>
            </a:pPr>
            <a:r>
              <a:rPr lang="en-IN" sz="2400" b="1" i="0" dirty="0">
                <a:solidFill>
                  <a:srgbClr val="ECECEC"/>
                </a:solidFill>
                <a:effectLst/>
                <a:latin typeface="Times New Roman" panose="02020603050405020304" pitchFamily="18" charset="0"/>
                <a:cs typeface="Times New Roman" panose="02020603050405020304" pitchFamily="18" charset="0"/>
              </a:rPr>
              <a:t>System Overview</a:t>
            </a:r>
          </a:p>
          <a:p>
            <a:pPr marL="36900" lvl="0" indent="0">
              <a:buNone/>
            </a:pPr>
            <a:r>
              <a:rPr lang="en-IN" sz="2400" b="1" i="0" dirty="0">
                <a:solidFill>
                  <a:srgbClr val="ECECEC"/>
                </a:solidFill>
                <a:effectLst/>
                <a:latin typeface="Times New Roman" panose="02020603050405020304" pitchFamily="18" charset="0"/>
                <a:cs typeface="Times New Roman" panose="02020603050405020304" pitchFamily="18" charset="0"/>
              </a:rPr>
              <a:t>Features</a:t>
            </a:r>
          </a:p>
          <a:p>
            <a:pPr marL="36900" lvl="0" indent="0">
              <a:buNone/>
            </a:pPr>
            <a:r>
              <a:rPr lang="en-IN" sz="2400" b="1" i="0" dirty="0">
                <a:solidFill>
                  <a:srgbClr val="ECECEC"/>
                </a:solidFill>
                <a:effectLst/>
                <a:latin typeface="Times New Roman" panose="02020603050405020304" pitchFamily="18" charset="0"/>
                <a:cs typeface="Times New Roman" panose="02020603050405020304" pitchFamily="18" charset="0"/>
              </a:rPr>
              <a:t>Technology Stack</a:t>
            </a:r>
          </a:p>
          <a:p>
            <a:pPr marL="36900" lvl="0" indent="0">
              <a:buNone/>
            </a:pPr>
            <a:r>
              <a:rPr lang="en-IN" sz="2400" b="1" i="0" dirty="0">
                <a:solidFill>
                  <a:srgbClr val="ECECEC"/>
                </a:solidFill>
                <a:effectLst/>
                <a:latin typeface="Times New Roman" panose="02020603050405020304" pitchFamily="18" charset="0"/>
                <a:cs typeface="Times New Roman" panose="02020603050405020304" pitchFamily="18" charset="0"/>
              </a:rPr>
              <a:t>How It Works</a:t>
            </a:r>
          </a:p>
          <a:p>
            <a:pPr marL="36900" lvl="0" indent="0">
              <a:buNone/>
            </a:pPr>
            <a:r>
              <a:rPr lang="en-IN" sz="2400" b="1" i="0" dirty="0">
                <a:solidFill>
                  <a:srgbClr val="ECECEC"/>
                </a:solidFill>
                <a:effectLst/>
                <a:latin typeface="Times New Roman" panose="02020603050405020304" pitchFamily="18" charset="0"/>
                <a:cs typeface="Times New Roman" panose="02020603050405020304" pitchFamily="18" charset="0"/>
              </a:rPr>
              <a:t>Demonstration</a:t>
            </a:r>
            <a:endParaRPr lang="en-IN" sz="2400" b="1" dirty="0">
              <a:solidFill>
                <a:srgbClr val="ECECEC"/>
              </a:solidFill>
              <a:effectLst/>
              <a:latin typeface="Times New Roman" panose="02020603050405020304" pitchFamily="18" charset="0"/>
              <a:cs typeface="Times New Roman" panose="02020603050405020304" pitchFamily="18" charset="0"/>
            </a:endParaRPr>
          </a:p>
          <a:p>
            <a:pPr marL="36900" lvl="0" indent="0">
              <a:buNone/>
            </a:pPr>
            <a:r>
              <a:rPr lang="en-IN" sz="2400" b="1" i="0" dirty="0">
                <a:solidFill>
                  <a:srgbClr val="ECECEC"/>
                </a:solidFill>
                <a:effectLst/>
                <a:latin typeface="Times New Roman" panose="02020603050405020304" pitchFamily="18" charset="0"/>
                <a:cs typeface="Times New Roman" panose="02020603050405020304" pitchFamily="18" charset="0"/>
              </a:rPr>
              <a:t>Benefits</a:t>
            </a:r>
          </a:p>
          <a:p>
            <a:pPr marL="36900" lvl="0" indent="0">
              <a:buNone/>
            </a:pPr>
            <a:r>
              <a:rPr lang="en-IN" sz="2400" b="1" i="0" dirty="0">
                <a:solidFill>
                  <a:srgbClr val="ECECEC"/>
                </a:solidFill>
                <a:effectLst/>
                <a:latin typeface="Times New Roman" panose="02020603050405020304" pitchFamily="18" charset="0"/>
                <a:cs typeface="Times New Roman" panose="02020603050405020304" pitchFamily="18" charset="0"/>
              </a:rPr>
              <a:t>Future Enhancements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60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36E0-6109-43CD-8B18-2C72CF9A139F}"/>
              </a:ext>
            </a:extLst>
          </p:cNvPr>
          <p:cNvSpPr>
            <a:spLocks noGrp="1"/>
          </p:cNvSpPr>
          <p:nvPr>
            <p:ph type="title"/>
          </p:nvPr>
        </p:nvSpPr>
        <p:spPr/>
        <p:txBody>
          <a:bodyPr>
            <a:normAutofit/>
          </a:bodyPr>
          <a:lstStyle/>
          <a:p>
            <a:r>
              <a:rPr lang="en-IN" sz="6000" b="1" i="0" dirty="0">
                <a:solidFill>
                  <a:schemeClr val="bg1"/>
                </a:solidFill>
                <a:effectLst/>
                <a:latin typeface="Times New Roman" panose="02020603050405020304" pitchFamily="18" charset="0"/>
                <a:cs typeface="Times New Roman" panose="02020603050405020304" pitchFamily="18" charset="0"/>
              </a:rPr>
              <a:t>Introduction</a:t>
            </a:r>
            <a:endParaRPr lang="en-IN" sz="5400" dirty="0">
              <a:solidFill>
                <a:schemeClr val="bg1"/>
              </a:solidFill>
            </a:endParaRPr>
          </a:p>
        </p:txBody>
      </p:sp>
      <p:sp>
        <p:nvSpPr>
          <p:cNvPr id="3" name="Content Placeholder 2">
            <a:extLst>
              <a:ext uri="{FF2B5EF4-FFF2-40B4-BE49-F238E27FC236}">
                <a16:creationId xmlns:a16="http://schemas.microsoft.com/office/drawing/2014/main" id="{58F96407-C125-4E37-9208-17652F7B5F66}"/>
              </a:ext>
            </a:extLst>
          </p:cNvPr>
          <p:cNvSpPr>
            <a:spLocks noGrp="1"/>
          </p:cNvSpPr>
          <p:nvPr>
            <p:ph idx="1"/>
          </p:nvPr>
        </p:nvSpPr>
        <p:spPr>
          <a:xfrm>
            <a:off x="913795" y="2076450"/>
            <a:ext cx="10353762" cy="4171950"/>
          </a:xfrm>
        </p:spPr>
        <p:txBody>
          <a:bodyPr>
            <a:normAutofit/>
          </a:bodyPr>
          <a:lstStyle/>
          <a:p>
            <a:pPr>
              <a:buClr>
                <a:schemeClr val="bg1"/>
              </a:buClr>
              <a:buFont typeface="Wingdings" panose="05000000000000000000" pitchFamily="2" charset="2"/>
              <a:buChar char="ü"/>
            </a:pPr>
            <a:r>
              <a:rPr lang="en-GB" b="0" i="0" dirty="0">
                <a:solidFill>
                  <a:schemeClr val="bg1"/>
                </a:solidFill>
                <a:effectLst/>
                <a:latin typeface="Times New Roman" panose="02020603050405020304" pitchFamily="18" charset="0"/>
                <a:cs typeface="Times New Roman" panose="02020603050405020304" pitchFamily="18" charset="0"/>
              </a:rPr>
              <a:t>Our project focuses on developing a modern attendance tracking system utilizing Flask, a micro web framework for Python, coupled with advanced face recognition technology. The system aims to streamline the attendance recording process, providing a more efficient and accurate alternative to traditional methods.</a:t>
            </a:r>
          </a:p>
          <a:p>
            <a:pPr>
              <a:buClr>
                <a:schemeClr val="bg1"/>
              </a:buClr>
              <a:buFont typeface="Wingdings" panose="05000000000000000000" pitchFamily="2" charset="2"/>
              <a:buChar char="ü"/>
            </a:pPr>
            <a:r>
              <a:rPr lang="en-GB" b="0" i="0" dirty="0">
                <a:solidFill>
                  <a:schemeClr val="bg1"/>
                </a:solidFill>
                <a:effectLst/>
                <a:latin typeface="Times New Roman" panose="02020603050405020304" pitchFamily="18" charset="0"/>
                <a:cs typeface="Times New Roman" panose="02020603050405020304" pitchFamily="18" charset="0"/>
              </a:rPr>
              <a:t>Attendance tracking plays a pivotal role across various sectors, including education, workplaces, events, and more. It serves as a fundamental tool for monitoring participation, measuring engagement, and ensuring accountability. In educational institutions, attendance records are essential for tracking student progress, while in workplaces, they are crucial for payroll management and performance evaluation.</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271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60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36E0-6109-43CD-8B18-2C72CF9A139F}"/>
              </a:ext>
            </a:extLst>
          </p:cNvPr>
          <p:cNvSpPr>
            <a:spLocks noGrp="1"/>
          </p:cNvSpPr>
          <p:nvPr>
            <p:ph type="title"/>
          </p:nvPr>
        </p:nvSpPr>
        <p:spPr/>
        <p:txBody>
          <a:bodyPr>
            <a:noAutofit/>
          </a:bodyPr>
          <a:lstStyle/>
          <a:p>
            <a:r>
              <a:rPr lang="en-GB" sz="4400" b="1" i="0" dirty="0">
                <a:solidFill>
                  <a:schemeClr val="bg1"/>
                </a:solidFill>
                <a:effectLst/>
                <a:latin typeface="Times New Roman" panose="02020603050405020304" pitchFamily="18" charset="0"/>
                <a:cs typeface="Times New Roman" panose="02020603050405020304" pitchFamily="18" charset="0"/>
              </a:rPr>
              <a:t>Challenges with Traditional Attendance Systems:</a:t>
            </a:r>
            <a:endParaRPr lang="en-IN" sz="44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F96407-C125-4E37-9208-17652F7B5F66}"/>
              </a:ext>
            </a:extLst>
          </p:cNvPr>
          <p:cNvSpPr>
            <a:spLocks noGrp="1"/>
          </p:cNvSpPr>
          <p:nvPr>
            <p:ph idx="1"/>
          </p:nvPr>
        </p:nvSpPr>
        <p:spPr>
          <a:xfrm>
            <a:off x="913795" y="2076450"/>
            <a:ext cx="10353762" cy="4171950"/>
          </a:xfrm>
        </p:spPr>
        <p:txBody>
          <a:bodyPr>
            <a:normAutofit fontScale="92500"/>
          </a:bodyPr>
          <a:lstStyle/>
          <a:p>
            <a:pPr marL="36900" indent="0" algn="l">
              <a:buNone/>
            </a:pPr>
            <a:r>
              <a:rPr lang="en-GB" b="0" i="0" dirty="0">
                <a:solidFill>
                  <a:schemeClr val="bg1"/>
                </a:solidFill>
                <a:effectLst/>
                <a:latin typeface="Times New Roman" panose="02020603050405020304" pitchFamily="18" charset="0"/>
                <a:cs typeface="Times New Roman" panose="02020603050405020304" pitchFamily="18" charset="0"/>
              </a:rPr>
              <a:t>Traditional attendance systems often rely on manual methods such as paper-based registers or biometric scanners. However, these methods pose several challenges:</a:t>
            </a:r>
          </a:p>
          <a:p>
            <a:pPr algn="l">
              <a:buClr>
                <a:schemeClr val="bg1"/>
              </a:buClr>
              <a:buFont typeface="Wingdings" panose="05000000000000000000" pitchFamily="2" charset="2"/>
              <a:buChar char="ü"/>
            </a:pPr>
            <a:r>
              <a:rPr lang="en-GB" b="1" i="0" dirty="0">
                <a:solidFill>
                  <a:schemeClr val="bg1"/>
                </a:solidFill>
                <a:effectLst/>
                <a:latin typeface="Times New Roman" panose="02020603050405020304" pitchFamily="18" charset="0"/>
                <a:cs typeface="Times New Roman" panose="02020603050405020304" pitchFamily="18" charset="0"/>
              </a:rPr>
              <a:t>Time-Consuming:</a:t>
            </a:r>
            <a:r>
              <a:rPr lang="en-GB" b="0" i="0" dirty="0">
                <a:solidFill>
                  <a:schemeClr val="bg1"/>
                </a:solidFill>
                <a:effectLst/>
                <a:latin typeface="Times New Roman" panose="02020603050405020304" pitchFamily="18" charset="0"/>
                <a:cs typeface="Times New Roman" panose="02020603050405020304" pitchFamily="18" charset="0"/>
              </a:rPr>
              <a:t> Manual entry of attendance data is time-consuming and prone to errors.</a:t>
            </a:r>
          </a:p>
          <a:p>
            <a:pPr algn="l">
              <a:buClr>
                <a:schemeClr val="bg1"/>
              </a:buClr>
              <a:buFont typeface="Wingdings" panose="05000000000000000000" pitchFamily="2" charset="2"/>
              <a:buChar char="ü"/>
            </a:pPr>
            <a:r>
              <a:rPr lang="en-GB" b="1" i="0" dirty="0">
                <a:solidFill>
                  <a:schemeClr val="bg1"/>
                </a:solidFill>
                <a:effectLst/>
                <a:latin typeface="Times New Roman" panose="02020603050405020304" pitchFamily="18" charset="0"/>
                <a:cs typeface="Times New Roman" panose="02020603050405020304" pitchFamily="18" charset="0"/>
              </a:rPr>
              <a:t>Inaccuracy:</a:t>
            </a:r>
            <a:r>
              <a:rPr lang="en-GB" b="0" i="0" dirty="0">
                <a:solidFill>
                  <a:schemeClr val="bg1"/>
                </a:solidFill>
                <a:effectLst/>
                <a:latin typeface="Times New Roman" panose="02020603050405020304" pitchFamily="18" charset="0"/>
                <a:cs typeface="Times New Roman" panose="02020603050405020304" pitchFamily="18" charset="0"/>
              </a:rPr>
              <a:t> Human errors, such as misidentification or proxy attendance, can compromise the accuracy of records.</a:t>
            </a:r>
          </a:p>
          <a:p>
            <a:pPr algn="l">
              <a:buClr>
                <a:schemeClr val="bg1"/>
              </a:buClr>
              <a:buFont typeface="Wingdings" panose="05000000000000000000" pitchFamily="2" charset="2"/>
              <a:buChar char="ü"/>
            </a:pPr>
            <a:r>
              <a:rPr lang="en-GB" b="1" i="0" dirty="0">
                <a:solidFill>
                  <a:schemeClr val="bg1"/>
                </a:solidFill>
                <a:effectLst/>
                <a:latin typeface="Times New Roman" panose="02020603050405020304" pitchFamily="18" charset="0"/>
                <a:cs typeface="Times New Roman" panose="02020603050405020304" pitchFamily="18" charset="0"/>
              </a:rPr>
              <a:t>Limited Scalability:</a:t>
            </a:r>
            <a:r>
              <a:rPr lang="en-GB" b="0" i="0" dirty="0">
                <a:solidFill>
                  <a:schemeClr val="bg1"/>
                </a:solidFill>
                <a:effectLst/>
                <a:latin typeface="Times New Roman" panose="02020603050405020304" pitchFamily="18" charset="0"/>
                <a:cs typeface="Times New Roman" panose="02020603050405020304" pitchFamily="18" charset="0"/>
              </a:rPr>
              <a:t> Traditional systems may struggle to accommodate large volumes of users or events.</a:t>
            </a:r>
          </a:p>
          <a:p>
            <a:pPr algn="l">
              <a:buClr>
                <a:schemeClr val="bg1"/>
              </a:buClr>
              <a:buFont typeface="Wingdings" panose="05000000000000000000" pitchFamily="2" charset="2"/>
              <a:buChar char="ü"/>
            </a:pPr>
            <a:r>
              <a:rPr lang="en-GB" b="1" i="0" dirty="0">
                <a:solidFill>
                  <a:schemeClr val="bg1"/>
                </a:solidFill>
                <a:effectLst/>
                <a:latin typeface="Times New Roman" panose="02020603050405020304" pitchFamily="18" charset="0"/>
                <a:cs typeface="Times New Roman" panose="02020603050405020304" pitchFamily="18" charset="0"/>
              </a:rPr>
              <a:t>Costly Infrastructure:</a:t>
            </a:r>
            <a:r>
              <a:rPr lang="en-GB" b="0" i="0" dirty="0">
                <a:solidFill>
                  <a:schemeClr val="bg1"/>
                </a:solidFill>
                <a:effectLst/>
                <a:latin typeface="Times New Roman" panose="02020603050405020304" pitchFamily="18" charset="0"/>
                <a:cs typeface="Times New Roman" panose="02020603050405020304" pitchFamily="18" charset="0"/>
              </a:rPr>
              <a:t> Biometric systems require expensive hardware and maintenance, making them inaccessible for many organizations.</a:t>
            </a:r>
          </a:p>
          <a:p>
            <a:pPr marL="36900" indent="0">
              <a:buClr>
                <a:schemeClr val="bg1"/>
              </a:buClr>
              <a:buNone/>
            </a:pP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7297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60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36E0-6109-43CD-8B18-2C72CF9A139F}"/>
              </a:ext>
            </a:extLst>
          </p:cNvPr>
          <p:cNvSpPr>
            <a:spLocks noGrp="1"/>
          </p:cNvSpPr>
          <p:nvPr>
            <p:ph type="title"/>
          </p:nvPr>
        </p:nvSpPr>
        <p:spPr/>
        <p:txBody>
          <a:bodyPr>
            <a:noAutofit/>
          </a:bodyPr>
          <a:lstStyle/>
          <a:p>
            <a:r>
              <a:rPr lang="en-GB" sz="4800" b="1" i="0" dirty="0">
                <a:solidFill>
                  <a:schemeClr val="bg1"/>
                </a:solidFill>
                <a:effectLst/>
                <a:latin typeface="Times New Roman" panose="02020603050405020304" pitchFamily="18" charset="0"/>
                <a:cs typeface="Times New Roman" panose="02020603050405020304" pitchFamily="18" charset="0"/>
              </a:rPr>
              <a:t>Overview of the Flask Framework:</a:t>
            </a:r>
            <a:endParaRPr lang="en-IN" sz="115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F96407-C125-4E37-9208-17652F7B5F66}"/>
              </a:ext>
            </a:extLst>
          </p:cNvPr>
          <p:cNvSpPr>
            <a:spLocks noGrp="1"/>
          </p:cNvSpPr>
          <p:nvPr>
            <p:ph idx="1"/>
          </p:nvPr>
        </p:nvSpPr>
        <p:spPr>
          <a:xfrm>
            <a:off x="913795" y="2076450"/>
            <a:ext cx="10353762" cy="4171950"/>
          </a:xfrm>
        </p:spPr>
        <p:txBody>
          <a:bodyPr>
            <a:normAutofit/>
          </a:bodyPr>
          <a:lstStyle/>
          <a:p>
            <a:pPr algn="l">
              <a:buClr>
                <a:schemeClr val="bg1"/>
              </a:buClr>
              <a:buFont typeface="Wingdings" panose="05000000000000000000" pitchFamily="2" charset="2"/>
              <a:buChar char="ü"/>
            </a:pPr>
            <a:r>
              <a:rPr lang="en-GB" b="0" i="0" dirty="0">
                <a:solidFill>
                  <a:schemeClr val="bg1"/>
                </a:solidFill>
                <a:effectLst/>
                <a:latin typeface="Times New Roman" panose="02020603050405020304" pitchFamily="18" charset="0"/>
                <a:cs typeface="Times New Roman" panose="02020603050405020304" pitchFamily="18" charset="0"/>
              </a:rPr>
              <a:t>Flask is a lightweight and flexible micro web framework for Python.</a:t>
            </a:r>
          </a:p>
          <a:p>
            <a:pPr algn="l">
              <a:buClr>
                <a:schemeClr val="bg1"/>
              </a:buClr>
              <a:buFont typeface="Wingdings" panose="05000000000000000000" pitchFamily="2" charset="2"/>
              <a:buChar char="ü"/>
            </a:pPr>
            <a:r>
              <a:rPr lang="en-GB" b="0" i="0" dirty="0">
                <a:solidFill>
                  <a:schemeClr val="bg1"/>
                </a:solidFill>
                <a:effectLst/>
                <a:latin typeface="Times New Roman" panose="02020603050405020304" pitchFamily="18" charset="0"/>
                <a:cs typeface="Times New Roman" panose="02020603050405020304" pitchFamily="18" charset="0"/>
              </a:rPr>
              <a:t>It provides tools, libraries, and patterns to build web applications quickly and efficiently.</a:t>
            </a:r>
          </a:p>
          <a:p>
            <a:pPr algn="l">
              <a:buClr>
                <a:schemeClr val="bg1"/>
              </a:buClr>
              <a:buFont typeface="Wingdings" panose="05000000000000000000" pitchFamily="2" charset="2"/>
              <a:buChar char="ü"/>
            </a:pPr>
            <a:r>
              <a:rPr lang="en-GB" b="0" i="0" dirty="0">
                <a:solidFill>
                  <a:schemeClr val="bg1"/>
                </a:solidFill>
                <a:effectLst/>
                <a:latin typeface="Times New Roman" panose="02020603050405020304" pitchFamily="18" charset="0"/>
                <a:cs typeface="Times New Roman" panose="02020603050405020304" pitchFamily="18" charset="0"/>
              </a:rPr>
              <a:t>Flask follows the WSGI (Web Server Gateway Interface) specification, making it compatible with various web servers and platforms.</a:t>
            </a:r>
          </a:p>
          <a:p>
            <a:pPr algn="l">
              <a:buClr>
                <a:schemeClr val="bg1"/>
              </a:buClr>
              <a:buFont typeface="Wingdings" panose="05000000000000000000" pitchFamily="2" charset="2"/>
              <a:buChar char="ü"/>
            </a:pPr>
            <a:r>
              <a:rPr lang="en-GB" b="0" i="0" dirty="0">
                <a:solidFill>
                  <a:schemeClr val="bg1"/>
                </a:solidFill>
                <a:effectLst/>
                <a:latin typeface="Times New Roman" panose="02020603050405020304" pitchFamily="18" charset="0"/>
                <a:cs typeface="Times New Roman" panose="02020603050405020304" pitchFamily="18" charset="0"/>
              </a:rPr>
              <a:t>Key features of Flask include routing, templating, and request handling, making it ideal for developing web-based applications and APIs.</a:t>
            </a:r>
          </a:p>
        </p:txBody>
      </p:sp>
    </p:spTree>
    <p:extLst>
      <p:ext uri="{BB962C8B-B14F-4D97-AF65-F5344CB8AC3E}">
        <p14:creationId xmlns:p14="http://schemas.microsoft.com/office/powerpoint/2010/main" val="232764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60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36E0-6109-43CD-8B18-2C72CF9A139F}"/>
              </a:ext>
            </a:extLst>
          </p:cNvPr>
          <p:cNvSpPr>
            <a:spLocks noGrp="1"/>
          </p:cNvSpPr>
          <p:nvPr>
            <p:ph type="title"/>
          </p:nvPr>
        </p:nvSpPr>
        <p:spPr/>
        <p:txBody>
          <a:bodyPr>
            <a:noAutofit/>
          </a:bodyPr>
          <a:lstStyle/>
          <a:p>
            <a:r>
              <a:rPr lang="en-GB" sz="4000" b="1" i="0" dirty="0">
                <a:solidFill>
                  <a:schemeClr val="bg1"/>
                </a:solidFill>
                <a:effectLst/>
                <a:latin typeface="Times New Roman" panose="02020603050405020304" pitchFamily="18" charset="0"/>
                <a:cs typeface="Times New Roman" panose="02020603050405020304" pitchFamily="18" charset="0"/>
              </a:rPr>
              <a:t>Integration of OpenCV for Face Detection:</a:t>
            </a:r>
            <a:endParaRPr lang="en-IN" sz="8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F96407-C125-4E37-9208-17652F7B5F66}"/>
              </a:ext>
            </a:extLst>
          </p:cNvPr>
          <p:cNvSpPr>
            <a:spLocks noGrp="1"/>
          </p:cNvSpPr>
          <p:nvPr>
            <p:ph idx="1"/>
          </p:nvPr>
        </p:nvSpPr>
        <p:spPr>
          <a:xfrm>
            <a:off x="913795" y="2076450"/>
            <a:ext cx="10353762" cy="4171950"/>
          </a:xfrm>
        </p:spPr>
        <p:txBody>
          <a:bodyPr>
            <a:normAutofit/>
          </a:bodyPr>
          <a:lstStyle/>
          <a:p>
            <a:pPr algn="l">
              <a:buClr>
                <a:schemeClr val="bg1"/>
              </a:buClr>
              <a:buFont typeface="Wingdings" panose="05000000000000000000" pitchFamily="2" charset="2"/>
              <a:buChar char="ü"/>
            </a:pPr>
            <a:r>
              <a:rPr lang="en-GB" b="0" i="0" dirty="0">
                <a:solidFill>
                  <a:schemeClr val="bg1"/>
                </a:solidFill>
                <a:effectLst/>
                <a:latin typeface="Times New Roman" panose="02020603050405020304" pitchFamily="18" charset="0"/>
                <a:cs typeface="Times New Roman" panose="02020603050405020304" pitchFamily="18" charset="0"/>
              </a:rPr>
              <a:t>OpenCV (Open Source Computer Vision Library) is a powerful open-source library for computer vision tasks.</a:t>
            </a:r>
          </a:p>
          <a:p>
            <a:pPr algn="l">
              <a:buClr>
                <a:schemeClr val="bg1"/>
              </a:buClr>
              <a:buFont typeface="Wingdings" panose="05000000000000000000" pitchFamily="2" charset="2"/>
              <a:buChar char="ü"/>
            </a:pPr>
            <a:r>
              <a:rPr lang="en-GB" b="0" i="0" dirty="0">
                <a:solidFill>
                  <a:schemeClr val="bg1"/>
                </a:solidFill>
                <a:effectLst/>
                <a:latin typeface="Times New Roman" panose="02020603050405020304" pitchFamily="18" charset="0"/>
                <a:cs typeface="Times New Roman" panose="02020603050405020304" pitchFamily="18" charset="0"/>
              </a:rPr>
              <a:t>It provides various algorithms and functions for image processing, object detection, and feature extraction.</a:t>
            </a:r>
          </a:p>
          <a:p>
            <a:pPr algn="l">
              <a:buClr>
                <a:schemeClr val="bg1"/>
              </a:buClr>
              <a:buFont typeface="Wingdings" panose="05000000000000000000" pitchFamily="2" charset="2"/>
              <a:buChar char="ü"/>
            </a:pPr>
            <a:r>
              <a:rPr lang="en-GB" b="0" i="0" dirty="0">
                <a:solidFill>
                  <a:schemeClr val="bg1"/>
                </a:solidFill>
                <a:effectLst/>
                <a:latin typeface="Times New Roman" panose="02020603050405020304" pitchFamily="18" charset="0"/>
                <a:cs typeface="Times New Roman" panose="02020603050405020304" pitchFamily="18" charset="0"/>
              </a:rPr>
              <a:t>In our system, OpenCV is utilized for detecting faces in images captured by the webcam.</a:t>
            </a:r>
          </a:p>
          <a:p>
            <a:pPr algn="l">
              <a:buClr>
                <a:schemeClr val="bg1"/>
              </a:buClr>
              <a:buFont typeface="Wingdings" panose="05000000000000000000" pitchFamily="2" charset="2"/>
              <a:buChar char="ü"/>
            </a:pPr>
            <a:r>
              <a:rPr lang="en-GB" b="0" i="0" dirty="0">
                <a:solidFill>
                  <a:schemeClr val="bg1"/>
                </a:solidFill>
                <a:effectLst/>
                <a:latin typeface="Times New Roman" panose="02020603050405020304" pitchFamily="18" charset="0"/>
                <a:cs typeface="Times New Roman" panose="02020603050405020304" pitchFamily="18" charset="0"/>
              </a:rPr>
              <a:t>We use the </a:t>
            </a:r>
            <a:r>
              <a:rPr lang="en-GB" b="0" i="0" dirty="0" err="1">
                <a:solidFill>
                  <a:schemeClr val="bg1"/>
                </a:solidFill>
                <a:effectLst/>
                <a:latin typeface="Times New Roman" panose="02020603050405020304" pitchFamily="18" charset="0"/>
                <a:cs typeface="Times New Roman" panose="02020603050405020304" pitchFamily="18" charset="0"/>
              </a:rPr>
              <a:t>Haar</a:t>
            </a:r>
            <a:r>
              <a:rPr lang="en-GB" b="0" i="0" dirty="0">
                <a:solidFill>
                  <a:schemeClr val="bg1"/>
                </a:solidFill>
                <a:effectLst/>
                <a:latin typeface="Times New Roman" panose="02020603050405020304" pitchFamily="18" charset="0"/>
                <a:cs typeface="Times New Roman" panose="02020603050405020304" pitchFamily="18" charset="0"/>
              </a:rPr>
              <a:t> Cascade classifier provided by OpenCV for efficient face detection.</a:t>
            </a:r>
          </a:p>
          <a:p>
            <a:pPr algn="l">
              <a:buClr>
                <a:schemeClr val="bg1"/>
              </a:buClr>
              <a:buFont typeface="Wingdings" panose="05000000000000000000" pitchFamily="2" charset="2"/>
              <a:buChar char="ü"/>
            </a:pPr>
            <a:r>
              <a:rPr lang="en-GB" b="0" i="0" dirty="0">
                <a:solidFill>
                  <a:schemeClr val="bg1"/>
                </a:solidFill>
                <a:effectLst/>
                <a:latin typeface="Times New Roman" panose="02020603050405020304" pitchFamily="18" charset="0"/>
                <a:cs typeface="Times New Roman" panose="02020603050405020304" pitchFamily="18" charset="0"/>
              </a:rPr>
              <a:t>The detected faces are then processed for further analysis, such as face recognition.</a:t>
            </a:r>
          </a:p>
        </p:txBody>
      </p:sp>
    </p:spTree>
    <p:extLst>
      <p:ext uri="{BB962C8B-B14F-4D97-AF65-F5344CB8AC3E}">
        <p14:creationId xmlns:p14="http://schemas.microsoft.com/office/powerpoint/2010/main" val="227116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60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36E0-6109-43CD-8B18-2C72CF9A139F}"/>
              </a:ext>
            </a:extLst>
          </p:cNvPr>
          <p:cNvSpPr>
            <a:spLocks noGrp="1"/>
          </p:cNvSpPr>
          <p:nvPr>
            <p:ph type="title"/>
          </p:nvPr>
        </p:nvSpPr>
        <p:spPr/>
        <p:txBody>
          <a:bodyPr>
            <a:noAutofit/>
          </a:bodyPr>
          <a:lstStyle/>
          <a:p>
            <a:r>
              <a:rPr lang="en-GB" sz="3600" b="1" i="0" dirty="0">
                <a:solidFill>
                  <a:schemeClr val="bg1"/>
                </a:solidFill>
                <a:effectLst/>
                <a:latin typeface="Times New Roman" panose="02020603050405020304" pitchFamily="18" charset="0"/>
                <a:cs typeface="Times New Roman" panose="02020603050405020304" pitchFamily="18" charset="0"/>
              </a:rPr>
              <a:t>Utilization of Machine Learning for Face Recognition:</a:t>
            </a:r>
            <a:endParaRPr lang="en-IN" sz="8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F96407-C125-4E37-9208-17652F7B5F66}"/>
              </a:ext>
            </a:extLst>
          </p:cNvPr>
          <p:cNvSpPr>
            <a:spLocks noGrp="1"/>
          </p:cNvSpPr>
          <p:nvPr>
            <p:ph idx="1"/>
          </p:nvPr>
        </p:nvSpPr>
        <p:spPr>
          <a:xfrm>
            <a:off x="913795" y="2076450"/>
            <a:ext cx="10353762" cy="4171950"/>
          </a:xfrm>
        </p:spPr>
        <p:txBody>
          <a:bodyPr>
            <a:normAutofit fontScale="92500" lnSpcReduction="20000"/>
          </a:bodyPr>
          <a:lstStyle/>
          <a:p>
            <a:pPr algn="l">
              <a:buClr>
                <a:schemeClr val="bg1"/>
              </a:buClr>
              <a:buFont typeface="Wingdings" panose="05000000000000000000" pitchFamily="2" charset="2"/>
              <a:buChar char="ü"/>
            </a:pPr>
            <a:r>
              <a:rPr lang="en-GB" b="0" i="0" dirty="0">
                <a:solidFill>
                  <a:schemeClr val="bg1"/>
                </a:solidFill>
                <a:effectLst/>
                <a:latin typeface="Times New Roman" panose="02020603050405020304" pitchFamily="18" charset="0"/>
                <a:cs typeface="Times New Roman" panose="02020603050405020304" pitchFamily="18" charset="0"/>
              </a:rPr>
              <a:t>Machine learning is employed for the task of face recognition, a subfield of computer vision.</a:t>
            </a:r>
          </a:p>
          <a:p>
            <a:pPr algn="l">
              <a:buClr>
                <a:schemeClr val="bg1"/>
              </a:buClr>
              <a:buFont typeface="Wingdings" panose="05000000000000000000" pitchFamily="2" charset="2"/>
              <a:buChar char="ü"/>
            </a:pPr>
            <a:r>
              <a:rPr lang="en-GB" b="0" i="0" dirty="0">
                <a:solidFill>
                  <a:schemeClr val="bg1"/>
                </a:solidFill>
                <a:effectLst/>
                <a:latin typeface="Times New Roman" panose="02020603050405020304" pitchFamily="18" charset="0"/>
                <a:cs typeface="Times New Roman" panose="02020603050405020304" pitchFamily="18" charset="0"/>
              </a:rPr>
              <a:t>Specifically, we utilize the K-Nearest </a:t>
            </a:r>
            <a:r>
              <a:rPr lang="en-GB" b="0" i="0" dirty="0" err="1">
                <a:solidFill>
                  <a:schemeClr val="bg1"/>
                </a:solidFill>
                <a:effectLst/>
                <a:latin typeface="Times New Roman" panose="02020603050405020304" pitchFamily="18" charset="0"/>
                <a:cs typeface="Times New Roman" panose="02020603050405020304" pitchFamily="18" charset="0"/>
              </a:rPr>
              <a:t>Neighbors</a:t>
            </a:r>
            <a:r>
              <a:rPr lang="en-GB" b="0" i="0" dirty="0">
                <a:solidFill>
                  <a:schemeClr val="bg1"/>
                </a:solidFill>
                <a:effectLst/>
                <a:latin typeface="Times New Roman" panose="02020603050405020304" pitchFamily="18" charset="0"/>
                <a:cs typeface="Times New Roman" panose="02020603050405020304" pitchFamily="18" charset="0"/>
              </a:rPr>
              <a:t> (KNN) algorithm for face recognition.</a:t>
            </a:r>
          </a:p>
          <a:p>
            <a:pPr algn="l">
              <a:buClr>
                <a:schemeClr val="bg1"/>
              </a:buClr>
              <a:buFont typeface="Wingdings" panose="05000000000000000000" pitchFamily="2" charset="2"/>
              <a:buChar char="ü"/>
            </a:pPr>
            <a:r>
              <a:rPr lang="en-GB" b="0" i="0" dirty="0">
                <a:solidFill>
                  <a:schemeClr val="bg1"/>
                </a:solidFill>
                <a:effectLst/>
                <a:latin typeface="Times New Roman" panose="02020603050405020304" pitchFamily="18" charset="0"/>
                <a:cs typeface="Times New Roman" panose="02020603050405020304" pitchFamily="18" charset="0"/>
              </a:rPr>
              <a:t>KNN is a simple and effective classification algorithm that works by finding the nearest </a:t>
            </a:r>
            <a:r>
              <a:rPr lang="en-GB" b="0" i="0" dirty="0" err="1">
                <a:solidFill>
                  <a:schemeClr val="bg1"/>
                </a:solidFill>
                <a:effectLst/>
                <a:latin typeface="Times New Roman" panose="02020603050405020304" pitchFamily="18" charset="0"/>
                <a:cs typeface="Times New Roman" panose="02020603050405020304" pitchFamily="18" charset="0"/>
              </a:rPr>
              <a:t>neighbors</a:t>
            </a:r>
            <a:r>
              <a:rPr lang="en-GB" b="0" i="0" dirty="0">
                <a:solidFill>
                  <a:schemeClr val="bg1"/>
                </a:solidFill>
                <a:effectLst/>
                <a:latin typeface="Times New Roman" panose="02020603050405020304" pitchFamily="18" charset="0"/>
                <a:cs typeface="Times New Roman" panose="02020603050405020304" pitchFamily="18" charset="0"/>
              </a:rPr>
              <a:t> to a given data point.</a:t>
            </a:r>
          </a:p>
          <a:p>
            <a:pPr algn="l">
              <a:buClr>
                <a:schemeClr val="bg1"/>
              </a:buClr>
              <a:buFont typeface="Wingdings" panose="05000000000000000000" pitchFamily="2" charset="2"/>
              <a:buChar char="ü"/>
            </a:pPr>
            <a:r>
              <a:rPr lang="en-GB" b="0" i="0" dirty="0">
                <a:solidFill>
                  <a:schemeClr val="bg1"/>
                </a:solidFill>
                <a:effectLst/>
                <a:latin typeface="Times New Roman" panose="02020603050405020304" pitchFamily="18" charset="0"/>
                <a:cs typeface="Times New Roman" panose="02020603050405020304" pitchFamily="18" charset="0"/>
              </a:rPr>
              <a:t>In our system, KNN is trained on a dataset of facial images to learn patterns and features associated with each individual.</a:t>
            </a:r>
          </a:p>
          <a:p>
            <a:pPr algn="l">
              <a:buClr>
                <a:schemeClr val="bg1"/>
              </a:buClr>
              <a:buFont typeface="Wingdings" panose="05000000000000000000" pitchFamily="2" charset="2"/>
              <a:buChar char="ü"/>
            </a:pPr>
            <a:r>
              <a:rPr lang="en-GB" b="0" i="0" dirty="0">
                <a:solidFill>
                  <a:schemeClr val="bg1"/>
                </a:solidFill>
                <a:effectLst/>
                <a:latin typeface="Times New Roman" panose="02020603050405020304" pitchFamily="18" charset="0"/>
                <a:cs typeface="Times New Roman" panose="02020603050405020304" pitchFamily="18" charset="0"/>
              </a:rPr>
              <a:t>During runtime, the trained KNN model is used to predict the identity of detected faces based on their features.</a:t>
            </a:r>
          </a:p>
          <a:p>
            <a:pPr algn="l">
              <a:buClr>
                <a:schemeClr val="bg1"/>
              </a:buClr>
              <a:buFont typeface="Wingdings" panose="05000000000000000000" pitchFamily="2" charset="2"/>
              <a:buChar char="ü"/>
            </a:pPr>
            <a:r>
              <a:rPr lang="en-GB" b="0" i="0" dirty="0">
                <a:solidFill>
                  <a:schemeClr val="bg1"/>
                </a:solidFill>
                <a:effectLst/>
                <a:latin typeface="Times New Roman" panose="02020603050405020304" pitchFamily="18" charset="0"/>
                <a:cs typeface="Times New Roman" panose="02020603050405020304" pitchFamily="18" charset="0"/>
              </a:rPr>
              <a:t>This enables the system to accurately recognize and identify individuals for attendance tracking purposes.</a:t>
            </a:r>
          </a:p>
        </p:txBody>
      </p:sp>
    </p:spTree>
    <p:extLst>
      <p:ext uri="{BB962C8B-B14F-4D97-AF65-F5344CB8AC3E}">
        <p14:creationId xmlns:p14="http://schemas.microsoft.com/office/powerpoint/2010/main" val="2192128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60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36E0-6109-43CD-8B18-2C72CF9A139F}"/>
              </a:ext>
            </a:extLst>
          </p:cNvPr>
          <p:cNvSpPr>
            <a:spLocks noGrp="1"/>
          </p:cNvSpPr>
          <p:nvPr>
            <p:ph type="title"/>
          </p:nvPr>
        </p:nvSpPr>
        <p:spPr/>
        <p:txBody>
          <a:bodyPr>
            <a:noAutofit/>
          </a:bodyPr>
          <a:lstStyle/>
          <a:p>
            <a:r>
              <a:rPr lang="en-IN" sz="5400" b="1" i="0" dirty="0">
                <a:solidFill>
                  <a:schemeClr val="bg1"/>
                </a:solidFill>
                <a:effectLst/>
                <a:latin typeface="Times New Roman" panose="02020603050405020304" pitchFamily="18" charset="0"/>
                <a:cs typeface="Times New Roman" panose="02020603050405020304" pitchFamily="18" charset="0"/>
              </a:rPr>
              <a:t>Features</a:t>
            </a:r>
            <a:endParaRPr lang="en-IN" sz="595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F96407-C125-4E37-9208-17652F7B5F66}"/>
              </a:ext>
            </a:extLst>
          </p:cNvPr>
          <p:cNvSpPr>
            <a:spLocks noGrp="1"/>
          </p:cNvSpPr>
          <p:nvPr>
            <p:ph idx="1"/>
          </p:nvPr>
        </p:nvSpPr>
        <p:spPr>
          <a:xfrm>
            <a:off x="913795" y="2076450"/>
            <a:ext cx="10353762" cy="4171950"/>
          </a:xfrm>
        </p:spPr>
        <p:txBody>
          <a:bodyPr>
            <a:normAutofit/>
          </a:bodyPr>
          <a:lstStyle/>
          <a:p>
            <a:pPr algn="just">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Real-time face recognition for attendance</a:t>
            </a:r>
          </a:p>
          <a:p>
            <a:pPr algn="just">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User-friendly interface for adding/deleting users</a:t>
            </a:r>
          </a:p>
          <a:p>
            <a:pPr algn="just">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Automatic date-wise attendance record generation</a:t>
            </a:r>
          </a:p>
          <a:p>
            <a:pPr algn="just">
              <a:buClr>
                <a:schemeClr val="bg1"/>
              </a:buClr>
              <a:buFont typeface="Wingdings" panose="05000000000000000000" pitchFamily="2" charset="2"/>
              <a:buChar char="ü"/>
            </a:pPr>
            <a:r>
              <a:rPr lang="en-GB" sz="2400" b="0" i="0" dirty="0">
                <a:solidFill>
                  <a:schemeClr val="bg1"/>
                </a:solidFill>
                <a:effectLst/>
                <a:latin typeface="Times New Roman" panose="02020603050405020304" pitchFamily="18" charset="0"/>
                <a:cs typeface="Times New Roman" panose="02020603050405020304" pitchFamily="18" charset="0"/>
              </a:rPr>
              <a:t>Easy deployment and scalability</a:t>
            </a:r>
          </a:p>
        </p:txBody>
      </p:sp>
    </p:spTree>
    <p:extLst>
      <p:ext uri="{BB962C8B-B14F-4D97-AF65-F5344CB8AC3E}">
        <p14:creationId xmlns:p14="http://schemas.microsoft.com/office/powerpoint/2010/main" val="811433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60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36E0-6109-43CD-8B18-2C72CF9A139F}"/>
              </a:ext>
            </a:extLst>
          </p:cNvPr>
          <p:cNvSpPr>
            <a:spLocks noGrp="1"/>
          </p:cNvSpPr>
          <p:nvPr>
            <p:ph type="title"/>
          </p:nvPr>
        </p:nvSpPr>
        <p:spPr/>
        <p:txBody>
          <a:bodyPr>
            <a:noAutofit/>
          </a:bodyPr>
          <a:lstStyle/>
          <a:p>
            <a:r>
              <a:rPr lang="en-IN" sz="4800" b="1" i="0" dirty="0">
                <a:solidFill>
                  <a:schemeClr val="bg1"/>
                </a:solidFill>
                <a:effectLst/>
                <a:latin typeface="Times New Roman" panose="02020603050405020304" pitchFamily="18" charset="0"/>
                <a:cs typeface="Times New Roman" panose="02020603050405020304" pitchFamily="18" charset="0"/>
              </a:rPr>
              <a:t>Technology Stack</a:t>
            </a:r>
            <a:endParaRPr lang="en-IN" sz="21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F96407-C125-4E37-9208-17652F7B5F66}"/>
              </a:ext>
            </a:extLst>
          </p:cNvPr>
          <p:cNvSpPr>
            <a:spLocks noGrp="1"/>
          </p:cNvSpPr>
          <p:nvPr>
            <p:ph idx="1"/>
          </p:nvPr>
        </p:nvSpPr>
        <p:spPr>
          <a:xfrm>
            <a:off x="913795" y="2076450"/>
            <a:ext cx="10353762" cy="4171950"/>
          </a:xfrm>
        </p:spPr>
        <p:txBody>
          <a:bodyPr>
            <a:normAutofit/>
          </a:bodyPr>
          <a:lstStyle/>
          <a:p>
            <a:pPr algn="l">
              <a:buClr>
                <a:schemeClr val="bg1"/>
              </a:buClr>
              <a:buFont typeface="Wingdings" panose="05000000000000000000" pitchFamily="2" charset="2"/>
              <a:buChar char="ü"/>
            </a:pPr>
            <a:r>
              <a:rPr lang="en-IN" sz="2400" b="0" i="0" dirty="0">
                <a:solidFill>
                  <a:schemeClr val="bg1"/>
                </a:solidFill>
                <a:effectLst/>
                <a:latin typeface="Times New Roman" panose="02020603050405020304" pitchFamily="18" charset="0"/>
                <a:cs typeface="Times New Roman" panose="02020603050405020304" pitchFamily="18" charset="0"/>
              </a:rPr>
              <a:t>Flask: Micro web framework for Python</a:t>
            </a:r>
          </a:p>
          <a:p>
            <a:pPr algn="l">
              <a:buClr>
                <a:schemeClr val="bg1"/>
              </a:buClr>
              <a:buFont typeface="Wingdings" panose="05000000000000000000" pitchFamily="2" charset="2"/>
              <a:buChar char="ü"/>
            </a:pPr>
            <a:r>
              <a:rPr lang="en-IN" sz="2400" b="0" i="0" dirty="0">
                <a:solidFill>
                  <a:schemeClr val="bg1"/>
                </a:solidFill>
                <a:effectLst/>
                <a:latin typeface="Times New Roman" panose="02020603050405020304" pitchFamily="18" charset="0"/>
                <a:cs typeface="Times New Roman" panose="02020603050405020304" pitchFamily="18" charset="0"/>
              </a:rPr>
              <a:t>OpenCV: Library for computer vision tasks</a:t>
            </a:r>
          </a:p>
          <a:p>
            <a:pPr algn="l">
              <a:buClr>
                <a:schemeClr val="bg1"/>
              </a:buClr>
              <a:buFont typeface="Wingdings" panose="05000000000000000000" pitchFamily="2" charset="2"/>
              <a:buChar char="ü"/>
            </a:pPr>
            <a:r>
              <a:rPr lang="en-IN" sz="2400" b="0" i="0" dirty="0">
                <a:solidFill>
                  <a:schemeClr val="bg1"/>
                </a:solidFill>
                <a:effectLst/>
                <a:latin typeface="Times New Roman" panose="02020603050405020304" pitchFamily="18" charset="0"/>
                <a:cs typeface="Times New Roman" panose="02020603050405020304" pitchFamily="18" charset="0"/>
              </a:rPr>
              <a:t>scikit-learn: Python library for machine learning</a:t>
            </a:r>
          </a:p>
          <a:p>
            <a:pPr algn="l">
              <a:buClr>
                <a:schemeClr val="bg1"/>
              </a:buClr>
              <a:buFont typeface="Wingdings" panose="05000000000000000000" pitchFamily="2" charset="2"/>
              <a:buChar char="ü"/>
            </a:pPr>
            <a:r>
              <a:rPr lang="en-IN" sz="2400" b="0" i="0" dirty="0">
                <a:solidFill>
                  <a:schemeClr val="bg1"/>
                </a:solidFill>
                <a:effectLst/>
                <a:latin typeface="Times New Roman" panose="02020603050405020304" pitchFamily="18" charset="0"/>
                <a:cs typeface="Times New Roman" panose="02020603050405020304" pitchFamily="18" charset="0"/>
              </a:rPr>
              <a:t>HTML/CSS: Front-end interface</a:t>
            </a:r>
          </a:p>
          <a:p>
            <a:pPr algn="l">
              <a:buClr>
                <a:schemeClr val="bg1"/>
              </a:buClr>
              <a:buFont typeface="Wingdings" panose="05000000000000000000" pitchFamily="2" charset="2"/>
              <a:buChar char="ü"/>
            </a:pPr>
            <a:r>
              <a:rPr lang="en-IN" sz="2400" b="0" i="0" dirty="0">
                <a:solidFill>
                  <a:schemeClr val="bg1"/>
                </a:solidFill>
                <a:effectLst/>
                <a:latin typeface="Times New Roman" panose="02020603050405020304" pitchFamily="18" charset="0"/>
                <a:cs typeface="Times New Roman" panose="02020603050405020304" pitchFamily="18" charset="0"/>
              </a:rPr>
              <a:t>Pandas: Library for data manipulation</a:t>
            </a:r>
          </a:p>
        </p:txBody>
      </p:sp>
    </p:spTree>
    <p:extLst>
      <p:ext uri="{BB962C8B-B14F-4D97-AF65-F5344CB8AC3E}">
        <p14:creationId xmlns:p14="http://schemas.microsoft.com/office/powerpoint/2010/main" val="13168389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{81A317D1-8A06-4864-80DD-FA803AAB9A2C}tf55705232_win32</Template>
  <TotalTime>39</TotalTime>
  <Words>975</Words>
  <Application>Microsoft Office PowerPoint</Application>
  <PresentationFormat>Widescreen</PresentationFormat>
  <Paragraphs>88</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Goudy Old Style</vt:lpstr>
      <vt:lpstr>Times New Roman</vt:lpstr>
      <vt:lpstr>Wingdings</vt:lpstr>
      <vt:lpstr>Wingdings 2</vt:lpstr>
      <vt:lpstr>SlateVTI</vt:lpstr>
      <vt:lpstr>Attendance system using Face Recognition</vt:lpstr>
      <vt:lpstr>Face Recognition Attendance System</vt:lpstr>
      <vt:lpstr>Introduction</vt:lpstr>
      <vt:lpstr>Challenges with Traditional Attendance Systems:</vt:lpstr>
      <vt:lpstr>Overview of the Flask Framework:</vt:lpstr>
      <vt:lpstr>Integration of OpenCV for Face Detection:</vt:lpstr>
      <vt:lpstr>Utilization of Machine Learning for Face Recognition:</vt:lpstr>
      <vt:lpstr>Features</vt:lpstr>
      <vt:lpstr>Technology Stack</vt:lpstr>
      <vt:lpstr>How It Works</vt:lpstr>
      <vt:lpstr>1. Face Detection using OpenCV:</vt:lpstr>
      <vt:lpstr>2. Face Recognition using the Trained ML Model:</vt:lpstr>
      <vt:lpstr>3. Updating Attendance Records:</vt:lpstr>
      <vt:lpstr>Demonstration</vt:lpstr>
      <vt:lpstr>Benefits</vt:lpstr>
      <vt:lpstr>Future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system using Face Recognition</dc:title>
  <dc:creator>DHIVYANTH C RTC2021BCS031</dc:creator>
  <cp:lastModifiedBy>DHIVYANTH C RTC2021BCS031</cp:lastModifiedBy>
  <cp:revision>5</cp:revision>
  <dcterms:created xsi:type="dcterms:W3CDTF">2024-04-30T11:06:02Z</dcterms:created>
  <dcterms:modified xsi:type="dcterms:W3CDTF">2024-04-30T11:45:23Z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