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0" r:id="rId4"/>
    <p:sldId id="281" r:id="rId5"/>
    <p:sldId id="282" r:id="rId6"/>
    <p:sldId id="269" r:id="rId7"/>
    <p:sldId id="284" r:id="rId8"/>
    <p:sldId id="283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17938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1-59</a:t>
            </a: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0785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76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07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 panose="020B0604020202020204"/>
              <a:buNone/>
              <a:defRPr sz="5600" b="1">
                <a:solidFill>
                  <a:srgbClr val="4CE0E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 panose="020B0604020202020204"/>
              <a:buNone/>
              <a:defRPr sz="5600" b="1" cap="none">
                <a:solidFill>
                  <a:srgbClr val="4AE3A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 panose="020B0604020202020204"/>
              <a:buNone/>
              <a:defRPr sz="26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 panose="020B0604020202020204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and largest elements in an array of n numbers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Presorting Problem)</a:t>
            </a:r>
            <a:endParaRPr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817805" y="3008306"/>
            <a:ext cx="635164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                       :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DHIVYASHRI K </a:t>
            </a:r>
            <a:r>
              <a:rPr lang="en-US" sz="1800" b="1" i="0" u="none" strike="noStrike" cap="none" dirty="0" err="1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US" sz="1800" b="1" i="0" u="none" strike="noStrike" cap="none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ROLL NO                 : 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23ITR037</a:t>
            </a:r>
            <a:endParaRPr lang="en-US" sz="1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lang="en-US" sz="1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DEPARTMENT      :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INFORMATION TECHNOLOGY</a:t>
            </a:r>
            <a:endParaRPr lang="en-US" sz="1800" b="1" i="0" u="none" strike="noStrike" cap="none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JAIHARI D	                       (19ITR028)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   </a:t>
            </a:r>
            <a:r>
              <a:rPr lang="en-US" sz="18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Ms. KAMALAM</a:t>
            </a:r>
            <a:endParaRPr lang="en-US" sz="1800" b="1" i="0" u="none" strike="noStrike" cap="none" dirty="0">
              <a:solidFill>
                <a:srgbClr val="0B539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170231" y="-223743"/>
            <a:ext cx="568304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1" dirty="0">
              <a:solidFill>
                <a:srgbClr val="C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Problem Description</a:t>
            </a:r>
            <a:endParaRPr sz="32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93ACE8FE-4F33-ABF5-ACCB-33D8195FFB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23155" y="853435"/>
            <a:ext cx="10167278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0" marR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of n real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Find 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and largest elements in the array</a:t>
            </a:r>
          </a:p>
          <a:p>
            <a:pPr marL="0" marR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marL="0" marR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presorting-based algorithm</a:t>
            </a:r>
          </a:p>
          <a:p>
            <a:pPr marL="0" marR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Compare with:</a:t>
            </a:r>
          </a:p>
          <a:p>
            <a:pPr marL="2628900" lvl="5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Brute-force approach</a:t>
            </a:r>
          </a:p>
          <a:p>
            <a:pPr marL="2628900" lvl="5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Presorting-based approach</a:t>
            </a:r>
          </a:p>
          <a:p>
            <a:pPr marL="2628900" lvl="5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 approach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3155" y="4438915"/>
            <a:ext cx="90108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200" b="1" dirty="0" smtClean="0"/>
              <a:t>                  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Array: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8,3,15,2,9,20,18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15, 2, 9,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lvl="4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Output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Largest  = 20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Smallest= 1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E4E7430-3A00-FBB5-5D94-3C3ED10A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3276" y="1843434"/>
            <a:ext cx="10982425" cy="3270188"/>
          </a:xfrm>
        </p:spPr>
        <p:txBody>
          <a:bodyPr/>
          <a:lstStyle/>
          <a:p>
            <a:pPr marL="13716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Presorting-Based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before extracting the result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and largest elements can be directly accessed from the first and last positions.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Brute-Force Method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Traverses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linearly, comparing each element to track the minimum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ecursively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array into smaller segments, finds the min and max in each, and then merges the results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FCFC721E-FA5E-08A6-279C-C4BE1B76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125" y="-315428"/>
            <a:ext cx="5879689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 Technique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3145D8D-3D3A-6FBB-FEA8-15D20B05416C}"/>
              </a:ext>
            </a:extLst>
          </p:cNvPr>
          <p:cNvSpPr txBox="1"/>
          <p:nvPr/>
        </p:nvSpPr>
        <p:spPr>
          <a:xfrm>
            <a:off x="1032697" y="1156585"/>
            <a:ext cx="870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0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2B7EF-EB5D-00A7-5A94-1AA2E270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560" y="377591"/>
            <a:ext cx="5545393" cy="86830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ppropriate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E339BE-6374-846E-DE47-4455D68F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9955" y="2220642"/>
            <a:ext cx="7521679" cy="560438"/>
          </a:xfrm>
        </p:spPr>
        <p:txBody>
          <a:bodyPr/>
          <a:lstStyle/>
          <a:p>
            <a:pPr marL="13716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Used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Array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D46394-1C90-2621-5AFD-19CFCBAEEF05}"/>
              </a:ext>
            </a:extLst>
          </p:cNvPr>
          <p:cNvSpPr txBox="1"/>
          <p:nvPr/>
        </p:nvSpPr>
        <p:spPr>
          <a:xfrm>
            <a:off x="1861712" y="3105745"/>
            <a:ext cx="759992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Access: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quick retrieval of elements using indices (e.g.,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[n-1] after sorting).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Efficient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Minimal overhead; ideal for linear scans and basic operations like comparisons.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Techniques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Works well with brute-force, presorting, and divide-and-conquer approaches.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C09F6-0218-33C2-EA97-9EC94E72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274" y="225391"/>
            <a:ext cx="4643206" cy="698634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and Output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C96669A-A3B0-E6B0-48DA-5213C93FE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28991" y="1079633"/>
            <a:ext cx="928241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Format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1.A array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2.Each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is an integer or a real </a:t>
            </a:r>
            <a:r>
              <a:rPr lang="en-US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interval: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pair of real numbers (a, b), where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&lt;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n = 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  Array = [12, 4, 56, 3, 89, 7]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Format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 Smallest Element = 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 Largest Element   = 89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6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0099" y="100957"/>
            <a:ext cx="6862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of Growth / Efficiency Class</a:t>
            </a:r>
            <a:endParaRPr lang="en-US" sz="32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22425" y="1799303"/>
            <a:ext cx="8858885" cy="47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86182"/>
              </p:ext>
            </p:extLst>
          </p:nvPr>
        </p:nvGraphicFramePr>
        <p:xfrm>
          <a:off x="1237415" y="4915732"/>
          <a:ext cx="9987816" cy="1361440"/>
        </p:xfrm>
        <a:graphic>
          <a:graphicData uri="http://schemas.openxmlformats.org/drawingml/2006/table">
            <a:tbl>
              <a:tblPr/>
              <a:tblGrid>
                <a:gridCol w="3712748"/>
                <a:gridCol w="3137534"/>
                <a:gridCol w="3137534"/>
              </a:tblGrid>
              <a:tr h="302903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404040"/>
                          </a:solidFill>
                          <a:effectLst/>
                        </a:rPr>
                        <a:t>Step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29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404040"/>
                          </a:solidFill>
                          <a:effectLst/>
                        </a:rPr>
                        <a:t>Time Complexity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29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Space Complexity</a:t>
                      </a: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29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90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Sorting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529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KaTeX_Main"/>
                        </a:rPr>
                        <a:t>O(</a:t>
                      </a:r>
                      <a:r>
                        <a:rPr lang="en-IN" dirty="0" err="1">
                          <a:effectLst/>
                          <a:latin typeface="KaTeX_Main"/>
                        </a:rPr>
                        <a:t>nlog⁡</a:t>
                      </a:r>
                      <a:r>
                        <a:rPr lang="en-IN" dirty="0" err="1" smtClean="0">
                          <a:effectLst/>
                          <a:latin typeface="KaTeX_Main"/>
                        </a:rPr>
                        <a:t>n</a:t>
                      </a:r>
                      <a:r>
                        <a:rPr lang="en-IN" dirty="0" smtClean="0">
                          <a:effectLst/>
                          <a:latin typeface="KaTeX_Main"/>
                        </a:rPr>
                        <a:t>)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529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  <a:latin typeface="KaTeX_Main"/>
                        </a:rPr>
                        <a:t>O(n)</a:t>
                      </a:r>
                      <a:r>
                        <a:rPr lang="en-IN" dirty="0" smtClean="0">
                          <a:effectLst/>
                        </a:rPr>
                        <a:t>or</a:t>
                      </a:r>
                      <a:r>
                        <a:rPr lang="en-IN" dirty="0">
                          <a:effectLst/>
                        </a:rPr>
                        <a:t> </a:t>
                      </a:r>
                      <a:r>
                        <a:rPr lang="en-IN" dirty="0">
                          <a:effectLst/>
                          <a:latin typeface="KaTeX_Main"/>
                        </a:rPr>
                        <a:t>O(</a:t>
                      </a:r>
                      <a:r>
                        <a:rPr lang="en-IN" dirty="0" err="1">
                          <a:effectLst/>
                          <a:latin typeface="KaTeX_Main"/>
                        </a:rPr>
                        <a:t>log⁡</a:t>
                      </a:r>
                      <a:r>
                        <a:rPr lang="en-IN" dirty="0" err="1" smtClean="0">
                          <a:effectLst/>
                          <a:latin typeface="KaTeX_Main"/>
                        </a:rPr>
                        <a:t>n</a:t>
                      </a:r>
                      <a:r>
                        <a:rPr lang="en-IN" dirty="0" smtClean="0">
                          <a:effectLst/>
                          <a:latin typeface="KaTeX_Main"/>
                        </a:rPr>
                        <a:t>)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529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90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Min/Max Extraction</a:t>
                      </a: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  <a:latin typeface="KaTeX_Main"/>
                        </a:rPr>
                        <a:t>O(1)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  <a:latin typeface="KaTeX_Main"/>
                        </a:rPr>
                        <a:t>O(1)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290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Total</a:t>
                      </a:r>
                      <a:endParaRPr lang="en-IN">
                        <a:effectLst/>
                      </a:endParaRPr>
                    </a:p>
                  </a:txBody>
                  <a:tcPr marR="63500" marT="63500" marB="63500" anchor="ctr">
                    <a:lnL>
                      <a:noFill/>
                    </a:lnL>
                    <a:lnR>
                      <a:noFill/>
                    </a:lnR>
                    <a:lnT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latin typeface="KaTeX_Main"/>
                        </a:rPr>
                        <a:t>O(</a:t>
                      </a:r>
                      <a:r>
                        <a:rPr lang="en-IN" dirty="0" err="1">
                          <a:effectLst/>
                          <a:latin typeface="KaTeX_Main"/>
                        </a:rPr>
                        <a:t>nlog⁡</a:t>
                      </a:r>
                      <a:r>
                        <a:rPr lang="en-IN" dirty="0" err="1" smtClean="0">
                          <a:effectLst/>
                          <a:latin typeface="KaTeX_Main"/>
                        </a:rPr>
                        <a:t>n</a:t>
                      </a:r>
                      <a:r>
                        <a:rPr lang="en-IN" dirty="0" smtClean="0">
                          <a:effectLst/>
                          <a:latin typeface="KaTeX_Main"/>
                        </a:rPr>
                        <a:t>)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  <a:latin typeface="KaTeX_Main"/>
                        </a:rPr>
                        <a:t>O(n)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29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09600" y="3334618"/>
            <a:ext cx="65" cy="687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0" bIns="20313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609600" y="-83906639"/>
            <a:ext cx="65" cy="1761159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870691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20099" y="1011685"/>
            <a:ext cx="3876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Presorting Based Algorithm</a:t>
            </a:r>
            <a:endParaRPr lang="en-IN" sz="2000" dirty="0"/>
          </a:p>
        </p:txBody>
      </p:sp>
      <p:sp>
        <p:nvSpPr>
          <p:cNvPr id="19" name="Rectangle 18"/>
          <p:cNvSpPr/>
          <p:nvPr/>
        </p:nvSpPr>
        <p:spPr>
          <a:xfrm>
            <a:off x="3628726" y="1558566"/>
            <a:ext cx="88952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Comparison-based 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(like </a:t>
            </a:r>
            <a:r>
              <a:rPr lang="en-US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</a:t>
            </a:r>
            <a:r>
              <a:rPr lang="en-US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Relation:T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= 2T(n/2) + O(n) </a:t>
            </a:r>
            <a:endParaRPr lang="en-US" sz="20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Time </a:t>
            </a:r>
            <a:r>
              <a:rPr lang="en-US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0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  <a:latin typeface="DeepSeek-CJK-patch"/>
              </a:rPr>
              <a:t>    </a:t>
            </a:r>
            <a:r>
              <a:rPr 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 and </a:t>
            </a:r>
            <a:r>
              <a:rPr lang="en-US" sz="2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[n-1] is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Time </a:t>
            </a:r>
            <a:r>
              <a:rPr lang="en-US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array needs sorting anyway.</a:t>
            </a:r>
            <a:endParaRPr 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I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endParaRPr 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0099" y="100957"/>
            <a:ext cx="6862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of Growth / Efficiency Class</a:t>
            </a:r>
            <a:endParaRPr lang="en-US" sz="32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22425" y="1799303"/>
            <a:ext cx="8858885" cy="47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09600" y="3334618"/>
            <a:ext cx="65" cy="6872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0" bIns="20313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609600" y="-83906639"/>
            <a:ext cx="65" cy="1761159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870691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98822" y="790930"/>
            <a:ext cx="3158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Approach</a:t>
            </a:r>
            <a:endParaRPr lang="en-IN" sz="2000" dirty="0"/>
          </a:p>
        </p:txBody>
      </p:sp>
      <p:sp>
        <p:nvSpPr>
          <p:cNvPr id="19" name="Rectangle 18"/>
          <p:cNvSpPr/>
          <p:nvPr/>
        </p:nvSpPr>
        <p:spPr>
          <a:xfrm>
            <a:off x="3401964" y="1252595"/>
            <a:ext cx="88952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Traverse array </a:t>
            </a:r>
            <a:r>
              <a:rPr 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endParaRPr 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each element with current min and </a:t>
            </a:r>
            <a:r>
              <a:rPr 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O(2n-1)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but makes many comparisons</a:t>
            </a:r>
          </a:p>
          <a:p>
            <a:endParaRPr lang="en-US" sz="8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Time Efficiency: O(n)</a:t>
            </a:r>
          </a:p>
          <a:p>
            <a:pPr lvl="4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Space Efficiency: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endParaRPr lang="en-US" sz="1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8822" y="3589173"/>
            <a:ext cx="5495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– Algorithm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3741019" y="4171958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array into two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halves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find min and max in each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results with 2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T(n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T(n/2) + T(n/2) + 2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T(n)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2T(n/2) +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fewer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5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CCFE6-4C6F-4B3D-20F3-45DA54EB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944" y="325617"/>
            <a:ext cx="4080388" cy="529189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input/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Ouput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9AB358-97BC-3C5B-7CD5-1880E8F4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8232" y="854806"/>
            <a:ext cx="9134168" cy="5469795"/>
          </a:xfrm>
        </p:spPr>
        <p:txBody>
          <a:bodyPr/>
          <a:lstStyle/>
          <a:p>
            <a:pPr marL="13716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r>
              <a:rPr lang="en-IN" dirty="0"/>
              <a:t>        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r>
              <a:rPr lang="en-IN" dirty="0"/>
              <a:t>     </a:t>
            </a:r>
          </a:p>
          <a:p>
            <a:pPr marL="13716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1247795"/>
            <a:ext cx="3658111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944" y="4122733"/>
            <a:ext cx="3635399" cy="25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011561" y="2320413"/>
            <a:ext cx="3628103" cy="158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418</Words>
  <Application>Microsoft Office PowerPoint</Application>
  <PresentationFormat>Widescreen</PresentationFormat>
  <Paragraphs>120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Arial</vt:lpstr>
      <vt:lpstr>Calibri</vt:lpstr>
      <vt:lpstr>DeepSeek-CJK-patch</vt:lpstr>
      <vt:lpstr>KaTeX_Main</vt:lpstr>
      <vt:lpstr>Noto Sans Symbols</vt:lpstr>
      <vt:lpstr>Times New Roman</vt:lpstr>
      <vt:lpstr>Wingdings</vt:lpstr>
      <vt:lpstr>Flow</vt:lpstr>
      <vt:lpstr>Smallest and largest elements in an array of n numbers (Presorting Problem)</vt:lpstr>
      <vt:lpstr>PowerPoint Presentation</vt:lpstr>
      <vt:lpstr>Algorithm Design Technique</vt:lpstr>
      <vt:lpstr>Appropriate Data Structure</vt:lpstr>
      <vt:lpstr>Input Size and Output</vt:lpstr>
      <vt:lpstr>PowerPoint Presentation</vt:lpstr>
      <vt:lpstr>PowerPoint Presentation</vt:lpstr>
      <vt:lpstr>Sample input/Ouput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Smallest and largest elements in an array of n numbers (Presorting Problem)</dc:title>
  <dc:creator>kavinkumar M</dc:creator>
  <cp:lastModifiedBy>Shan</cp:lastModifiedBy>
  <cp:revision>32</cp:revision>
  <dcterms:created xsi:type="dcterms:W3CDTF">2021-04-21T15:36:00Z</dcterms:created>
  <dcterms:modified xsi:type="dcterms:W3CDTF">2025-05-08T09:17:56Z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58F44F04D47240E68AC50BCBE89B6F49_13</vt:lpwstr>
  </property>
  <property fmtid="{D5CDD505-2E9C-101B-9397-08002B2CF9AE}" pid="3" name="KSOProductBuildVer">
    <vt:lpwstr>1033-12.2.0.18911</vt:lpwstr>
  </property>
</Properties>
</file>